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87" r:id="rId2"/>
    <p:sldId id="288" r:id="rId3"/>
    <p:sldId id="290" r:id="rId4"/>
    <p:sldId id="289" r:id="rId5"/>
    <p:sldId id="291" r:id="rId6"/>
    <p:sldId id="286" r:id="rId7"/>
    <p:sldId id="292" r:id="rId8"/>
    <p:sldId id="293" r:id="rId9"/>
    <p:sldId id="294" r:id="rId10"/>
    <p:sldId id="295" r:id="rId11"/>
    <p:sldId id="297" r:id="rId12"/>
    <p:sldId id="296" r:id="rId13"/>
    <p:sldId id="300" r:id="rId14"/>
    <p:sldId id="299" r:id="rId15"/>
    <p:sldId id="298" r:id="rId16"/>
    <p:sldId id="302" r:id="rId17"/>
    <p:sldId id="301" r:id="rId18"/>
    <p:sldId id="303" r:id="rId19"/>
    <p:sldId id="305" r:id="rId20"/>
    <p:sldId id="281"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B4AF0E-A0E0-4460-A36F-7C184641DB90}" type="datetimeFigureOut">
              <a:rPr lang="cs-CZ" smtClean="0"/>
              <a:pPr/>
              <a:t>20.10.2020</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8DC94B-84C0-4C42-8C7D-A896E34B6931}"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71C024-7FB6-4633-A232-71A876C8A90F}" type="datetimeFigureOut">
              <a:rPr lang="cs-CZ" smtClean="0"/>
              <a:pPr/>
              <a:t>20.10.2020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75561F-8D4B-44F4-87B9-16999212F20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20.10.2020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14338"/>
            <a:ext cx="9144000" cy="1428760"/>
          </a:xfrm>
        </p:spPr>
        <p:txBody>
          <a:bodyPr>
            <a:normAutofit fontScale="90000"/>
          </a:bodyPr>
          <a:lstStyle/>
          <a:p>
            <a:r>
              <a:rPr lang="cs-CZ" dirty="0" smtClean="0"/>
              <a:t/>
            </a:r>
            <a:br>
              <a:rPr lang="cs-CZ" dirty="0" smtClean="0"/>
            </a:br>
            <a:r>
              <a:rPr lang="cs-CZ" dirty="0" smtClean="0">
                <a:solidFill>
                  <a:srgbClr val="FF0000"/>
                </a:solidFill>
              </a:rPr>
              <a:t>1955 - Cesta N. </a:t>
            </a:r>
            <a:r>
              <a:rPr lang="cs-CZ" dirty="0" err="1" smtClean="0">
                <a:solidFill>
                  <a:srgbClr val="FF0000"/>
                </a:solidFill>
              </a:rPr>
              <a:t>Chruščova</a:t>
            </a:r>
            <a:r>
              <a:rPr lang="cs-CZ" dirty="0" smtClean="0">
                <a:solidFill>
                  <a:srgbClr val="FF0000"/>
                </a:solidFill>
              </a:rPr>
              <a:t>  N. </a:t>
            </a:r>
            <a:r>
              <a:rPr lang="cs-CZ" dirty="0" err="1" smtClean="0">
                <a:solidFill>
                  <a:srgbClr val="FF0000"/>
                </a:solidFill>
              </a:rPr>
              <a:t>Bulganina</a:t>
            </a:r>
            <a:r>
              <a:rPr lang="cs-CZ" dirty="0" smtClean="0">
                <a:solidFill>
                  <a:srgbClr val="FF0000"/>
                </a:solidFill>
              </a:rPr>
              <a:t> do Barmy, Afghánistánu a Indie</a:t>
            </a:r>
            <a:endParaRPr lang="cs-CZ" dirty="0">
              <a:solidFill>
                <a:srgbClr val="FF0000"/>
              </a:solidFill>
            </a:endParaRPr>
          </a:p>
        </p:txBody>
      </p:sp>
      <p:sp>
        <p:nvSpPr>
          <p:cNvPr id="3" name="Zástupný symbol pro obsah 2"/>
          <p:cNvSpPr>
            <a:spLocks noGrp="1"/>
          </p:cNvSpPr>
          <p:nvPr>
            <p:ph idx="1"/>
          </p:nvPr>
        </p:nvSpPr>
        <p:spPr>
          <a:xfrm>
            <a:off x="0" y="1600200"/>
            <a:ext cx="9144000" cy="4972072"/>
          </a:xfrm>
        </p:spPr>
        <p:txBody>
          <a:bodyPr>
            <a:normAutofit fontScale="77500" lnSpcReduction="20000"/>
          </a:bodyPr>
          <a:lstStyle/>
          <a:p>
            <a:r>
              <a:rPr lang="cs-CZ" dirty="0" smtClean="0"/>
              <a:t>úmrtí Stalina 1953 = konec období monolitické jednoty SSSR</a:t>
            </a:r>
          </a:p>
          <a:p>
            <a:r>
              <a:rPr lang="cs-CZ" dirty="0" smtClean="0"/>
              <a:t>základní cíle politiky neměnné: ekonomicky, vojensky a politicky posilovat SSSR a jeho mezinárodní postavení, konsolidace satelitních států, minimalizace bezpečnostních hrozeb</a:t>
            </a:r>
          </a:p>
          <a:p>
            <a:r>
              <a:rPr lang="cs-CZ" dirty="0" smtClean="0"/>
              <a:t>nyní zejména pronikat do zemí Třetího světa</a:t>
            </a:r>
          </a:p>
          <a:p>
            <a:r>
              <a:rPr lang="cs-CZ" dirty="0" smtClean="0"/>
              <a:t>od poloviny 50. let SSSR snahy posílit svou globální pozici upevňováním vztahů s rozvojovými zeměmi, zejména s těmi, které stály mimo existující mocenské bloky </a:t>
            </a:r>
          </a:p>
          <a:p>
            <a:r>
              <a:rPr lang="cs-CZ" dirty="0" smtClean="0"/>
              <a:t>N. S. </a:t>
            </a:r>
            <a:r>
              <a:rPr lang="cs-CZ" dirty="0" err="1" smtClean="0"/>
              <a:t>Chruščov</a:t>
            </a:r>
            <a:r>
              <a:rPr lang="cs-CZ" dirty="0" smtClean="0"/>
              <a:t> navázal na teoretická východiska Vladimíra </a:t>
            </a:r>
            <a:r>
              <a:rPr lang="cs-CZ" dirty="0" err="1" smtClean="0"/>
              <a:t>Iljiče</a:t>
            </a:r>
            <a:r>
              <a:rPr lang="cs-CZ" dirty="0" smtClean="0"/>
              <a:t> Lenina, že koloniální národy jsou de facto spojenci proletariátu a jednal i s hnutími, které Stalin odmítal s tím, že je vedou „buržoazní nacionalisté“</a:t>
            </a:r>
          </a:p>
          <a:p>
            <a:r>
              <a:rPr lang="cs-CZ" dirty="0" smtClean="0"/>
              <a:t>dle </a:t>
            </a:r>
            <a:r>
              <a:rPr lang="cs-CZ" dirty="0" err="1" smtClean="0"/>
              <a:t>Ždanova</a:t>
            </a:r>
            <a:r>
              <a:rPr lang="cs-CZ" dirty="0" smtClean="0"/>
              <a:t> byli předáci nových států označováni za „ lokaje imperialismu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err="1" smtClean="0"/>
              <a:t>Dulles</a:t>
            </a:r>
            <a:r>
              <a:rPr lang="cs-CZ" dirty="0" smtClean="0"/>
              <a:t> 24. listopadu řekl, že jakýkoliv ruský pokus přinutit západní spojence, aby odešli z Berlína, by "se setkal s jednotou a rozhodností</a:t>
            </a:r>
          </a:p>
          <a:p>
            <a:r>
              <a:rPr lang="cs-CZ" dirty="0" smtClean="0"/>
              <a:t>Hlavní sovětský návrh: západní Berlín by se stal demilitarizovaným neutrálním svobodným městem s britským, francouzským, sovětským, americkým a možným OSN garantovaným statusem </a:t>
            </a:r>
          </a:p>
          <a:p>
            <a:r>
              <a:rPr lang="cs-CZ" dirty="0" smtClean="0"/>
              <a:t>Separátní smlouvou by NDR garantovala spojení mezi západním Berlínem a okolním světem na oplátku za záruku západního Berlína netolerovat "podvratnou činnost proti NDR". Kdyby do šesti měsíců (</a:t>
            </a:r>
            <a:r>
              <a:rPr lang="cs-CZ" dirty="0" err="1" smtClean="0"/>
              <a:t>t.j</a:t>
            </a:r>
            <a:r>
              <a:rPr lang="cs-CZ" dirty="0" smtClean="0"/>
              <a:t>. do 27. května 1959) nebyla uzavřena žádná smlouva o tomto návrhu mezi SSSR a západními mocnostmi, sovětská vláda by uskutečnila své plány v separátní smlouvě s NDR, která by pak mohla vykonávat plnou suverenitu na zemi, vodě a vzduchu na přístupech do západního Berlína</a:t>
            </a:r>
          </a:p>
          <a:p>
            <a:r>
              <a:rPr lang="cs-CZ" dirty="0" smtClean="0"/>
              <a:t>Na tiskové konferenci v Moskvě 27. listopadu </a:t>
            </a:r>
            <a:r>
              <a:rPr lang="cs-CZ" dirty="0" err="1" smtClean="0"/>
              <a:t>Chruščov</a:t>
            </a:r>
            <a:r>
              <a:rPr lang="cs-CZ" dirty="0" smtClean="0"/>
              <a:t> popřel, že pod šesti měsíční periodou v sovětské nótě se má rozumět "ultimátum". Dodal nicméně, že západní odmítnuti souhlasit se sovětským návrhem "nás nezastaví v uskutečnění našich plánů "v době, kdy nebude "jiného východiska".</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smtClean="0"/>
              <a:t>Ministři zahraničí Velké Británie, USA, Francie a SRN vydali společné komuniké 14. prosince 1958 v Paříži, kde navštívili zasedání Severoatlantické rady, po vyslyšení prohlášení W. </a:t>
            </a:r>
            <a:r>
              <a:rPr lang="cs-CZ" dirty="0" err="1" smtClean="0"/>
              <a:t>Brandta</a:t>
            </a:r>
            <a:r>
              <a:rPr lang="cs-CZ" dirty="0" smtClean="0"/>
              <a:t>. Komuniké:</a:t>
            </a:r>
          </a:p>
          <a:p>
            <a:pPr>
              <a:buNone/>
            </a:pPr>
            <a:r>
              <a:rPr lang="cs-CZ" dirty="0" smtClean="0"/>
              <a:t>1) potvrzovalo odhodlanost americké, britské a francouzské vlády "udržovat pozici a svá práva v Berlíně, včetně práva svobodného přístupu„</a:t>
            </a:r>
          </a:p>
          <a:p>
            <a:pPr>
              <a:buNone/>
            </a:pPr>
            <a:r>
              <a:rPr lang="cs-CZ" dirty="0" smtClean="0"/>
              <a:t>2) prohlásilo, že nepovažují za přijatelné jednostranné vypovězení Sovětským svazem svých povinností k vládám Francie, Velké Británie a USA ve vztahu k jejich přítomnosti v Berlíně a svobodě přístupu do tohoto města nebo nahrazení sovětské vlády německými úřady v sovětské zóně, co se týká jejich práv</a:t>
            </a:r>
          </a:p>
          <a:p>
            <a:pPr>
              <a:buNone/>
            </a:pPr>
            <a:r>
              <a:rPr lang="cs-CZ" dirty="0" smtClean="0"/>
              <a:t>3) konstatovalo, že tři západní vlády odpovědí na sovětské nóty po konzultací se svými spojenci "během následujícího zasedání Atlantické rady"</a:t>
            </a:r>
          </a:p>
          <a:p>
            <a:r>
              <a:rPr lang="cs-CZ" dirty="0" smtClean="0"/>
              <a:t>Britská, americká a francouzská odpověď na sovětské nóty z 27. listopadu 1958 předána v Moskvě 31. prosince po schválení Severoatlantickou radou</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10000"/>
          </a:bodyPr>
          <a:lstStyle/>
          <a:p>
            <a:r>
              <a:rPr lang="cs-CZ" dirty="0" smtClean="0"/>
              <a:t>Všechny tři odpovědi odmítaly ve stejném znění sovětský návrh na status "svobodného města" pro západní Berlín, potvrzovaly práva západních mocností na svobodný přístup do západního Berlína vyplývající z existence čtyřmocenské dohody, odmítaly akceptovat nahrazení sovětských úřadů východoněmeckými úřady. Ve stejné době vyjádřily západní mocnosti ochotu jednat se sovětskou vládou o širších aspektech německého problému, jako je spojení a evropská bezpečnost.</a:t>
            </a:r>
          </a:p>
          <a:p>
            <a:r>
              <a:rPr lang="cs-CZ" dirty="0" smtClean="0"/>
              <a:t>Odpověď vlády SRN na sovětskou nótu byla doručena 5. ledna 1959 v Moskvě. Tak jako západní nóty, odmítla status "svobodného města" pro západní Berlín a odmítla právo Sovětského svazu změnit existující status města jednostrannou akcí.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1143000"/>
          </a:xfrm>
        </p:spPr>
        <p:txBody>
          <a:bodyPr>
            <a:normAutofit fontScale="90000"/>
          </a:bodyPr>
          <a:lstStyle/>
          <a:p>
            <a:r>
              <a:rPr lang="cs-CZ" dirty="0" smtClean="0">
                <a:solidFill>
                  <a:srgbClr val="FF0000"/>
                </a:solidFill>
              </a:rPr>
              <a:t>Nóta vlády SSSR na uzavření mírové smlouvy s Německem z ledna 1959</a:t>
            </a:r>
            <a:endParaRPr lang="cs-CZ" dirty="0"/>
          </a:p>
        </p:txBody>
      </p:sp>
      <p:sp>
        <p:nvSpPr>
          <p:cNvPr id="3" name="Zástupný symbol pro obsah 2"/>
          <p:cNvSpPr>
            <a:spLocks noGrp="1"/>
          </p:cNvSpPr>
          <p:nvPr>
            <p:ph idx="1"/>
          </p:nvPr>
        </p:nvSpPr>
        <p:spPr>
          <a:xfrm>
            <a:off x="0" y="1600200"/>
            <a:ext cx="9144000" cy="5257800"/>
          </a:xfrm>
        </p:spPr>
        <p:txBody>
          <a:bodyPr>
            <a:normAutofit lnSpcReduction="10000"/>
          </a:bodyPr>
          <a:lstStyle/>
          <a:p>
            <a:r>
              <a:rPr lang="cs-CZ" dirty="0" err="1" smtClean="0"/>
              <a:t>Willy</a:t>
            </a:r>
            <a:r>
              <a:rPr lang="cs-CZ" dirty="0" smtClean="0"/>
              <a:t> </a:t>
            </a:r>
            <a:r>
              <a:rPr lang="cs-CZ" dirty="0" err="1" smtClean="0"/>
              <a:t>Brandt</a:t>
            </a:r>
            <a:r>
              <a:rPr lang="cs-CZ" dirty="0" smtClean="0"/>
              <a:t> začal 4. února 1959 čtyřtýdenní světovou cestu, během níž navštívil USA, Kanadu, Japonsko a Indii za účelem "získání nových přátel pro Berlín" a informovat tolik lidí kolik bude možné o situaci ve městě</a:t>
            </a:r>
          </a:p>
          <a:p>
            <a:r>
              <a:rPr lang="cs-CZ" dirty="0" smtClean="0"/>
              <a:t>V nótě sovětské vládě z ledna 1959 (odpověď na sovětskou nótu z 27. listopadu 1958) NDR oznámila svoji ochotu "uznat status demilitarizovaného svobodného neutrálního města pro západní Berlín" a svoji ochotu "přijmout vhodné záruky společně s dalšími zeměmi".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85000" lnSpcReduction="10000"/>
          </a:bodyPr>
          <a:lstStyle/>
          <a:p>
            <a:r>
              <a:rPr lang="cs-CZ" dirty="0" smtClean="0"/>
              <a:t>Ve zprávě z 21. ledna východoněmeckému </a:t>
            </a:r>
            <a:r>
              <a:rPr lang="cs-CZ" dirty="0" err="1" smtClean="0"/>
              <a:t>Volkskammeru</a:t>
            </a:r>
            <a:r>
              <a:rPr lang="cs-CZ" dirty="0" smtClean="0"/>
              <a:t> (parlamentu NDR) Walter </a:t>
            </a:r>
            <a:r>
              <a:rPr lang="cs-CZ" dirty="0" err="1" smtClean="0"/>
              <a:t>Ulbricht</a:t>
            </a:r>
            <a:r>
              <a:rPr lang="cs-CZ" dirty="0" smtClean="0"/>
              <a:t> (první místopředseda vlády NDR a první tajemník Jednotné socialistické strany Německa) řekl, že NDR pohlíží na současné hranice jako na "konečné a neměnné". Uvedl, že dřívější německé "mírové hranice" byly ztraceny jako výsledek "Hitlerova dobrodružství", a že současné hranice existují 14 let a že jak Velká Británie, tak USA pomohly v ustálení poválečných hranic a souhlasily se znovuosídlením lidí z bývalých východních provincií.</a:t>
            </a:r>
          </a:p>
          <a:p>
            <a:r>
              <a:rPr lang="cs-CZ" dirty="0" smtClean="0"/>
              <a:t>Agentura TASS mezitím vydala 11. prosince 1958 prohlášení "4 000 slov" jménem sovětské vlády, znovu opakující, že SSSR nebude souhlasit s rozhovory o německém sjednocení "bez Němců a za jejich zády", ale ve stejnou dobu prohlašující, že "Sovětský svaz odmítne diskutovat o uzavření mírové smlouvy, která ve svém úmyslu, spadá do kompetence čtyř velmocí"</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smtClean="0"/>
              <a:t>10. ledna 1959 sovětská vláda zaslala nóty USA, Velké Británii, Francii, dalším zemím, které byly ve válce s Německem v letech 1939-1945 a vládám NDR a SRN, navrhující konání mírové konference do dvou měsíců, buď v Praze nebo ve Varšavě, s účelem sestavit německou mírovou smlouvu. Sovětský návrh mírové smlouvy s Německem byl těmto zemím zaslán.</a:t>
            </a:r>
          </a:p>
          <a:p>
            <a:r>
              <a:rPr lang="cs-CZ" dirty="0" smtClean="0"/>
              <a:t>Ve stejně znějících nótách třem západním mocnostem sovětská vláda prohlásila, že se snaží řešit Berlínskou otázku "jednáními se státy, jež se to týká", prohlašovala, že její návrh na demilitarizované neutrální svobodné město "nepoškozuje prestiž, nezasahuje do bezpečnostních zájmů žádného státu, ani neposkytuje někomu jednostranné výhody", a říkala, že SSSR "si přeje vzít v úvahu návrhy na řešení této otázky předložené ostatními mocnostmi za předpokladu, že povedou k ukončení okupačního režimu v Berlínu a upevnění míru v Evropě".</a:t>
            </a:r>
          </a:p>
          <a:p>
            <a:r>
              <a:rPr lang="cs-CZ" dirty="0" smtClean="0"/>
              <a:t>Bylo navrženo, že smlouva by měla být uzavřena mezi 29 spojeneckými a přidruženými mocnostmi na jedné straně a Německem na druhé (Německo by bylo představováno NDR a SRN, nebo v případě ustavení německé konfederace, německou konfederací, NDR a SRN.</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20000"/>
          </a:bodyPr>
          <a:lstStyle/>
          <a:p>
            <a:r>
              <a:rPr lang="cs-CZ" dirty="0" smtClean="0"/>
              <a:t>Tři západní mocnosti a SRN odpověděly 16. února na sovětské nóty z 10. ledna. Odpovědi západních mocností byly nejdříve schváleny Severoatlantickou radou. Zatímco si západní mocnost uchovávaly svoje stanoviska pokud se týče práv v Berlíně, britská, francouzská a americká vláda navrhly čtyřmocenskou konferenci ministrů zahraničí k projednání "problému Německa ve všech jeho aspektech a důsledcích" a navrhla, že "němečtí poradci" (</a:t>
            </a:r>
            <a:r>
              <a:rPr lang="cs-CZ" dirty="0" err="1" smtClean="0"/>
              <a:t>t.j</a:t>
            </a:r>
            <a:r>
              <a:rPr lang="cs-CZ" dirty="0" smtClean="0"/>
              <a:t>. zástupci jak SRN, tak i NDR) by měly být pozváni, aby se podíleli na takové konferenci</a:t>
            </a:r>
          </a:p>
          <a:p>
            <a:r>
              <a:rPr lang="cs-CZ" dirty="0" smtClean="0"/>
              <a:t>Americká, francouzská a západoněmecká odpověď byly podobné britské. Vláda SRN navíc zdůrazňovala, že trvalý mír může být uchován pouze, pokud uspořádání německé otázky "respektuje mezinárodní právo a národní zájmy lidí, jež se to dotýká, včetně německého lidu"</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smtClean="0"/>
              <a:t>Ve své řeči v Tule </a:t>
            </a:r>
            <a:r>
              <a:rPr lang="cs-CZ" dirty="0" err="1" smtClean="0"/>
              <a:t>Chruščov</a:t>
            </a:r>
            <a:r>
              <a:rPr lang="cs-CZ" dirty="0" smtClean="0"/>
              <a:t> obvinil "jisté příliš bojovné západní vůdce" z hrozby, že "si vynutí silou zbraní svůj přístup do západního Berlína", jestliže SSSR předá kontrolní funkce ve východnímu Německu NDR. Po hrozbě, že takový pokus by mohl vést k "horké válce", a říkaje, že sovětské oddíly nejsou dislokovány ve východním Německu, aby "hrály kuželky", </a:t>
            </a:r>
            <a:r>
              <a:rPr lang="cs-CZ" dirty="0" err="1" smtClean="0"/>
              <a:t>Chruščov</a:t>
            </a:r>
            <a:r>
              <a:rPr lang="cs-CZ" dirty="0" smtClean="0"/>
              <a:t> prohlásil, že "mezinárodní problémy nemohou být dnes řešeny silou zbraní" a opět volal po mírové smlouvě s Německem.</a:t>
            </a:r>
          </a:p>
          <a:p>
            <a:r>
              <a:rPr lang="cs-CZ" dirty="0" smtClean="0"/>
              <a:t>Požádán na tiskové konferenci 18. února, aby okomentoval řeč </a:t>
            </a:r>
            <a:r>
              <a:rPr lang="cs-CZ" dirty="0" err="1" smtClean="0"/>
              <a:t>Chruščova</a:t>
            </a:r>
            <a:r>
              <a:rPr lang="cs-CZ" dirty="0" smtClean="0"/>
              <a:t> v Tule, prezident </a:t>
            </a:r>
            <a:r>
              <a:rPr lang="cs-CZ" dirty="0" err="1" smtClean="0"/>
              <a:t>Eisenhower</a:t>
            </a:r>
            <a:r>
              <a:rPr lang="cs-CZ" dirty="0" smtClean="0"/>
              <a:t> řekl, že sovětský premiér udal věcem špatný směr. Západní mocnosti nikdy neřekly, že "si prostřílí cestu do Berlína", co řekly, bylo, že zamýšlejí uskutečnit svoji odpovědnost k lidu západního Berlína. Jestliže jakýkoliv pokus bude učiněn zabránit tomu, "bude tu někdo jiný, kdo použije sílu", ale ne západní mocnosti.</a:t>
            </a:r>
          </a:p>
          <a:p>
            <a:r>
              <a:rPr lang="cs-CZ" dirty="0" smtClean="0"/>
              <a:t>Na své další tiskové konferenci 25. února prezident </a:t>
            </a:r>
            <a:r>
              <a:rPr lang="cs-CZ" dirty="0" err="1" smtClean="0"/>
              <a:t>Eisenhower</a:t>
            </a:r>
            <a:r>
              <a:rPr lang="cs-CZ" dirty="0" smtClean="0"/>
              <a:t> řekl, že západní mocnosti "neustoupí ani o palec" ze svých práv být v západním Berlíně a práv přístupu do města, dodal, že "nemůže jednat o tomto jednotlivém bodě práva a zadržení odpovědnosti".</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fontScale="92500" lnSpcReduction="20000"/>
          </a:bodyPr>
          <a:lstStyle/>
          <a:p>
            <a:r>
              <a:rPr lang="cs-CZ" dirty="0" smtClean="0"/>
              <a:t>V dalších nótách britské, francouzské a americké vládě, Sovětský svaz navrhl konferenci na nejvyšší úrovni hlav vlád, která by začala na konci dubna, buď v Ženevě nebo ve Vídni</a:t>
            </a:r>
          </a:p>
          <a:p>
            <a:r>
              <a:rPr lang="cs-CZ" dirty="0" smtClean="0"/>
              <a:t>sovětská vláda vyjádřila svoji vůli souhlasit s konferencí ministrů zahraničí, jak bylo navrženo v nótách západních mocností 16. února, než začne konference na nejvyšší úrovni, navrhla také, že Polsko a Československo by měly být pozvány, aby se zúčastnily na schůzce ministrů zahraničí</a:t>
            </a:r>
          </a:p>
          <a:p>
            <a:r>
              <a:rPr lang="cs-CZ" dirty="0" smtClean="0"/>
              <a:t> V té části nóty týkající se berlínské otázky, sovětská vláda řekla, že účast OSN garantuje status demilitarizovaného neutrálního svobodného města pro západní Berlín, sovětská vláda je "připravena projednat otázku záruk s ostatními zainteresovanými státy, aby se dosáhlo všestranně akceptovatelné dohody".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a:bodyPr>
          <a:lstStyle/>
          <a:p>
            <a:r>
              <a:rPr lang="cs-CZ" sz="3800" dirty="0" smtClean="0"/>
              <a:t>Na své tiskové konferenci 4. března prezident </a:t>
            </a:r>
            <a:r>
              <a:rPr lang="cs-CZ" sz="3800" dirty="0" err="1" smtClean="0"/>
              <a:t>Eisenhower</a:t>
            </a:r>
            <a:r>
              <a:rPr lang="cs-CZ" sz="3800" dirty="0" smtClean="0"/>
              <a:t> souhlasil s tím, že poslední sovětská nóta má "pozitivní stránku" a řekl, že to naznačuje zmenšení "nesmlouvavosti" ruského stanoviska.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fontScale="92500" lnSpcReduction="10000"/>
          </a:bodyPr>
          <a:lstStyle/>
          <a:p>
            <a:r>
              <a:rPr lang="cs-CZ" dirty="0" smtClean="0"/>
              <a:t>SSSR v počínání výhody: politika protikoloniální a protizápadní, rychlý hospodářský rozvoj SSSR–během jedné generace vojensko-průmyslovou mocností. Neměl koloniální minulost, snaha USA zobrazit komunistický režim jako despotický a brutální měla mizivý dopad</a:t>
            </a:r>
          </a:p>
          <a:p>
            <a:r>
              <a:rPr lang="cs-CZ" dirty="0" smtClean="0"/>
              <a:t>nová sovětská teorie hlásá, že </a:t>
            </a:r>
            <a:r>
              <a:rPr lang="cs-CZ" dirty="0" err="1" smtClean="0"/>
              <a:t>antikoloniální</a:t>
            </a:r>
            <a:r>
              <a:rPr lang="cs-CZ" dirty="0" smtClean="0"/>
              <a:t> vlády rozvojových zemí mohou být spojenci komunistických států a že spolupráce s nimi už není prohřeškem proti pravé víře </a:t>
            </a:r>
          </a:p>
          <a:p>
            <a:r>
              <a:rPr lang="cs-CZ" dirty="0" smtClean="0"/>
              <a:t>počátek roku 1955 SSSR rozvinul diplomatickou ofenzívu</a:t>
            </a:r>
          </a:p>
          <a:p>
            <a:r>
              <a:rPr lang="cs-CZ" dirty="0" smtClean="0"/>
              <a:t>podporoval konferenci asijských zemí v Bandungu (18.-24. 4.), na které zástupci 29 asijských a afrických států přijali principy mírového soužití </a:t>
            </a:r>
          </a:p>
          <a:p>
            <a:endParaRPr lang="cs-CZ" dirty="0" smtClean="0"/>
          </a:p>
          <a:p>
            <a:endParaRPr lang="cs-CZ" dirty="0" smtClean="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idx="1"/>
          </p:nvPr>
        </p:nvSpPr>
        <p:spPr/>
        <p:txBody>
          <a:bodyPr>
            <a:normAutofit/>
          </a:bodyPr>
          <a:lstStyle/>
          <a:p>
            <a:r>
              <a:rPr lang="cs-CZ" dirty="0" smtClean="0"/>
              <a:t>http://klempera.tripod.com/2bekrize.htm</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a:bodyPr>
          <a:lstStyle/>
          <a:p>
            <a:r>
              <a:rPr lang="cs-CZ" dirty="0" smtClean="0"/>
              <a:t>na sklonku roku 1955 N. S. </a:t>
            </a:r>
            <a:r>
              <a:rPr lang="cs-CZ" dirty="0" err="1" smtClean="0"/>
              <a:t>Chruščov</a:t>
            </a:r>
            <a:r>
              <a:rPr lang="cs-CZ" dirty="0" smtClean="0"/>
              <a:t> a N. </a:t>
            </a:r>
            <a:r>
              <a:rPr lang="cs-CZ" dirty="0" err="1" smtClean="0"/>
              <a:t>Bulganin</a:t>
            </a:r>
            <a:r>
              <a:rPr lang="cs-CZ" dirty="0" smtClean="0"/>
              <a:t> podnikli měsíční cestu do Indie, Barmy a Afghánistánu </a:t>
            </a:r>
          </a:p>
          <a:p>
            <a:r>
              <a:rPr lang="cs-CZ" dirty="0" smtClean="0"/>
              <a:t>Navázání přátelských vztahů s indickým předsedou vlády </a:t>
            </a:r>
            <a:r>
              <a:rPr lang="cs-CZ" dirty="0" err="1" smtClean="0"/>
              <a:t>Džaváharlálem</a:t>
            </a:r>
            <a:r>
              <a:rPr lang="cs-CZ" dirty="0" smtClean="0"/>
              <a:t> </a:t>
            </a:r>
            <a:r>
              <a:rPr lang="cs-CZ" dirty="0" err="1" smtClean="0"/>
              <a:t>Néhrúem</a:t>
            </a:r>
            <a:endParaRPr lang="cs-CZ" dirty="0" smtClean="0"/>
          </a:p>
          <a:p>
            <a:r>
              <a:rPr lang="cs-CZ" dirty="0" smtClean="0"/>
              <a:t>V navštívených zemích projekty zdůrazňující význam pomoci SSSR v ekonomickém rozvoji zemí Třetího světa</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0"/>
            <a:ext cx="9144000" cy="6858000"/>
          </a:xfrm>
        </p:spPr>
        <p:txBody>
          <a:bodyPr/>
          <a:lstStyle/>
          <a:p>
            <a:r>
              <a:rPr lang="cs-CZ" dirty="0" smtClean="0"/>
              <a:t>do konce roku 1956 SSSR uzavřel dohody o ekonomické a vojenské spolupráci se 14 státy Asie a Středního východu. Nejvýznamnějšího úspěchu dosáhl v tehdy nejmocnější arabské zemi – v Egyptě</a:t>
            </a:r>
          </a:p>
          <a:p>
            <a:r>
              <a:rPr lang="cs-CZ" dirty="0" smtClean="0"/>
              <a:t>zde od 1952 u moci </a:t>
            </a:r>
            <a:r>
              <a:rPr lang="cs-CZ" dirty="0" err="1" smtClean="0"/>
              <a:t>Muhamad</a:t>
            </a:r>
            <a:r>
              <a:rPr lang="cs-CZ" dirty="0" smtClean="0"/>
              <a:t> </a:t>
            </a:r>
            <a:r>
              <a:rPr lang="cs-CZ" dirty="0" err="1" smtClean="0"/>
              <a:t>Nagíb</a:t>
            </a:r>
            <a:r>
              <a:rPr lang="cs-CZ" dirty="0" smtClean="0"/>
              <a:t> a </a:t>
            </a:r>
            <a:r>
              <a:rPr lang="cs-CZ" dirty="0" err="1" smtClean="0"/>
              <a:t>Gámal</a:t>
            </a:r>
            <a:r>
              <a:rPr lang="cs-CZ" dirty="0" smtClean="0"/>
              <a:t> </a:t>
            </a:r>
            <a:r>
              <a:rPr lang="cs-CZ" dirty="0" err="1" smtClean="0"/>
              <a:t>Násir</a:t>
            </a:r>
            <a:r>
              <a:rPr lang="cs-CZ" dirty="0" smtClean="0"/>
              <a:t>, stoupenci arabského nacionalismu usilující dosáhnout nezávislosti své země a odstranění britského koloniálního panství v Egyptě a perspektivně i na celém Středním východě</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lstStyle/>
          <a:p>
            <a:r>
              <a:rPr lang="cs-CZ" dirty="0" smtClean="0"/>
              <a:t>ačkoli jde formálně o „kapitalistické“ země, je nezbytné jim poskytnout pro strategické dodávky velkých průmyslových podniků také československé úvěry</a:t>
            </a:r>
          </a:p>
          <a:p>
            <a:r>
              <a:rPr lang="cs-CZ" dirty="0" smtClean="0"/>
              <a:t>podíl na industrializaci Indie přivádí do země stovky československých expertů </a:t>
            </a:r>
          </a:p>
          <a:p>
            <a:r>
              <a:rPr lang="cs-CZ" dirty="0" smtClean="0"/>
              <a:t>Československo-egyptská smlouva o obchodní výměně včetně dodávek zbraní a zbraňových systémů </a:t>
            </a:r>
            <a:r>
              <a:rPr lang="cs-CZ" dirty="0" err="1" smtClean="0"/>
              <a:t>Násirově</a:t>
            </a:r>
            <a:r>
              <a:rPr lang="cs-CZ" dirty="0" smtClean="0"/>
              <a:t> Egyptu (14. září 1955) </a:t>
            </a:r>
          </a:p>
          <a:p>
            <a:r>
              <a:rPr lang="cs-CZ" dirty="0" smtClean="0"/>
              <a:t>obdoba i v jižní a jihovýchodní Asii, zájem o československé zbraně Afghánci a barmská vláda</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84" y="274638"/>
            <a:ext cx="9715568" cy="868346"/>
          </a:xfrm>
        </p:spPr>
        <p:txBody>
          <a:bodyPr>
            <a:normAutofit/>
          </a:bodyPr>
          <a:lstStyle/>
          <a:p>
            <a:r>
              <a:rPr lang="cs-CZ" sz="3900" dirty="0" smtClean="0">
                <a:solidFill>
                  <a:srgbClr val="FF0000"/>
                </a:solidFill>
              </a:rPr>
              <a:t>Suezská krize na pozadí blokového soupeření</a:t>
            </a:r>
            <a:endParaRPr lang="cs-CZ" sz="3900" dirty="0">
              <a:solidFill>
                <a:srgbClr val="FF0000"/>
              </a:solidFill>
            </a:endParaRPr>
          </a:p>
        </p:txBody>
      </p:sp>
      <p:sp>
        <p:nvSpPr>
          <p:cNvPr id="3" name="Zástupný symbol pro obsah 2"/>
          <p:cNvSpPr>
            <a:spLocks noGrp="1"/>
          </p:cNvSpPr>
          <p:nvPr>
            <p:ph idx="1"/>
          </p:nvPr>
        </p:nvSpPr>
        <p:spPr>
          <a:xfrm>
            <a:off x="457200" y="1071546"/>
            <a:ext cx="8229600" cy="5054617"/>
          </a:xfrm>
        </p:spPr>
        <p:txBody>
          <a:bodyPr/>
          <a:lstStyle/>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1143000"/>
          </a:xfrm>
        </p:spPr>
        <p:txBody>
          <a:bodyPr>
            <a:normAutofit fontScale="90000"/>
          </a:bodyPr>
          <a:lstStyle/>
          <a:p>
            <a:r>
              <a:rPr lang="cs-CZ" dirty="0" smtClean="0">
                <a:solidFill>
                  <a:srgbClr val="FF0000"/>
                </a:solidFill>
              </a:rPr>
              <a:t>Nóta vlády SSSR vládám USA, GB a FR o berlínské otázce z listopadu 1958</a:t>
            </a:r>
            <a:endParaRPr lang="cs-CZ" dirty="0">
              <a:solidFill>
                <a:srgbClr val="FF0000"/>
              </a:solidFill>
            </a:endParaRPr>
          </a:p>
        </p:txBody>
      </p:sp>
      <p:sp>
        <p:nvSpPr>
          <p:cNvPr id="3" name="Zástupný symbol pro obsah 2"/>
          <p:cNvSpPr>
            <a:spLocks noGrp="1"/>
          </p:cNvSpPr>
          <p:nvPr>
            <p:ph idx="1"/>
          </p:nvPr>
        </p:nvSpPr>
        <p:spPr>
          <a:xfrm>
            <a:off x="142844" y="1600200"/>
            <a:ext cx="9001156" cy="5257800"/>
          </a:xfrm>
        </p:spPr>
        <p:txBody>
          <a:bodyPr>
            <a:normAutofit fontScale="77500" lnSpcReduction="20000"/>
          </a:bodyPr>
          <a:lstStyle/>
          <a:p>
            <a:r>
              <a:rPr lang="cs-CZ" dirty="0" err="1" smtClean="0"/>
              <a:t>Bundestag</a:t>
            </a:r>
            <a:r>
              <a:rPr lang="cs-CZ" dirty="0" smtClean="0"/>
              <a:t> (parlament SRN) přijal 2. července 1958 všestrannou deklaraci po schůzce pracovních skupin čtyř velmocí, </a:t>
            </a:r>
            <a:r>
              <a:rPr lang="cs-CZ" dirty="0" err="1" smtClean="0"/>
              <a:t>t.j</a:t>
            </a:r>
            <a:r>
              <a:rPr lang="cs-CZ" dirty="0" smtClean="0"/>
              <a:t>. USA, SSSR, Velké Británie a Francie, aby připravily společné návrhy na řešení německé otázky</a:t>
            </a:r>
          </a:p>
          <a:p>
            <a:r>
              <a:rPr lang="cs-CZ" dirty="0" smtClean="0"/>
              <a:t>Rezoluce založena na myšlence učiněné rakouským federálním kancléřem dr. </a:t>
            </a:r>
            <a:r>
              <a:rPr lang="cs-CZ" dirty="0" err="1" smtClean="0"/>
              <a:t>Raabem</a:t>
            </a:r>
            <a:r>
              <a:rPr lang="cs-CZ" dirty="0" smtClean="0"/>
              <a:t>, který oznámil na tiskové konferenci 25. dubna 1958, že navrhl velvyslancům USA a SSSR vytvoření čtyřmocenské komise pověřené zkoumáním podmínek celoněmeckých voleb a sestavení návrhu volebního zákona</a:t>
            </a:r>
          </a:p>
          <a:p>
            <a:r>
              <a:rPr lang="cs-CZ" dirty="0" smtClean="0"/>
              <a:t>Vláda NDR vydala 5. září deklaraci, nóty Velké Británii, Francii, USA, SSSR a vládě SRN navrhující vytvoření komise čtyř velmocí, která by začala pracovat na podmínkách mírové smlouvy s Německem, zřízení druhé komise Spolkovou republikou Německem a Německou demokratickou republikou, která by byla pověřena vypracováním společného německého stanoviska k této otázce.</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10000"/>
          </a:bodyPr>
          <a:lstStyle/>
          <a:p>
            <a:r>
              <a:rPr lang="cs-CZ" dirty="0" err="1" smtClean="0"/>
              <a:t>Bundestag</a:t>
            </a:r>
            <a:r>
              <a:rPr lang="cs-CZ" dirty="0" smtClean="0"/>
              <a:t> a mnoho členů vlády SRN přijalo rezoluci, ve které:</a:t>
            </a:r>
          </a:p>
          <a:p>
            <a:pPr>
              <a:buNone/>
            </a:pPr>
            <a:r>
              <a:rPr lang="cs-CZ" dirty="0" smtClean="0"/>
              <a:t>1) protestovali proti pokračující perzekuci lidí NDR </a:t>
            </a:r>
          </a:p>
          <a:p>
            <a:pPr>
              <a:buNone/>
            </a:pPr>
            <a:r>
              <a:rPr lang="cs-CZ" dirty="0" smtClean="0"/>
              <a:t>2) protestovali proti odmítnutí vlády NDR dovolit volný pohyb přes hranice mezi zónami </a:t>
            </a:r>
          </a:p>
          <a:p>
            <a:pPr>
              <a:buNone/>
            </a:pPr>
            <a:r>
              <a:rPr lang="cs-CZ" dirty="0" smtClean="0"/>
              <a:t>3) zaručovali východoněmeckým uprchlíkům integraci do života SRN </a:t>
            </a:r>
          </a:p>
          <a:p>
            <a:pPr>
              <a:buNone/>
            </a:pPr>
            <a:r>
              <a:rPr lang="cs-CZ" dirty="0" smtClean="0"/>
              <a:t>4) prohlašovali, že SRN bude nadále garantem německé demokracie a německého práva na sjednocení </a:t>
            </a:r>
          </a:p>
          <a:p>
            <a:pPr>
              <a:buNone/>
            </a:pPr>
            <a:r>
              <a:rPr lang="cs-CZ" dirty="0" smtClean="0"/>
              <a:t>5) vyzývali k vytvoření čtyřmocenského výboru o německé otázce</a:t>
            </a:r>
          </a:p>
          <a:p>
            <a:r>
              <a:rPr lang="cs-CZ" dirty="0" smtClean="0"/>
              <a:t>Dr. </a:t>
            </a:r>
            <a:r>
              <a:rPr lang="cs-CZ" dirty="0" err="1" smtClean="0"/>
              <a:t>Adenauer</a:t>
            </a:r>
            <a:r>
              <a:rPr lang="cs-CZ" dirty="0" smtClean="0"/>
              <a:t> vyjádřil ve vysílání 2. října, že vláda SRN se pokusí najít řešení německé otázky prostřednictvím diplomatického vyjednávání se SSSR</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10000"/>
          </a:bodyPr>
          <a:lstStyle/>
          <a:p>
            <a:r>
              <a:rPr lang="cs-CZ" dirty="0" smtClean="0"/>
              <a:t>N. S. </a:t>
            </a:r>
            <a:r>
              <a:rPr lang="cs-CZ" dirty="0" err="1" smtClean="0"/>
              <a:t>Chruščov</a:t>
            </a:r>
            <a:r>
              <a:rPr lang="cs-CZ" dirty="0" smtClean="0"/>
              <a:t> vyjádřil 10. listopadu zájem SSSR přenést kontrolu východního Berlína na vládu NDR a vyzval USA, Francii a Velkou Británii, aby "zformovaly své vlastní vztahy s NDR a uzavřely s NDR smlouvu, jestliže mají zájem na jistých otázkách vztahujících se k Berlínu„</a:t>
            </a:r>
          </a:p>
          <a:p>
            <a:r>
              <a:rPr lang="cs-CZ" dirty="0" err="1" smtClean="0"/>
              <a:t>Chruščovovo</a:t>
            </a:r>
            <a:r>
              <a:rPr lang="cs-CZ" dirty="0" smtClean="0"/>
              <a:t> prohlášení z 10. listopadu potvrdilo dřívější prohlášení </a:t>
            </a:r>
            <a:r>
              <a:rPr lang="cs-CZ" dirty="0" err="1" smtClean="0"/>
              <a:t>Ulbrichta</a:t>
            </a:r>
            <a:r>
              <a:rPr lang="cs-CZ" dirty="0" smtClean="0"/>
              <a:t> z 27. října, ve kterém </a:t>
            </a:r>
            <a:r>
              <a:rPr lang="cs-CZ" dirty="0" err="1" smtClean="0"/>
              <a:t>Ulbricht</a:t>
            </a:r>
            <a:r>
              <a:rPr lang="cs-CZ" dirty="0" smtClean="0"/>
              <a:t> říká:"Celý Berlín leží na teritoriu NDR. Celý Berlín patří k území pod suverenitou NDR. Pravomoc západních okupačních sil nemá již dlouho žádný legální základ v Berlíně"</a:t>
            </a:r>
          </a:p>
          <a:p>
            <a:r>
              <a:rPr lang="cs-CZ" dirty="0" smtClean="0"/>
              <a:t>Ministr zahraničí NDR prohlásil 30. října, že současný systém garantovaného spojení pro západní mocnosti mezi SRN a západním Berlínem záleží na "dočasné a </a:t>
            </a:r>
            <a:r>
              <a:rPr lang="cs-CZ" dirty="0" err="1" smtClean="0"/>
              <a:t>vyjímečné</a:t>
            </a:r>
            <a:r>
              <a:rPr lang="cs-CZ" dirty="0" smtClean="0"/>
              <a:t> dohodě"</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TotalTime>
  <Words>2202</Words>
  <PresentationFormat>Předvádění na obrazovce (4:3)</PresentationFormat>
  <Paragraphs>66</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 1955 - Cesta N. Chruščova  N. Bulganina do Barmy, Afghánistánu a Indie</vt:lpstr>
      <vt:lpstr>Snímek 2</vt:lpstr>
      <vt:lpstr>Snímek 3</vt:lpstr>
      <vt:lpstr>Snímek 4</vt:lpstr>
      <vt:lpstr>Snímek 5</vt:lpstr>
      <vt:lpstr>Suezská krize na pozadí blokového soupeření</vt:lpstr>
      <vt:lpstr>Nóta vlády SSSR vládám USA, GB a FR o berlínské otázce z listopadu 1958</vt:lpstr>
      <vt:lpstr>Snímek 8</vt:lpstr>
      <vt:lpstr>Snímek 9</vt:lpstr>
      <vt:lpstr>Snímek 10</vt:lpstr>
      <vt:lpstr>Snímek 11</vt:lpstr>
      <vt:lpstr>Snímek 12</vt:lpstr>
      <vt:lpstr>Nóta vlády SSSR na uzavření mírové smlouvy s Německem z ledna 1959</vt:lpstr>
      <vt:lpstr>Snímek 14</vt:lpstr>
      <vt:lpstr>Snímek 15</vt:lpstr>
      <vt:lpstr>Snímek 16</vt:lpstr>
      <vt:lpstr>Snímek 17</vt:lpstr>
      <vt:lpstr>Snímek 18</vt:lpstr>
      <vt:lpstr>Snímek 19</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Studená válka</dc:title>
  <dc:creator>Vít Němec</dc:creator>
  <cp:lastModifiedBy>Vít Němec</cp:lastModifiedBy>
  <cp:revision>79</cp:revision>
  <dcterms:created xsi:type="dcterms:W3CDTF">2019-09-23T23:04:06Z</dcterms:created>
  <dcterms:modified xsi:type="dcterms:W3CDTF">2020-10-20T10:54:22Z</dcterms:modified>
</cp:coreProperties>
</file>