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92" r:id="rId2"/>
    <p:sldId id="295" r:id="rId3"/>
    <p:sldId id="296" r:id="rId4"/>
    <p:sldId id="302" r:id="rId5"/>
    <p:sldId id="304" r:id="rId6"/>
    <p:sldId id="297" r:id="rId7"/>
    <p:sldId id="299" r:id="rId8"/>
    <p:sldId id="300" r:id="rId9"/>
    <p:sldId id="301" r:id="rId10"/>
    <p:sldId id="298" r:id="rId11"/>
    <p:sldId id="303" r:id="rId12"/>
    <p:sldId id="281" r:id="rId13"/>
    <p:sldId id="305" r:id="rId14"/>
    <p:sldId id="308" r:id="rId15"/>
    <p:sldId id="309" r:id="rId16"/>
    <p:sldId id="310" r:id="rId17"/>
    <p:sldId id="311" r:id="rId18"/>
    <p:sldId id="312" r:id="rId19"/>
    <p:sldId id="314" r:id="rId20"/>
    <p:sldId id="313" r:id="rId21"/>
    <p:sldId id="307" r:id="rId22"/>
    <p:sldId id="315" r:id="rId23"/>
    <p:sldId id="306" r:id="rId24"/>
    <p:sldId id="316" r:id="rId25"/>
    <p:sldId id="317" r:id="rId26"/>
    <p:sldId id="318" r:id="rId27"/>
    <p:sldId id="319" r:id="rId28"/>
    <p:sldId id="320" r:id="rId29"/>
  </p:sldIdLst>
  <p:sldSz cx="9144000" cy="6858000" type="screen4x3"/>
  <p:notesSz cx="6888163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2AB4AF0E-A0E0-4460-A36F-7C184641DB90}" type="datetimeFigureOut">
              <a:rPr lang="cs-CZ" smtClean="0"/>
              <a:pPr/>
              <a:t>04.11.2019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5C8DC94B-84C0-4C42-8C7D-A896E34B693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AF71C024-7FB6-4633-A232-71A876C8A90F}" type="datetimeFigureOut">
              <a:rPr lang="cs-CZ" smtClean="0"/>
              <a:pPr/>
              <a:t>04.11.2019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6606" tIns="48303" rIns="96606" bIns="48303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9875561F-8D4B-44F4-87B9-16999212F20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1274786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Role OSN v poválečném světě a její podíl na řešení mezinárodních krizí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286908" cy="52578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sz="2800" b="1" dirty="0" smtClean="0"/>
              <a:t>Společnost národů (</a:t>
            </a:r>
            <a:r>
              <a:rPr lang="cs-CZ" sz="2800" b="1" dirty="0" err="1" smtClean="0"/>
              <a:t>League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of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Nations</a:t>
            </a:r>
            <a:r>
              <a:rPr lang="cs-CZ" sz="2800" b="1" dirty="0" smtClean="0"/>
              <a:t>) </a:t>
            </a:r>
            <a:r>
              <a:rPr lang="cs-CZ" sz="2800" dirty="0" smtClean="0"/>
              <a:t>-</a:t>
            </a:r>
            <a:r>
              <a:rPr lang="cs-CZ" sz="2800" b="1" dirty="0" smtClean="0"/>
              <a:t> </a:t>
            </a:r>
            <a:r>
              <a:rPr lang="cs-CZ" sz="2800" dirty="0" smtClean="0"/>
              <a:t>1920-1946</a:t>
            </a:r>
          </a:p>
          <a:p>
            <a:r>
              <a:rPr lang="cs-CZ" dirty="0" smtClean="0"/>
              <a:t>p</a:t>
            </a:r>
            <a:r>
              <a:rPr lang="cs-CZ" dirty="0" smtClean="0"/>
              <a:t>ředchůdce OSN</a:t>
            </a:r>
          </a:p>
          <a:p>
            <a:r>
              <a:rPr lang="cs-CZ" dirty="0" smtClean="0"/>
              <a:t>V čele Generální </a:t>
            </a:r>
            <a:r>
              <a:rPr lang="cs-CZ" dirty="0" smtClean="0"/>
              <a:t>tajemník Společnosti národů </a:t>
            </a:r>
            <a:r>
              <a:rPr lang="cs-CZ" dirty="0" smtClean="0"/>
              <a:t>sídlící v Ženevě</a:t>
            </a:r>
          </a:p>
          <a:p>
            <a:r>
              <a:rPr lang="cs-CZ" dirty="0" smtClean="0"/>
              <a:t>mezinárodní </a:t>
            </a:r>
            <a:r>
              <a:rPr lang="cs-CZ" dirty="0" smtClean="0"/>
              <a:t>organizace založená po </a:t>
            </a:r>
            <a:r>
              <a:rPr lang="cs-CZ" dirty="0" smtClean="0"/>
              <a:t>první </a:t>
            </a:r>
            <a:r>
              <a:rPr lang="cs-CZ" dirty="0" smtClean="0"/>
              <a:t>světové </a:t>
            </a:r>
            <a:r>
              <a:rPr lang="cs-CZ" dirty="0" smtClean="0"/>
              <a:t>válce </a:t>
            </a:r>
            <a:r>
              <a:rPr lang="cs-CZ" dirty="0" smtClean="0"/>
              <a:t>na základě výsledků pařížské mírové </a:t>
            </a:r>
            <a:r>
              <a:rPr lang="cs-CZ" dirty="0" smtClean="0"/>
              <a:t>konference</a:t>
            </a:r>
            <a:endParaRPr lang="cs-CZ" dirty="0" smtClean="0"/>
          </a:p>
          <a:p>
            <a:r>
              <a:rPr lang="cs-CZ" dirty="0" smtClean="0"/>
              <a:t>1920 dokument </a:t>
            </a:r>
            <a:r>
              <a:rPr lang="cs-CZ" i="1" u="sng" dirty="0" smtClean="0"/>
              <a:t>Pakt </a:t>
            </a:r>
            <a:r>
              <a:rPr lang="cs-CZ" i="1" u="sng" dirty="0" smtClean="0"/>
              <a:t>Společnosti </a:t>
            </a:r>
            <a:r>
              <a:rPr lang="cs-CZ" i="1" u="sng" dirty="0" smtClean="0"/>
              <a:t>národů</a:t>
            </a:r>
            <a:endParaRPr lang="cs-CZ" u="sng" dirty="0" smtClean="0"/>
          </a:p>
          <a:p>
            <a:r>
              <a:rPr lang="cs-CZ" dirty="0" smtClean="0"/>
              <a:t>členské </a:t>
            </a:r>
            <a:r>
              <a:rPr lang="cs-CZ" dirty="0" smtClean="0"/>
              <a:t>země </a:t>
            </a:r>
            <a:r>
              <a:rPr lang="cs-CZ" dirty="0" smtClean="0"/>
              <a:t>se zavazovaly </a:t>
            </a:r>
            <a:r>
              <a:rPr lang="cs-CZ" dirty="0" smtClean="0"/>
              <a:t>k dodržování pravidel mezinárodní spolupráce a bezpečnosti, respektování mezinárodního </a:t>
            </a:r>
            <a:r>
              <a:rPr lang="cs-CZ" dirty="0" smtClean="0"/>
              <a:t>práva</a:t>
            </a:r>
          </a:p>
          <a:p>
            <a:r>
              <a:rPr lang="cs-CZ" dirty="0" smtClean="0"/>
              <a:t>USA vliv na vznik, ale nebyly členem </a:t>
            </a:r>
          </a:p>
          <a:p>
            <a:r>
              <a:rPr lang="cs-CZ" dirty="0" smtClean="0"/>
              <a:t>1926-1933 členem Německo, SSSR 1934-1939 (vyloučen),1933 </a:t>
            </a:r>
            <a:r>
              <a:rPr lang="cs-CZ" dirty="0" smtClean="0"/>
              <a:t>vystoupilo </a:t>
            </a:r>
            <a:r>
              <a:rPr lang="cs-CZ" dirty="0" smtClean="0"/>
              <a:t>Japonsko a 1937 Itálie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500858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cs-CZ" dirty="0" smtClean="0">
                <a:solidFill>
                  <a:srgbClr val="FF0000"/>
                </a:solidFill>
              </a:rPr>
              <a:t>Mírové síly OSN, neformálně </a:t>
            </a:r>
            <a:r>
              <a:rPr lang="cs-CZ" dirty="0" smtClean="0">
                <a:solidFill>
                  <a:srgbClr val="FF0000"/>
                </a:solidFill>
              </a:rPr>
              <a:t>modré přilby/modré barety</a:t>
            </a:r>
          </a:p>
          <a:p>
            <a:r>
              <a:rPr lang="cs-CZ" dirty="0" smtClean="0"/>
              <a:t>mírové operace v době studené války improvizací, kdy nešlo využít tradičních nástrojů pro řešení konfliktů</a:t>
            </a:r>
          </a:p>
          <a:p>
            <a:r>
              <a:rPr lang="cs-CZ" dirty="0" smtClean="0"/>
              <a:t>limitováno nesouladem zájmů stálých členů Rady bezpečnosti </a:t>
            </a:r>
            <a:endParaRPr lang="cs-CZ" dirty="0" smtClean="0"/>
          </a:p>
          <a:p>
            <a:r>
              <a:rPr lang="cs-CZ" dirty="0" smtClean="0"/>
              <a:t>ozbrojené síly pod </a:t>
            </a:r>
            <a:r>
              <a:rPr lang="cs-CZ" dirty="0" smtClean="0"/>
              <a:t>vedením Organizace spojených </a:t>
            </a:r>
            <a:r>
              <a:rPr lang="cs-CZ" dirty="0" smtClean="0"/>
              <a:t>národů</a:t>
            </a:r>
          </a:p>
          <a:p>
            <a:r>
              <a:rPr lang="cs-CZ" dirty="0" smtClean="0"/>
              <a:t>usilují </a:t>
            </a:r>
            <a:r>
              <a:rPr lang="cs-CZ" dirty="0" smtClean="0"/>
              <a:t>o udržení míru </a:t>
            </a:r>
            <a:r>
              <a:rPr lang="cs-CZ" dirty="0" smtClean="0"/>
              <a:t>(</a:t>
            </a:r>
            <a:r>
              <a:rPr lang="cs-CZ" i="1" dirty="0" err="1" smtClean="0"/>
              <a:t>peacekeeping</a:t>
            </a:r>
            <a:r>
              <a:rPr lang="cs-CZ" dirty="0" smtClean="0"/>
              <a:t>) v regionech, kde hrozí propuknutí ozbrojeného konfliktu. </a:t>
            </a:r>
            <a:endParaRPr lang="cs-CZ" dirty="0" smtClean="0"/>
          </a:p>
          <a:p>
            <a:r>
              <a:rPr lang="cs-CZ" dirty="0" smtClean="0"/>
              <a:t>Udržování </a:t>
            </a:r>
            <a:r>
              <a:rPr lang="cs-CZ" dirty="0" smtClean="0"/>
              <a:t>míru je dle definice OSN „cesta, kterou se dá pomoci zemím rozvrácených </a:t>
            </a:r>
            <a:r>
              <a:rPr lang="cs-CZ" dirty="0" smtClean="0"/>
              <a:t>konfliktem dosáhnout </a:t>
            </a:r>
            <a:r>
              <a:rPr lang="cs-CZ" dirty="0" smtClean="0"/>
              <a:t>podmínek pro udržitelný </a:t>
            </a:r>
            <a:r>
              <a:rPr lang="cs-CZ" dirty="0" smtClean="0"/>
              <a:t>mír“</a:t>
            </a:r>
            <a:endParaRPr lang="cs-CZ" dirty="0" smtClean="0"/>
          </a:p>
          <a:p>
            <a:r>
              <a:rPr lang="cs-CZ" dirty="0" smtClean="0"/>
              <a:t>Mírové síly </a:t>
            </a:r>
            <a:r>
              <a:rPr lang="cs-CZ" dirty="0" smtClean="0"/>
              <a:t>za </a:t>
            </a:r>
            <a:r>
              <a:rPr lang="cs-CZ" dirty="0" smtClean="0"/>
              <a:t>úkol po ukončení konfliktu monitorovat mírové procesy v zasažených zemích a pomáhat interesovaným stranám uvádět v platnost mírové dohody, které spolu sepsaly. </a:t>
            </a:r>
            <a:endParaRPr lang="cs-CZ" dirty="0" smtClean="0"/>
          </a:p>
          <a:p>
            <a:r>
              <a:rPr lang="cs-CZ" dirty="0" smtClean="0"/>
              <a:t>Toto </a:t>
            </a:r>
            <a:r>
              <a:rPr lang="cs-CZ" dirty="0" smtClean="0"/>
              <a:t>snažení může mít několik rovin, která zahrnuje vojenské i civilní oblasti, jako je udržení pořádku, zavedení a vymáhání práva, volební asistence a poválečná obnova. </a:t>
            </a:r>
          </a:p>
          <a:p>
            <a:r>
              <a:rPr lang="cs-CZ" dirty="0" smtClean="0"/>
              <a:t>Použít sílu smějí modré přilby pouze v </a:t>
            </a:r>
            <a:r>
              <a:rPr lang="cs-CZ" dirty="0" smtClean="0"/>
              <a:t>sebeobraně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6572296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1948</a:t>
            </a:r>
            <a:r>
              <a:rPr lang="cs-CZ" dirty="0" smtClean="0"/>
              <a:t> počátek </a:t>
            </a:r>
            <a:r>
              <a:rPr lang="cs-CZ" dirty="0" smtClean="0"/>
              <a:t>mírových činností </a:t>
            </a:r>
            <a:r>
              <a:rPr lang="cs-CZ" dirty="0" smtClean="0"/>
              <a:t>OSN =</a:t>
            </a:r>
            <a:r>
              <a:rPr lang="cs-CZ" dirty="0" smtClean="0"/>
              <a:t> </a:t>
            </a:r>
            <a:r>
              <a:rPr lang="cs-CZ" u="sng" dirty="0" smtClean="0"/>
              <a:t>Skupina </a:t>
            </a:r>
            <a:r>
              <a:rPr lang="cs-CZ" u="sng" dirty="0" smtClean="0"/>
              <a:t>OSN pro dohled nad </a:t>
            </a:r>
            <a:r>
              <a:rPr lang="cs-CZ" u="sng" dirty="0" smtClean="0"/>
              <a:t>příměřím</a:t>
            </a:r>
            <a:r>
              <a:rPr lang="cs-CZ" dirty="0" smtClean="0"/>
              <a:t>, dohlížela </a:t>
            </a:r>
            <a:r>
              <a:rPr lang="cs-CZ" dirty="0" smtClean="0"/>
              <a:t>na příměří mezi Izraelem a arabskými státy </a:t>
            </a:r>
            <a:endParaRPr lang="cs-CZ" dirty="0" smtClean="0"/>
          </a:p>
          <a:p>
            <a:r>
              <a:rPr lang="cs-CZ" b="1" dirty="0" smtClean="0"/>
              <a:t>1949</a:t>
            </a:r>
            <a:r>
              <a:rPr lang="cs-CZ" dirty="0" smtClean="0"/>
              <a:t> Vojenská </a:t>
            </a:r>
            <a:r>
              <a:rPr lang="cs-CZ" dirty="0" smtClean="0"/>
              <a:t>pozorovatelská skupina OSN do Indie a </a:t>
            </a:r>
            <a:r>
              <a:rPr lang="cs-CZ" dirty="0" smtClean="0"/>
              <a:t>Pákistánu, aby dohlížela </a:t>
            </a:r>
            <a:r>
              <a:rPr lang="cs-CZ" dirty="0" smtClean="0"/>
              <a:t>na </a:t>
            </a:r>
            <a:r>
              <a:rPr lang="cs-CZ" dirty="0" smtClean="0"/>
              <a:t>příměří</a:t>
            </a:r>
            <a:endParaRPr lang="cs-CZ" dirty="0" smtClean="0"/>
          </a:p>
          <a:p>
            <a:r>
              <a:rPr lang="cs-CZ" b="1" dirty="0" smtClean="0"/>
              <a:t>1950</a:t>
            </a:r>
            <a:r>
              <a:rPr lang="cs-CZ" dirty="0" smtClean="0"/>
              <a:t> díky </a:t>
            </a:r>
            <a:r>
              <a:rPr lang="cs-CZ" dirty="0" smtClean="0"/>
              <a:t>demonstrativní neúčasti sovětského zástupce na jednání rady bezpečnosti OSN vypravena další mise OSN, </a:t>
            </a:r>
            <a:r>
              <a:rPr lang="cs-CZ" dirty="0" smtClean="0"/>
              <a:t>pod </a:t>
            </a:r>
            <a:r>
              <a:rPr lang="cs-CZ" dirty="0" smtClean="0"/>
              <a:t>vedením USA, </a:t>
            </a:r>
            <a:r>
              <a:rPr lang="cs-CZ" dirty="0" smtClean="0"/>
              <a:t>s úkolem </a:t>
            </a:r>
            <a:r>
              <a:rPr lang="cs-CZ" dirty="0" smtClean="0"/>
              <a:t>se vypořádat </a:t>
            </a:r>
            <a:r>
              <a:rPr lang="cs-CZ" dirty="0" smtClean="0"/>
              <a:t>se s invazí komunistických </a:t>
            </a:r>
            <a:r>
              <a:rPr lang="cs-CZ" dirty="0" smtClean="0"/>
              <a:t>sil do </a:t>
            </a:r>
            <a:r>
              <a:rPr lang="cs-CZ" dirty="0" smtClean="0"/>
              <a:t>Koreje</a:t>
            </a:r>
            <a:endParaRPr lang="cs-CZ" dirty="0" smtClean="0"/>
          </a:p>
          <a:p>
            <a:r>
              <a:rPr lang="cs-CZ" b="1" dirty="0" smtClean="0"/>
              <a:t>1956</a:t>
            </a:r>
            <a:r>
              <a:rPr lang="cs-CZ" dirty="0" smtClean="0"/>
              <a:t> první </a:t>
            </a:r>
            <a:r>
              <a:rPr lang="cs-CZ" dirty="0" smtClean="0"/>
              <a:t>klasická mírová </a:t>
            </a:r>
            <a:r>
              <a:rPr lang="cs-CZ" dirty="0" smtClean="0"/>
              <a:t>mise, Kanadský </a:t>
            </a:r>
            <a:r>
              <a:rPr lang="cs-CZ" dirty="0" smtClean="0"/>
              <a:t>diplomat </a:t>
            </a:r>
            <a:r>
              <a:rPr lang="cs-CZ" dirty="0" err="1" smtClean="0"/>
              <a:t>Lester</a:t>
            </a:r>
            <a:r>
              <a:rPr lang="cs-CZ" dirty="0" smtClean="0"/>
              <a:t> </a:t>
            </a:r>
            <a:r>
              <a:rPr lang="cs-CZ" dirty="0" err="1" smtClean="0"/>
              <a:t>Bowles</a:t>
            </a:r>
            <a:r>
              <a:rPr lang="cs-CZ" dirty="0" smtClean="0"/>
              <a:t> </a:t>
            </a:r>
            <a:r>
              <a:rPr lang="cs-CZ" dirty="0" err="1" smtClean="0"/>
              <a:t>Pearson</a:t>
            </a:r>
            <a:r>
              <a:rPr lang="cs-CZ" dirty="0" smtClean="0"/>
              <a:t> navrhl vyslat jednotky OSN do Suezského průplavu, aby dohlížely na dodržení mírových dohod mezi válčícími </a:t>
            </a:r>
            <a:r>
              <a:rPr lang="cs-CZ" dirty="0" smtClean="0"/>
              <a:t>stranami</a:t>
            </a:r>
          </a:p>
          <a:p>
            <a:r>
              <a:rPr lang="cs-CZ" dirty="0" smtClean="0"/>
              <a:t>síly OSN </a:t>
            </a:r>
            <a:r>
              <a:rPr lang="cs-CZ" dirty="0" smtClean="0"/>
              <a:t>složeny z jednotek poskytnutých členskými </a:t>
            </a:r>
            <a:r>
              <a:rPr lang="cs-CZ" dirty="0" smtClean="0"/>
              <a:t>státy, zde </a:t>
            </a:r>
            <a:r>
              <a:rPr lang="cs-CZ" dirty="0" smtClean="0"/>
              <a:t>poprvé </a:t>
            </a:r>
            <a:r>
              <a:rPr lang="cs-CZ" dirty="0" smtClean="0"/>
              <a:t>modré přilby a bílé </a:t>
            </a:r>
            <a:r>
              <a:rPr lang="cs-CZ" dirty="0" smtClean="0"/>
              <a:t>vozy, které jsou charakteristickým znakem mírových jednotek </a:t>
            </a:r>
            <a:r>
              <a:rPr lang="cs-CZ" dirty="0" smtClean="0"/>
              <a:t>OSN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642918"/>
            <a:ext cx="9001156" cy="600079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https://www.osn.cz/osn/historie</a:t>
            </a:r>
            <a:r>
              <a:rPr lang="cs-CZ" dirty="0" smtClean="0"/>
              <a:t>/</a:t>
            </a:r>
          </a:p>
          <a:p>
            <a:r>
              <a:rPr lang="cs-CZ" dirty="0" smtClean="0"/>
              <a:t>https://slideplayer.cz/slide/2774953/</a:t>
            </a:r>
          </a:p>
          <a:p>
            <a:r>
              <a:rPr lang="cs-CZ" dirty="0" smtClean="0"/>
              <a:t>http</a:t>
            </a:r>
            <a:r>
              <a:rPr lang="cs-CZ" dirty="0" smtClean="0"/>
              <a:t>://</a:t>
            </a:r>
            <a:r>
              <a:rPr lang="cs-CZ" dirty="0" smtClean="0"/>
              <a:t>www.</a:t>
            </a:r>
            <a:r>
              <a:rPr lang="cs-CZ" dirty="0" err="1" smtClean="0"/>
              <a:t>gymnaslo.cz</a:t>
            </a:r>
            <a:r>
              <a:rPr lang="cs-CZ" dirty="0" smtClean="0"/>
              <a:t>/</a:t>
            </a:r>
            <a:r>
              <a:rPr lang="cs-CZ" dirty="0" err="1" smtClean="0"/>
              <a:t>files</a:t>
            </a:r>
            <a:r>
              <a:rPr lang="cs-CZ" dirty="0" smtClean="0"/>
              <a:t>/</a:t>
            </a:r>
            <a:r>
              <a:rPr lang="cs-CZ" dirty="0" err="1" smtClean="0"/>
              <a:t>users</a:t>
            </a:r>
            <a:r>
              <a:rPr lang="cs-CZ" dirty="0" smtClean="0"/>
              <a:t>/</a:t>
            </a:r>
            <a:r>
              <a:rPr lang="cs-CZ" dirty="0" err="1" smtClean="0"/>
              <a:t>spravce</a:t>
            </a:r>
            <a:r>
              <a:rPr lang="cs-CZ" dirty="0" smtClean="0"/>
              <a:t>/dum/</a:t>
            </a:r>
            <a:r>
              <a:rPr lang="cs-CZ" dirty="0" err="1" smtClean="0"/>
              <a:t>mezinarodniVztahy</a:t>
            </a:r>
            <a:r>
              <a:rPr lang="cs-CZ" dirty="0" smtClean="0"/>
              <a:t>/VY_32_INOVACE_NS.1.03.pdf</a:t>
            </a:r>
          </a:p>
          <a:p>
            <a:r>
              <a:rPr lang="cs-CZ" dirty="0" smtClean="0"/>
              <a:t>https://</a:t>
            </a:r>
            <a:r>
              <a:rPr lang="cs-CZ" dirty="0" smtClean="0"/>
              <a:t>vskp.vse.cz/75077_role_osn_pri_reseni_konfliktu_pripad_mirove_operace_osn_vkambodzi_untac</a:t>
            </a:r>
          </a:p>
          <a:p>
            <a:r>
              <a:rPr lang="cs-CZ" dirty="0" smtClean="0"/>
              <a:t>https://</a:t>
            </a:r>
            <a:r>
              <a:rPr lang="cs-CZ" dirty="0" smtClean="0"/>
              <a:t>cs.wikipedia.org/wiki/M%C3%ADrov%C3%A9_s%C3%ADly_OSN</a:t>
            </a:r>
          </a:p>
          <a:p>
            <a:r>
              <a:rPr lang="cs-CZ" dirty="0" smtClean="0"/>
              <a:t>https://cs.wikipedia.org/wiki/Organizace_spojen%C3%BDch_n%C3%A1rod%C5%AF#/media/Soubor:Flag_of_the_United_Nations.svg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114300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Schůzka J. F. </a:t>
            </a:r>
            <a:r>
              <a:rPr lang="cs-CZ" dirty="0" err="1" smtClean="0">
                <a:solidFill>
                  <a:srgbClr val="FF0000"/>
                </a:solidFill>
              </a:rPr>
              <a:t>Kennedy</a:t>
            </a:r>
            <a:r>
              <a:rPr lang="cs-CZ" dirty="0" smtClean="0">
                <a:solidFill>
                  <a:srgbClr val="FF0000"/>
                </a:solidFill>
              </a:rPr>
              <a:t> – N. S. </a:t>
            </a:r>
            <a:r>
              <a:rPr lang="cs-CZ" dirty="0" err="1" smtClean="0">
                <a:solidFill>
                  <a:srgbClr val="FF0000"/>
                </a:solidFill>
              </a:rPr>
              <a:t>Chruščov</a:t>
            </a:r>
            <a:r>
              <a:rPr lang="cs-CZ" dirty="0" smtClean="0">
                <a:solidFill>
                  <a:srgbClr val="FF0000"/>
                </a:solidFill>
              </a:rPr>
              <a:t> ve Vídni na jaře 1961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1357298"/>
            <a:ext cx="8858312" cy="535785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Po zvolení 9. 11. začíná komunikace s </a:t>
            </a:r>
            <a:r>
              <a:rPr lang="cs-CZ" dirty="0" err="1" smtClean="0"/>
              <a:t>Chruščovem</a:t>
            </a:r>
            <a:endParaRPr lang="cs-CZ" dirty="0" smtClean="0"/>
          </a:p>
          <a:p>
            <a:r>
              <a:rPr lang="cs-CZ" dirty="0" smtClean="0"/>
              <a:t>ujištění,že je sovětská strana připravena „pokračovat ve snahách o vyřešení tíživého problému, kterým je odzbrojení,vyřešit německou otázku brzkým uzavřením mírové smlouvy a dosáhnout dohody v ostatních otázkách, jejichž řešení by mohlo přinést usnadnění a zlepšení celé mezinárodní situace</a:t>
            </a:r>
            <a:r>
              <a:rPr lang="cs-CZ" dirty="0" smtClean="0"/>
              <a:t>.“</a:t>
            </a:r>
            <a:endParaRPr lang="cs-CZ" dirty="0" smtClean="0"/>
          </a:p>
          <a:p>
            <a:r>
              <a:rPr lang="cs-CZ" dirty="0" smtClean="0"/>
              <a:t>Leden 1961 nastupuje prezident </a:t>
            </a:r>
            <a:r>
              <a:rPr lang="cs-CZ" dirty="0" smtClean="0"/>
              <a:t>John. F. </a:t>
            </a:r>
            <a:r>
              <a:rPr lang="cs-CZ" dirty="0" err="1" smtClean="0"/>
              <a:t>Kennedy</a:t>
            </a:r>
            <a:r>
              <a:rPr lang="cs-CZ" dirty="0" smtClean="0"/>
              <a:t> </a:t>
            </a:r>
            <a:r>
              <a:rPr lang="cs-CZ" dirty="0" smtClean="0"/>
              <a:t>po </a:t>
            </a:r>
            <a:r>
              <a:rPr lang="cs-CZ" dirty="0" err="1" smtClean="0"/>
              <a:t>Dwightu</a:t>
            </a:r>
            <a:r>
              <a:rPr lang="cs-CZ" dirty="0" smtClean="0"/>
              <a:t> </a:t>
            </a:r>
            <a:r>
              <a:rPr lang="cs-CZ" dirty="0" err="1" smtClean="0"/>
              <a:t>Eisenhowerovi</a:t>
            </a:r>
            <a:endParaRPr lang="cs-CZ" dirty="0" smtClean="0"/>
          </a:p>
          <a:p>
            <a:r>
              <a:rPr lang="cs-CZ" dirty="0" smtClean="0"/>
              <a:t>Vztah mezi </a:t>
            </a:r>
            <a:r>
              <a:rPr lang="cs-CZ" dirty="0" smtClean="0"/>
              <a:t>Sovětským svazem a Spojenými státy </a:t>
            </a:r>
            <a:r>
              <a:rPr lang="cs-CZ" dirty="0" smtClean="0"/>
              <a:t>vyostřený </a:t>
            </a:r>
          </a:p>
          <a:p>
            <a:r>
              <a:rPr lang="cs-CZ" dirty="0" smtClean="0"/>
              <a:t>soupeření </a:t>
            </a:r>
            <a:r>
              <a:rPr lang="cs-CZ" dirty="0" smtClean="0"/>
              <a:t>v jaderném zbrojení </a:t>
            </a:r>
            <a:r>
              <a:rPr lang="cs-CZ" dirty="0" smtClean="0"/>
              <a:t>v </a:t>
            </a:r>
            <a:r>
              <a:rPr lang="cs-CZ" dirty="0" smtClean="0"/>
              <a:t>plné </a:t>
            </a:r>
            <a:r>
              <a:rPr lang="cs-CZ" dirty="0" smtClean="0"/>
              <a:t>síle</a:t>
            </a:r>
          </a:p>
          <a:p>
            <a:r>
              <a:rPr lang="cs-CZ" dirty="0" smtClean="0"/>
              <a:t>dle velvyslance SSSR v USA </a:t>
            </a:r>
            <a:r>
              <a:rPr lang="cs-CZ" dirty="0" err="1" smtClean="0"/>
              <a:t>Kennedy</a:t>
            </a:r>
            <a:r>
              <a:rPr lang="cs-CZ" dirty="0" smtClean="0"/>
              <a:t> za nezkušeného nováčka</a:t>
            </a:r>
          </a:p>
          <a:p>
            <a:r>
              <a:rPr lang="cs-CZ" dirty="0" err="1" smtClean="0"/>
              <a:t>Kennedyho</a:t>
            </a:r>
            <a:r>
              <a:rPr lang="cs-CZ" dirty="0" smtClean="0"/>
              <a:t> cíle = vyhnutí </a:t>
            </a:r>
            <a:r>
              <a:rPr lang="cs-CZ" dirty="0" smtClean="0"/>
              <a:t>se jaderné válce, </a:t>
            </a:r>
            <a:r>
              <a:rPr lang="cs-CZ" dirty="0" smtClean="0"/>
              <a:t>usiloval </a:t>
            </a:r>
            <a:r>
              <a:rPr lang="cs-CZ" dirty="0" smtClean="0"/>
              <a:t>o zrušení jaderných </a:t>
            </a:r>
            <a:r>
              <a:rPr lang="cs-CZ" dirty="0" smtClean="0"/>
              <a:t>testů</a:t>
            </a:r>
          </a:p>
          <a:p>
            <a:r>
              <a:rPr lang="cs-CZ" dirty="0" smtClean="0"/>
              <a:t>přesto v březnu </a:t>
            </a:r>
            <a:r>
              <a:rPr lang="cs-CZ" dirty="0" smtClean="0"/>
              <a:t>1961 </a:t>
            </a:r>
            <a:r>
              <a:rPr lang="cs-CZ" dirty="0" smtClean="0"/>
              <a:t>zvýšil </a:t>
            </a:r>
            <a:r>
              <a:rPr lang="cs-CZ" dirty="0" smtClean="0"/>
              <a:t>rozpočet na obranu země </a:t>
            </a:r>
          </a:p>
          <a:p>
            <a:r>
              <a:rPr lang="cs-CZ" dirty="0" smtClean="0"/>
              <a:t>Pentagon chtěl nad Sověty jadernou převahu,</a:t>
            </a:r>
            <a:r>
              <a:rPr lang="cs-CZ" dirty="0" smtClean="0"/>
              <a:t> </a:t>
            </a:r>
            <a:r>
              <a:rPr lang="cs-CZ" dirty="0" smtClean="0"/>
              <a:t>cílem </a:t>
            </a:r>
            <a:r>
              <a:rPr lang="cs-CZ" dirty="0" smtClean="0"/>
              <a:t>odstrašit </a:t>
            </a:r>
            <a:r>
              <a:rPr lang="cs-CZ" dirty="0" smtClean="0"/>
              <a:t>Sověty a mít nad nimi lepší postavení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500858"/>
          </a:xfrm>
        </p:spPr>
        <p:txBody>
          <a:bodyPr>
            <a:normAutofit/>
          </a:bodyPr>
          <a:lstStyle/>
          <a:p>
            <a:r>
              <a:rPr lang="cs-CZ" dirty="0" err="1" smtClean="0"/>
              <a:t>Kennedy</a:t>
            </a:r>
            <a:r>
              <a:rPr lang="cs-CZ" dirty="0" smtClean="0"/>
              <a:t> proti </a:t>
            </a:r>
            <a:r>
              <a:rPr lang="cs-CZ" dirty="0" smtClean="0"/>
              <a:t>kolonialismu</a:t>
            </a:r>
          </a:p>
          <a:p>
            <a:r>
              <a:rPr lang="cs-CZ" dirty="0" smtClean="0"/>
              <a:t>problém v </a:t>
            </a:r>
            <a:r>
              <a:rPr lang="cs-CZ" dirty="0" smtClean="0"/>
              <a:t>oblasti Afriky a Konga, </a:t>
            </a:r>
            <a:r>
              <a:rPr lang="cs-CZ" dirty="0" smtClean="0"/>
              <a:t>získalo </a:t>
            </a:r>
            <a:r>
              <a:rPr lang="cs-CZ" dirty="0" smtClean="0"/>
              <a:t>nezávislost na </a:t>
            </a:r>
            <a:r>
              <a:rPr lang="cs-CZ" dirty="0" smtClean="0"/>
              <a:t>Belgii </a:t>
            </a:r>
          </a:p>
          <a:p>
            <a:r>
              <a:rPr lang="cs-CZ" dirty="0" smtClean="0"/>
              <a:t>Dále otázka </a:t>
            </a:r>
            <a:r>
              <a:rPr lang="cs-CZ" dirty="0" smtClean="0"/>
              <a:t>Laosu a jižního Vietnamu, </a:t>
            </a:r>
            <a:r>
              <a:rPr lang="cs-CZ" dirty="0" smtClean="0"/>
              <a:t>hrozil komunismus </a:t>
            </a:r>
          </a:p>
          <a:p>
            <a:r>
              <a:rPr lang="cs-CZ" dirty="0" smtClean="0"/>
              <a:t>další mezinárodní </a:t>
            </a:r>
            <a:r>
              <a:rPr lang="cs-CZ" dirty="0" smtClean="0"/>
              <a:t>bezpečnostní otázky </a:t>
            </a:r>
            <a:r>
              <a:rPr lang="cs-CZ" dirty="0" smtClean="0"/>
              <a:t>na </a:t>
            </a:r>
            <a:r>
              <a:rPr lang="cs-CZ" dirty="0" smtClean="0"/>
              <a:t>jaře </a:t>
            </a:r>
            <a:r>
              <a:rPr lang="cs-CZ" dirty="0" smtClean="0"/>
              <a:t>1961 Kuba </a:t>
            </a:r>
            <a:r>
              <a:rPr lang="cs-CZ" dirty="0" smtClean="0"/>
              <a:t>a </a:t>
            </a:r>
            <a:r>
              <a:rPr lang="cs-CZ" dirty="0" err="1" smtClean="0"/>
              <a:t>Castrův</a:t>
            </a:r>
            <a:r>
              <a:rPr lang="cs-CZ" dirty="0" smtClean="0"/>
              <a:t> režim, který </a:t>
            </a:r>
            <a:r>
              <a:rPr lang="cs-CZ" dirty="0" smtClean="0"/>
              <a:t>potlačoval </a:t>
            </a:r>
            <a:r>
              <a:rPr lang="cs-CZ" dirty="0" smtClean="0"/>
              <a:t>občanská práva v </a:t>
            </a:r>
            <a:r>
              <a:rPr lang="cs-CZ" dirty="0" smtClean="0"/>
              <a:t>zemi a podporoval </a:t>
            </a:r>
            <a:r>
              <a:rPr lang="cs-CZ" dirty="0" smtClean="0"/>
              <a:t>vznik komunismu v Latinské </a:t>
            </a:r>
            <a:r>
              <a:rPr lang="cs-CZ" dirty="0" smtClean="0"/>
              <a:t>Americe </a:t>
            </a:r>
          </a:p>
          <a:p>
            <a:r>
              <a:rPr lang="cs-CZ" dirty="0" smtClean="0"/>
              <a:t>Pro </a:t>
            </a:r>
            <a:r>
              <a:rPr lang="cs-CZ" dirty="0" err="1" smtClean="0"/>
              <a:t>Kennedyho</a:t>
            </a:r>
            <a:r>
              <a:rPr lang="cs-CZ" dirty="0" smtClean="0"/>
              <a:t> </a:t>
            </a:r>
            <a:r>
              <a:rPr lang="cs-CZ" dirty="0" smtClean="0"/>
              <a:t>nepřípustné, po </a:t>
            </a:r>
            <a:r>
              <a:rPr lang="cs-CZ" dirty="0" err="1" smtClean="0"/>
              <a:t>Eisenhowerově</a:t>
            </a:r>
            <a:r>
              <a:rPr lang="cs-CZ" dirty="0" smtClean="0"/>
              <a:t> </a:t>
            </a:r>
            <a:r>
              <a:rPr lang="cs-CZ" dirty="0" smtClean="0"/>
              <a:t>administrativě </a:t>
            </a:r>
            <a:r>
              <a:rPr lang="cs-CZ" dirty="0" smtClean="0"/>
              <a:t>plán invaze </a:t>
            </a:r>
            <a:r>
              <a:rPr lang="cs-CZ" dirty="0" smtClean="0"/>
              <a:t>na </a:t>
            </a:r>
            <a:r>
              <a:rPr lang="cs-CZ" dirty="0" smtClean="0"/>
              <a:t>Kubu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500858"/>
          </a:xfrm>
        </p:spPr>
        <p:txBody>
          <a:bodyPr>
            <a:normAutofit/>
          </a:bodyPr>
          <a:lstStyle/>
          <a:p>
            <a:r>
              <a:rPr lang="cs-CZ" dirty="0" smtClean="0"/>
              <a:t>Únor </a:t>
            </a:r>
            <a:r>
              <a:rPr lang="cs-CZ" dirty="0" smtClean="0"/>
              <a:t>1961 pozitivní </a:t>
            </a:r>
            <a:r>
              <a:rPr lang="cs-CZ" dirty="0" err="1" smtClean="0"/>
              <a:t>postok</a:t>
            </a:r>
            <a:r>
              <a:rPr lang="cs-CZ" dirty="0" smtClean="0"/>
              <a:t> </a:t>
            </a:r>
            <a:r>
              <a:rPr lang="cs-CZ" dirty="0" err="1" smtClean="0"/>
              <a:t>Kennedyho</a:t>
            </a:r>
            <a:r>
              <a:rPr lang="cs-CZ" dirty="0" smtClean="0"/>
              <a:t> k neformálnímu setkání s </a:t>
            </a:r>
            <a:r>
              <a:rPr lang="cs-CZ" dirty="0" err="1" smtClean="0"/>
              <a:t>Chruščovem</a:t>
            </a:r>
            <a:endParaRPr lang="cs-CZ" dirty="0" smtClean="0"/>
          </a:p>
          <a:p>
            <a:r>
              <a:rPr lang="cs-CZ" dirty="0" smtClean="0"/>
              <a:t>20. dubna 1961 </a:t>
            </a:r>
            <a:r>
              <a:rPr lang="cs-CZ" dirty="0" err="1" smtClean="0"/>
              <a:t>Kennedy</a:t>
            </a:r>
            <a:r>
              <a:rPr lang="cs-CZ" dirty="0" smtClean="0"/>
              <a:t> projev před americkou společností vydavatelů novin - ponaučení z Invaze v Zátoce sviní a eskalující hrozbě </a:t>
            </a:r>
            <a:r>
              <a:rPr lang="cs-CZ" dirty="0" smtClean="0"/>
              <a:t>komunismu</a:t>
            </a:r>
            <a:endParaRPr lang="cs-CZ" dirty="0" smtClean="0"/>
          </a:p>
          <a:p>
            <a:r>
              <a:rPr lang="cs-CZ" dirty="0" smtClean="0"/>
              <a:t>V květnu potvrzení </a:t>
            </a:r>
            <a:r>
              <a:rPr lang="cs-CZ" dirty="0" smtClean="0"/>
              <a:t>schůzky a přijetí </a:t>
            </a:r>
            <a:r>
              <a:rPr lang="cs-CZ" dirty="0" err="1" smtClean="0"/>
              <a:t>Kennedyho</a:t>
            </a:r>
            <a:r>
              <a:rPr lang="cs-CZ" dirty="0" smtClean="0"/>
              <a:t> nabídky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Sovětský </a:t>
            </a:r>
            <a:r>
              <a:rPr lang="cs-CZ" dirty="0" smtClean="0">
                <a:solidFill>
                  <a:srgbClr val="FF0000"/>
                </a:solidFill>
              </a:rPr>
              <a:t>vůdce </a:t>
            </a:r>
            <a:r>
              <a:rPr lang="cs-CZ" dirty="0" err="1" smtClean="0">
                <a:solidFill>
                  <a:srgbClr val="FF0000"/>
                </a:solidFill>
              </a:rPr>
              <a:t>Nikita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Chruščov</a:t>
            </a:r>
            <a:r>
              <a:rPr lang="cs-CZ" dirty="0" smtClean="0">
                <a:solidFill>
                  <a:srgbClr val="FF0000"/>
                </a:solidFill>
              </a:rPr>
              <a:t> a americký prezident John </a:t>
            </a:r>
            <a:r>
              <a:rPr lang="cs-CZ" dirty="0" err="1" smtClean="0">
                <a:solidFill>
                  <a:srgbClr val="FF0000"/>
                </a:solidFill>
              </a:rPr>
              <a:t>Fitzgerald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Kennedy</a:t>
            </a:r>
            <a:r>
              <a:rPr lang="cs-CZ" dirty="0" smtClean="0">
                <a:solidFill>
                  <a:srgbClr val="FF0000"/>
                </a:solidFill>
              </a:rPr>
              <a:t> na summitu ve Vídni 3. a 4. června 1961 projednali aktuální mezinárodně politické otázky, odzbrojení a vzájemné </a:t>
            </a:r>
            <a:r>
              <a:rPr lang="cs-CZ" dirty="0" smtClean="0">
                <a:solidFill>
                  <a:srgbClr val="FF0000"/>
                </a:solidFill>
              </a:rPr>
              <a:t>vztahy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671514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Body jednání: problematika Berlína, Laosu a omezení jaderných zkoušek</a:t>
            </a:r>
          </a:p>
          <a:p>
            <a:r>
              <a:rPr lang="cs-CZ" dirty="0" err="1" smtClean="0"/>
              <a:t>Kennedymu</a:t>
            </a:r>
            <a:r>
              <a:rPr lang="cs-CZ" dirty="0" smtClean="0"/>
              <a:t> doporučeno jednat o společné otázce mocností – nukleárním míru (tzn. Jednat o zákazu jaderných zkoušek), v otázce Berlína zmínit význam přítomnosti USA v Západním Berlíně a jeho strategickou nenahraditelnost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3. června setkání na americkém velvyslanectví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/>
              <a:t>Kennedy</a:t>
            </a:r>
            <a:r>
              <a:rPr lang="cs-CZ" dirty="0" smtClean="0"/>
              <a:t> nastolil téma hrozby možného nesprávného odhadu (</a:t>
            </a:r>
            <a:r>
              <a:rPr lang="cs-CZ" dirty="0" err="1" smtClean="0"/>
              <a:t>miscalculation</a:t>
            </a:r>
            <a:r>
              <a:rPr lang="cs-CZ" dirty="0" smtClean="0"/>
              <a:t>) vedoucího až k případné válce mezi oběma velmocemi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 zde ideologické debaty o kapitalismu a komunismu</a:t>
            </a:r>
          </a:p>
          <a:p>
            <a:r>
              <a:rPr lang="cs-CZ" dirty="0" err="1" smtClean="0"/>
              <a:t>Chruščov</a:t>
            </a:r>
            <a:r>
              <a:rPr lang="cs-CZ" dirty="0" smtClean="0"/>
              <a:t> útočný, obvinil USA z pokusů zlikvidovat komunistický systém, dále </a:t>
            </a:r>
            <a:r>
              <a:rPr lang="cs-CZ" dirty="0" err="1" smtClean="0"/>
              <a:t>Chruščov</a:t>
            </a:r>
            <a:r>
              <a:rPr lang="cs-CZ" dirty="0" smtClean="0"/>
              <a:t> mluvil o nevyhnutelnosti války a podpoře revolucí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500858"/>
          </a:xfrm>
        </p:spPr>
        <p:txBody>
          <a:bodyPr/>
          <a:lstStyle/>
          <a:p>
            <a:r>
              <a:rPr lang="cs-CZ" dirty="0" err="1" smtClean="0"/>
              <a:t>Kennedy</a:t>
            </a:r>
            <a:r>
              <a:rPr lang="cs-CZ" dirty="0" smtClean="0"/>
              <a:t> zdůraznil nutnost vyhnout se situacím a rozhodnutím, které by mohly vést ke konfliktu</a:t>
            </a:r>
          </a:p>
          <a:p>
            <a:r>
              <a:rPr lang="cs-CZ" dirty="0" err="1" smtClean="0"/>
              <a:t>Chruščov</a:t>
            </a:r>
            <a:r>
              <a:rPr lang="cs-CZ" dirty="0" smtClean="0"/>
              <a:t> potvrdil svůj slib podporovat národní osvobozenecká hnutí a jejich války</a:t>
            </a:r>
          </a:p>
          <a:p>
            <a:r>
              <a:rPr lang="cs-CZ" dirty="0" smtClean="0"/>
              <a:t>Otázka bojů v Laosu (Občanská válka v Laosu), shoda, oba souhlasili se zastavením bojů mezi komunisty a vládními oddíly</a:t>
            </a:r>
          </a:p>
          <a:p>
            <a:r>
              <a:rPr lang="cs-CZ" dirty="0" err="1" smtClean="0"/>
              <a:t>Kennedyho</a:t>
            </a:r>
            <a:r>
              <a:rPr lang="cs-CZ" dirty="0" smtClean="0"/>
              <a:t> pozice slabá, označen za nezkušeného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50085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4. června jednání na sovětském velvyslanectví</a:t>
            </a:r>
          </a:p>
          <a:p>
            <a:r>
              <a:rPr lang="cs-CZ" dirty="0" err="1" smtClean="0"/>
              <a:t>Kennedyho</a:t>
            </a:r>
            <a:r>
              <a:rPr lang="cs-CZ" dirty="0" smtClean="0"/>
              <a:t> prioritou otázka zákazu zkoušek jaderných zbraní – </a:t>
            </a:r>
            <a:r>
              <a:rPr lang="cs-CZ" dirty="0" err="1" smtClean="0"/>
              <a:t>Chruščov</a:t>
            </a:r>
            <a:r>
              <a:rPr lang="cs-CZ" dirty="0" smtClean="0"/>
              <a:t> odmítl pravidelné </a:t>
            </a:r>
            <a:r>
              <a:rPr lang="cs-CZ" dirty="0" err="1" smtClean="0"/>
              <a:t>inskekce</a:t>
            </a:r>
            <a:r>
              <a:rPr lang="cs-CZ" dirty="0" smtClean="0"/>
              <a:t> v SSSR a trval na trojstranných inspekčních týmech, kontrola </a:t>
            </a:r>
            <a:r>
              <a:rPr lang="cs-CZ" dirty="0" err="1" smtClean="0"/>
              <a:t>max</a:t>
            </a:r>
            <a:r>
              <a:rPr lang="cs-CZ" dirty="0" smtClean="0"/>
              <a:t> 3x ročně, dohody nedosaženo</a:t>
            </a:r>
          </a:p>
          <a:p>
            <a:r>
              <a:rPr lang="cs-CZ" dirty="0" smtClean="0"/>
              <a:t>Dále otázka Berlína – </a:t>
            </a:r>
            <a:r>
              <a:rPr lang="cs-CZ" dirty="0" err="1" smtClean="0"/>
              <a:t>Chruščov</a:t>
            </a:r>
            <a:r>
              <a:rPr lang="cs-CZ" dirty="0" smtClean="0"/>
              <a:t> situaci rozděleného města za netolerovatelnou, vyslovil potřebu podepsání separátní mírové smlouvy</a:t>
            </a:r>
          </a:p>
          <a:p>
            <a:r>
              <a:rPr lang="cs-CZ" dirty="0" smtClean="0"/>
              <a:t>Pokud by SSSR podepsal smlouvu s NDR – znamenalo by to ukončení uplatnění přístupu do Západního Berlína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500858"/>
          </a:xfrm>
        </p:spPr>
        <p:txBody>
          <a:bodyPr>
            <a:normAutofit/>
          </a:bodyPr>
          <a:lstStyle/>
          <a:p>
            <a:r>
              <a:rPr lang="cs-CZ" dirty="0" err="1" smtClean="0"/>
              <a:t>Kennedy</a:t>
            </a:r>
            <a:r>
              <a:rPr lang="cs-CZ" dirty="0" smtClean="0"/>
              <a:t> sdělil, že se práv na Berlín nevzdají</a:t>
            </a:r>
          </a:p>
          <a:p>
            <a:r>
              <a:rPr lang="cs-CZ" dirty="0" err="1" smtClean="0"/>
              <a:t>Chruščov</a:t>
            </a:r>
            <a:r>
              <a:rPr lang="cs-CZ" dirty="0" smtClean="0"/>
              <a:t> </a:t>
            </a:r>
            <a:r>
              <a:rPr lang="cs-CZ" dirty="0" smtClean="0"/>
              <a:t>neustoupil a řekl, že odpovědnost za případné vypuknutí konfliktu kvůli Berlínu je na straně USA: „Pokud Spojené státy chtějí začít válku o Německo, ať je tomu tak</a:t>
            </a:r>
            <a:r>
              <a:rPr lang="cs-CZ" dirty="0" smtClean="0"/>
              <a:t>[...]</a:t>
            </a:r>
            <a:r>
              <a:rPr lang="cs-CZ" dirty="0" smtClean="0"/>
              <a:t>Sovětský svaz mírovou smlouvu podepíše na konci tohoto roku.“</a:t>
            </a:r>
          </a:p>
          <a:p>
            <a:r>
              <a:rPr lang="cs-CZ" dirty="0" smtClean="0"/>
              <a:t>Poté soukromé jednání beze změny názorů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500858"/>
          </a:xfrm>
        </p:spPr>
        <p:txBody>
          <a:bodyPr>
            <a:normAutofit/>
          </a:bodyPr>
          <a:lstStyle/>
          <a:p>
            <a:r>
              <a:rPr lang="cs-CZ" dirty="0" smtClean="0"/>
              <a:t>vliv </a:t>
            </a:r>
            <a:r>
              <a:rPr lang="cs-CZ" dirty="0" smtClean="0"/>
              <a:t>Francie a Británie ve Společnosti národů </a:t>
            </a:r>
            <a:endParaRPr lang="cs-CZ" dirty="0" smtClean="0"/>
          </a:p>
          <a:p>
            <a:r>
              <a:rPr lang="cs-CZ" dirty="0" smtClean="0"/>
              <a:t>organizace </a:t>
            </a:r>
            <a:r>
              <a:rPr lang="cs-CZ" smtClean="0"/>
              <a:t>přesto neefektivní, kdy nezabránila agresi Japonska, Itálie a Německa = okupace Habeše, účast Německa během Španělské občasnké války, anšlus Rakouska, Mnichovská dohoda, Invaze do Mandžuska a Číny</a:t>
            </a:r>
          </a:p>
          <a:p>
            <a:r>
              <a:rPr lang="cs-CZ" smtClean="0"/>
              <a:t>Společnost </a:t>
            </a:r>
            <a:r>
              <a:rPr lang="cs-CZ" smtClean="0"/>
              <a:t>národů </a:t>
            </a:r>
            <a:r>
              <a:rPr lang="cs-CZ" smtClean="0"/>
              <a:t>během války bezvýznamná</a:t>
            </a:r>
          </a:p>
          <a:p>
            <a:r>
              <a:rPr lang="cs-CZ" smtClean="0"/>
              <a:t>v</a:t>
            </a:r>
            <a:r>
              <a:rPr lang="cs-CZ" smtClean="0"/>
              <a:t> dubnu 1946 rozpuštěna </a:t>
            </a:r>
          </a:p>
          <a:p>
            <a:r>
              <a:rPr lang="cs-CZ" smtClean="0"/>
              <a:t>po </a:t>
            </a:r>
            <a:r>
              <a:rPr lang="cs-CZ" smtClean="0"/>
              <a:t>válce </a:t>
            </a:r>
            <a:r>
              <a:rPr lang="cs-CZ" smtClean="0"/>
              <a:t>obavy z nového konfliktu</a:t>
            </a:r>
          </a:p>
          <a:p>
            <a:r>
              <a:rPr lang="cs-CZ" smtClean="0"/>
              <a:t>nutnost </a:t>
            </a:r>
            <a:r>
              <a:rPr lang="cs-CZ" smtClean="0"/>
              <a:t>účasti </a:t>
            </a:r>
            <a:r>
              <a:rPr lang="cs-CZ" smtClean="0"/>
              <a:t>všech </a:t>
            </a:r>
            <a:r>
              <a:rPr lang="cs-CZ" smtClean="0"/>
              <a:t>velmocí, </a:t>
            </a:r>
          </a:p>
          <a:p>
            <a:r>
              <a:rPr lang="cs-CZ" smtClean="0"/>
              <a:t>politické </a:t>
            </a:r>
            <a:r>
              <a:rPr lang="cs-CZ" smtClean="0"/>
              <a:t>rozpory USA, FR, VB x SSSR, Čína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50085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Důsledky:</a:t>
            </a:r>
          </a:p>
          <a:p>
            <a:r>
              <a:rPr lang="cs-CZ" dirty="0" smtClean="0"/>
              <a:t>Nebylo dosaženo dohody na žádném z klíčových bodů</a:t>
            </a:r>
          </a:p>
          <a:p>
            <a:r>
              <a:rPr lang="cs-CZ" dirty="0" smtClean="0"/>
              <a:t>Naopak se přiostřil spor mezi oběma supervelmocemi v otázce budoucnosti Berlína</a:t>
            </a:r>
          </a:p>
          <a:p>
            <a:r>
              <a:rPr lang="cs-CZ" dirty="0" smtClean="0"/>
              <a:t>Setkání nepřineslo zmírnění napětí, které bylo zásadní pro mírové řešení tehdejší mezinárodněpolitické situace</a:t>
            </a:r>
          </a:p>
          <a:p>
            <a:r>
              <a:rPr lang="cs-CZ" dirty="0" smtClean="0"/>
              <a:t>Vyřešen pouze problém Losu – shoda  obou představitelů</a:t>
            </a:r>
          </a:p>
          <a:p>
            <a:r>
              <a:rPr lang="cs-CZ" dirty="0" smtClean="0"/>
              <a:t>přínos tkvěl v prvním setkání mezi </a:t>
            </a:r>
            <a:r>
              <a:rPr lang="cs-CZ" dirty="0" err="1" smtClean="0"/>
              <a:t>Kennedym</a:t>
            </a:r>
            <a:r>
              <a:rPr lang="cs-CZ" dirty="0" smtClean="0"/>
              <a:t> a </a:t>
            </a:r>
            <a:r>
              <a:rPr lang="cs-CZ" dirty="0" err="1" smtClean="0"/>
              <a:t>Chruščovem</a:t>
            </a:r>
            <a:endParaRPr lang="cs-CZ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500858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Setkání </a:t>
            </a:r>
            <a:r>
              <a:rPr lang="cs-CZ" dirty="0" smtClean="0"/>
              <a:t>nedopadlo dle prezidentových </a:t>
            </a:r>
            <a:r>
              <a:rPr lang="cs-CZ" dirty="0" smtClean="0"/>
              <a:t>představ</a:t>
            </a:r>
          </a:p>
          <a:p>
            <a:r>
              <a:rPr lang="cs-CZ" dirty="0" smtClean="0"/>
              <a:t>Vše </a:t>
            </a:r>
            <a:r>
              <a:rPr lang="cs-CZ" dirty="0" smtClean="0"/>
              <a:t>vylíčil ve </a:t>
            </a:r>
            <a:r>
              <a:rPr lang="cs-CZ" dirty="0" smtClean="0"/>
              <a:t>svém televizním </a:t>
            </a:r>
            <a:r>
              <a:rPr lang="cs-CZ" dirty="0" smtClean="0"/>
              <a:t>projevu národu </a:t>
            </a:r>
            <a:r>
              <a:rPr lang="cs-CZ" dirty="0" smtClean="0"/>
              <a:t>ze 6</a:t>
            </a:r>
            <a:r>
              <a:rPr lang="cs-CZ" dirty="0" smtClean="0"/>
              <a:t>. </a:t>
            </a:r>
            <a:r>
              <a:rPr lang="cs-CZ" dirty="0" smtClean="0"/>
              <a:t>června</a:t>
            </a:r>
            <a:endParaRPr lang="cs-CZ" dirty="0" smtClean="0"/>
          </a:p>
          <a:p>
            <a:r>
              <a:rPr lang="cs-CZ" dirty="0" smtClean="0"/>
              <a:t>Zmínil rozdílné názory obou státníků na budoucnost světa, na </a:t>
            </a:r>
            <a:r>
              <a:rPr lang="cs-CZ" dirty="0" err="1" smtClean="0"/>
              <a:t>Chruščovovu</a:t>
            </a:r>
            <a:r>
              <a:rPr lang="cs-CZ" dirty="0" smtClean="0"/>
              <a:t> představu rozšíření komunismu do nově se rozvíjejících států a rozlišné chápaní činů oněch států. </a:t>
            </a:r>
            <a:endParaRPr lang="cs-CZ" dirty="0" smtClean="0"/>
          </a:p>
          <a:p>
            <a:r>
              <a:rPr lang="cs-CZ" dirty="0" smtClean="0"/>
              <a:t>Poznamenal </a:t>
            </a:r>
            <a:r>
              <a:rPr lang="cs-CZ" dirty="0" smtClean="0"/>
              <a:t>také dohodu o udělení nezávislosti Laosu a také o stejném přístupu k Barmě a Kambodži. </a:t>
            </a:r>
            <a:endParaRPr lang="cs-CZ" dirty="0" smtClean="0"/>
          </a:p>
          <a:p>
            <a:r>
              <a:rPr lang="cs-CZ" dirty="0" smtClean="0"/>
              <a:t>Nezastíral</a:t>
            </a:r>
            <a:r>
              <a:rPr lang="cs-CZ" dirty="0" smtClean="0"/>
              <a:t>, že pro Spojené státy je Sovětský svaz stále hrozbou, ale zmínil fakt, že doufá o „prolomení ledu v komunikaci“ díky Vídeňské schůzce.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85728"/>
            <a:ext cx="8858312" cy="6429420"/>
          </a:xfrm>
        </p:spPr>
        <p:txBody>
          <a:bodyPr/>
          <a:lstStyle/>
          <a:p>
            <a:r>
              <a:rPr lang="cs-CZ" dirty="0" smtClean="0"/>
              <a:t>Sovětská delegace předala 4</a:t>
            </a:r>
            <a:r>
              <a:rPr lang="cs-CZ" dirty="0" smtClean="0"/>
              <a:t>. </a:t>
            </a:r>
            <a:r>
              <a:rPr lang="cs-CZ" dirty="0" smtClean="0"/>
              <a:t>června 1961 americké straně </a:t>
            </a:r>
            <a:r>
              <a:rPr lang="cs-CZ" dirty="0" err="1" smtClean="0"/>
              <a:t>aide</a:t>
            </a:r>
            <a:r>
              <a:rPr lang="cs-CZ" dirty="0" smtClean="0"/>
              <a:t>‐</a:t>
            </a:r>
            <a:r>
              <a:rPr lang="cs-CZ" dirty="0" err="1" smtClean="0"/>
              <a:t>mémoire</a:t>
            </a:r>
            <a:r>
              <a:rPr lang="cs-CZ" dirty="0" smtClean="0"/>
              <a:t> (záznam učiněný z ústního rozhovoru) obsahující vyjádření o Berlíně a zamýšlené sovětské politice vůči rozdělenému městu</a:t>
            </a:r>
          </a:p>
          <a:p>
            <a:r>
              <a:rPr lang="cs-CZ" dirty="0" smtClean="0"/>
              <a:t>10. června Sověty publikováno</a:t>
            </a:r>
          </a:p>
          <a:p>
            <a:r>
              <a:rPr lang="cs-CZ" dirty="0" smtClean="0"/>
              <a:t>Pro </a:t>
            </a:r>
            <a:r>
              <a:rPr lang="cs-CZ" dirty="0" smtClean="0"/>
              <a:t>Sověty řešení rozděleného Německa klíčovým prvkem pro mezinárodní mír a vztahy s USA</a:t>
            </a:r>
          </a:p>
          <a:p>
            <a:r>
              <a:rPr lang="cs-CZ" dirty="0" smtClean="0"/>
              <a:t>Dle </a:t>
            </a:r>
            <a:r>
              <a:rPr lang="cs-CZ" dirty="0" smtClean="0"/>
              <a:t>nich řešením přeměna Berlína v demilitarizované svobodné město a prohlášení spojenecké správy za „okupační režim“</a:t>
            </a:r>
          </a:p>
          <a:p>
            <a:r>
              <a:rPr lang="cs-CZ" dirty="0" smtClean="0"/>
              <a:t>Srpen 1961 stavba Berlínské zdi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642918"/>
            <a:ext cx="9001156" cy="600079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KENDALL, </a:t>
            </a:r>
            <a:r>
              <a:rPr lang="cs-CZ" dirty="0" err="1" smtClean="0"/>
              <a:t>Bridget</a:t>
            </a:r>
            <a:r>
              <a:rPr lang="cs-CZ" dirty="0" smtClean="0"/>
              <a:t>. </a:t>
            </a:r>
            <a:r>
              <a:rPr lang="cs-CZ" i="1" dirty="0" smtClean="0"/>
              <a:t>Studená válka: nový pohled na konflikt mezi Západem a Východem</a:t>
            </a:r>
            <a:r>
              <a:rPr lang="cs-CZ" dirty="0" smtClean="0"/>
              <a:t>. Přeložil Jan ŠINDELKA. Praha: Knižní klub, 2018. Universum (Knižní klub). ISBN </a:t>
            </a:r>
            <a:r>
              <a:rPr lang="cs-CZ" dirty="0" smtClean="0"/>
              <a:t>978-80-242-6201-7, s</a:t>
            </a:r>
            <a:r>
              <a:rPr lang="cs-CZ" dirty="0" smtClean="0"/>
              <a:t>. 243.</a:t>
            </a:r>
          </a:p>
          <a:p>
            <a:r>
              <a:rPr lang="cs-CZ" dirty="0" smtClean="0"/>
              <a:t>KOPKOVÁ, Ivana. </a:t>
            </a:r>
            <a:r>
              <a:rPr lang="cs-CZ" i="1" dirty="0" smtClean="0"/>
              <a:t>Vliv Karibské krize na politickou kariéru J. F. </a:t>
            </a:r>
            <a:r>
              <a:rPr lang="cs-CZ" i="1" dirty="0" err="1" smtClean="0"/>
              <a:t>Kennedyho</a:t>
            </a:r>
            <a:r>
              <a:rPr lang="cs-CZ" i="1" dirty="0" smtClean="0"/>
              <a:t> a N. S. </a:t>
            </a:r>
            <a:r>
              <a:rPr lang="cs-CZ" i="1" dirty="0" err="1" smtClean="0"/>
              <a:t>Chruščova</a:t>
            </a:r>
            <a:r>
              <a:rPr lang="cs-CZ" dirty="0" smtClean="0"/>
              <a:t>. Praha, 2015. Bakalářská práce. Univerzita Karlova v </a:t>
            </a:r>
            <a:r>
              <a:rPr lang="cs-CZ" dirty="0" smtClean="0"/>
              <a:t>Praze. Dostupné z: https</a:t>
            </a:r>
            <a:r>
              <a:rPr lang="cs-CZ" dirty="0" smtClean="0"/>
              <a:t>://</a:t>
            </a:r>
            <a:r>
              <a:rPr lang="cs-CZ" dirty="0" smtClean="0"/>
              <a:t>is.cuni.cz/webapps/zzp/download/130148139, </a:t>
            </a:r>
            <a:r>
              <a:rPr lang="cs-CZ" dirty="0" smtClean="0"/>
              <a:t>s</a:t>
            </a:r>
            <a:r>
              <a:rPr lang="cs-CZ" dirty="0" smtClean="0"/>
              <a:t>. 19-21.</a:t>
            </a:r>
          </a:p>
          <a:p>
            <a:r>
              <a:rPr lang="cs-CZ" dirty="0" smtClean="0"/>
              <a:t>ČÍŽKOVÁ</a:t>
            </a:r>
            <a:r>
              <a:rPr lang="cs-CZ" dirty="0" smtClean="0"/>
              <a:t>, Tereza. </a:t>
            </a:r>
            <a:r>
              <a:rPr lang="cs-CZ" i="1" dirty="0" smtClean="0"/>
              <a:t>Diplomacie Spojených států amerických a summit ve Vídni v kontextu studené války</a:t>
            </a:r>
            <a:r>
              <a:rPr lang="cs-CZ" dirty="0" smtClean="0"/>
              <a:t>. Praha, 2010. Bakalářská práce. Univerzita Karlova v Praze</a:t>
            </a:r>
            <a:r>
              <a:rPr lang="cs-CZ" dirty="0" smtClean="0"/>
              <a:t>. Dostupné </a:t>
            </a:r>
            <a:r>
              <a:rPr lang="cs-CZ" dirty="0" smtClean="0"/>
              <a:t>z: https://</a:t>
            </a:r>
            <a:r>
              <a:rPr lang="cs-CZ" dirty="0" smtClean="0"/>
              <a:t>dspace.cuni.cz/bitstream/handle/20.500.11956/27799/BPTX_2008_2_11230_0_204387_0_86499.pdf?sequence=1&amp;isAllowed=y, s. 11-29.</a:t>
            </a:r>
          </a:p>
          <a:p>
            <a:r>
              <a:rPr lang="cs-CZ" dirty="0" smtClean="0"/>
              <a:t>https://www.irozhlas.cz/zpravy-svet/summit-schuzka-donald-trump-kim-cong-un-kldr-usa-spojene-staty-severni-korea_1806120915_haf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1214446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Založení, činnost a zánik Informačního  byra (1947-1956)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1285860"/>
            <a:ext cx="8858312" cy="557214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Kominforma či </a:t>
            </a:r>
            <a:r>
              <a:rPr lang="cs-CZ" b="1" dirty="0" err="1" smtClean="0"/>
              <a:t>Informbyro</a:t>
            </a:r>
            <a:r>
              <a:rPr lang="cs-CZ" dirty="0" smtClean="0"/>
              <a:t> (</a:t>
            </a:r>
            <a:r>
              <a:rPr lang="cs-CZ" b="1" dirty="0" smtClean="0"/>
              <a:t>Informační byro komunistických a dělnických stran)</a:t>
            </a:r>
            <a:r>
              <a:rPr lang="cs-CZ" dirty="0" smtClean="0"/>
              <a:t> 1947-1956</a:t>
            </a:r>
          </a:p>
          <a:p>
            <a:r>
              <a:rPr lang="cs-CZ" dirty="0" smtClean="0"/>
              <a:t>Moskvou řízená mezinárodní organizace komunistických </a:t>
            </a:r>
            <a:r>
              <a:rPr lang="cs-CZ" dirty="0" smtClean="0"/>
              <a:t>stran</a:t>
            </a:r>
          </a:p>
          <a:p>
            <a:r>
              <a:rPr lang="cs-CZ" dirty="0" smtClean="0"/>
              <a:t>sovětská </a:t>
            </a:r>
            <a:r>
              <a:rPr lang="cs-CZ" dirty="0" smtClean="0"/>
              <a:t>vláda řídila ostatní komunistické strany ve východní Evropě</a:t>
            </a:r>
          </a:p>
          <a:p>
            <a:r>
              <a:rPr lang="cs-CZ" dirty="0" smtClean="0"/>
              <a:t>Založena koncem září 1947 (22.–28. září 1947)na konferenci v polském městě </a:t>
            </a:r>
            <a:r>
              <a:rPr lang="cs-CZ" dirty="0" err="1" smtClean="0"/>
              <a:t>Szklarska</a:t>
            </a:r>
            <a:r>
              <a:rPr lang="cs-CZ" dirty="0" smtClean="0"/>
              <a:t> </a:t>
            </a:r>
            <a:r>
              <a:rPr lang="cs-CZ" dirty="0" err="1" smtClean="0"/>
              <a:t>Poręba</a:t>
            </a:r>
            <a:r>
              <a:rPr lang="cs-CZ" dirty="0" smtClean="0"/>
              <a:t> </a:t>
            </a:r>
          </a:p>
          <a:p>
            <a:r>
              <a:rPr lang="cs-CZ" dirty="0" smtClean="0"/>
              <a:t>Navazovala na činnost během války zrušené Kominterny</a:t>
            </a:r>
          </a:p>
          <a:p>
            <a:r>
              <a:rPr lang="cs-CZ" dirty="0" smtClean="0"/>
              <a:t>Vedle Komunistické strany Sovětského svazu dále sdružovala komunistické strany Bulharska, Československa, Francie, Maďarska, Itálie, Rumunska a Polska. </a:t>
            </a:r>
            <a:endParaRPr lang="cs-CZ" dirty="0" smtClean="0"/>
          </a:p>
          <a:p>
            <a:r>
              <a:rPr lang="cs-CZ" dirty="0" smtClean="0"/>
              <a:t>Kritika komunistických stran v Itálii a Francii, že se nechaly odstavit od moci. Úkol pro ně: zabránit participaci těchto zemí na MP.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2852"/>
            <a:ext cx="9144000" cy="6715148"/>
          </a:xfrm>
        </p:spPr>
        <p:txBody>
          <a:bodyPr>
            <a:normAutofit/>
          </a:bodyPr>
          <a:lstStyle/>
          <a:p>
            <a:r>
              <a:rPr lang="cs-CZ" dirty="0" err="1" smtClean="0"/>
              <a:t>stalinizace</a:t>
            </a:r>
            <a:r>
              <a:rPr lang="cs-CZ" dirty="0" smtClean="0"/>
              <a:t> východní Evropy nezbytná</a:t>
            </a:r>
          </a:p>
          <a:p>
            <a:r>
              <a:rPr lang="cs-CZ" dirty="0" smtClean="0"/>
              <a:t>východoevropské státy se musí podřídit tvrdým metodám diktátorské vlády, aby uchránil SSSR před západními vlivy učinilo </a:t>
            </a:r>
            <a:r>
              <a:rPr lang="cs-CZ" dirty="0" err="1" smtClean="0"/>
              <a:t>stalinizaci</a:t>
            </a:r>
            <a:r>
              <a:rPr lang="cs-CZ" dirty="0" smtClean="0"/>
              <a:t> východní Evropy nezbytnou</a:t>
            </a:r>
          </a:p>
          <a:p>
            <a:r>
              <a:rPr lang="cs-CZ" dirty="0" smtClean="0"/>
              <a:t>V době přípravy zasedání moskevské vedení velmi kritické na činnost KSČ a její parlamentní metody politického boje. </a:t>
            </a:r>
          </a:p>
          <a:p>
            <a:r>
              <a:rPr lang="cs-CZ" dirty="0" smtClean="0"/>
              <a:t>V půli června do Československa fakticky na inspekční cestu vedoucí odboru zahraničněpolitického oddělení ÚV VKS(b) </a:t>
            </a:r>
            <a:r>
              <a:rPr lang="cs-CZ" dirty="0" err="1" smtClean="0"/>
              <a:t>Pantelejmon</a:t>
            </a:r>
            <a:r>
              <a:rPr lang="cs-CZ" dirty="0" smtClean="0"/>
              <a:t> </a:t>
            </a:r>
            <a:r>
              <a:rPr lang="cs-CZ" dirty="0" err="1" smtClean="0"/>
              <a:t>Vasiljevič</a:t>
            </a:r>
            <a:r>
              <a:rPr lang="cs-CZ" dirty="0" smtClean="0"/>
              <a:t> </a:t>
            </a:r>
            <a:r>
              <a:rPr lang="cs-CZ" dirty="0" err="1" smtClean="0"/>
              <a:t>Guljajev</a:t>
            </a:r>
            <a:r>
              <a:rPr lang="cs-CZ" dirty="0" smtClean="0"/>
              <a:t>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214290"/>
            <a:ext cx="8786874" cy="650085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Po </a:t>
            </a:r>
            <a:r>
              <a:rPr lang="cs-CZ" dirty="0" smtClean="0"/>
              <a:t>návratu do Moskvy hlásil, že českoslovenští komunisté rok po vítězných volbách ztrácejí vliv zejména na studenty a tvůrčí inteligenci, nepropagují dostatečně sovětskou kulturu, selhávají v hospodářské politice, jsou příliš smířliví vůči Demokratické straně na Slovensku, </a:t>
            </a:r>
          </a:p>
          <a:p>
            <a:r>
              <a:rPr lang="cs-CZ" dirty="0" smtClean="0"/>
              <a:t>Krkonošská schůzka znamenala definitivní odvržení teze o možných národních cestách k socialismu.</a:t>
            </a:r>
          </a:p>
          <a:p>
            <a:r>
              <a:rPr lang="cs-CZ" dirty="0" smtClean="0"/>
              <a:t>V Moskvě připraven projekt organizace </a:t>
            </a:r>
          </a:p>
          <a:p>
            <a:r>
              <a:rPr lang="cs-CZ" dirty="0" smtClean="0"/>
              <a:t>sovětští zástupci jej představili účastníkům až při jednání samém</a:t>
            </a:r>
          </a:p>
          <a:p>
            <a:r>
              <a:rPr lang="cs-CZ" dirty="0" smtClean="0"/>
              <a:t>Hlavní ideový projev přednesl 25. září </a:t>
            </a:r>
            <a:r>
              <a:rPr lang="cs-CZ" sz="4000" b="1" dirty="0" smtClean="0">
                <a:solidFill>
                  <a:srgbClr val="FF0000"/>
                </a:solidFill>
              </a:rPr>
              <a:t>Andrej </a:t>
            </a:r>
            <a:r>
              <a:rPr lang="cs-CZ" sz="4000" b="1" dirty="0" err="1" smtClean="0">
                <a:solidFill>
                  <a:srgbClr val="FF0000"/>
                </a:solidFill>
              </a:rPr>
              <a:t>Ždanov</a:t>
            </a:r>
            <a:r>
              <a:rPr lang="cs-CZ" dirty="0" smtClean="0"/>
              <a:t>, faktický Stalinův zástupce na starosti stranický aparát.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Prohlásil</a:t>
            </a:r>
            <a:r>
              <a:rPr lang="cs-CZ" dirty="0" smtClean="0">
                <a:solidFill>
                  <a:srgbClr val="FF0000"/>
                </a:solidFill>
              </a:rPr>
              <a:t>: </a:t>
            </a:r>
          </a:p>
          <a:p>
            <a:r>
              <a:rPr lang="cs-CZ" dirty="0" smtClean="0"/>
              <a:t>po druhé světové válce došlo k pronikavým změnám mezinárodní situace a svět se rozdělil na dva tábory – na jedné straně tábor demokratický a </a:t>
            </a:r>
            <a:r>
              <a:rPr lang="cs-CZ" dirty="0" err="1" smtClean="0"/>
              <a:t>antiimperialitický</a:t>
            </a:r>
            <a:r>
              <a:rPr lang="cs-CZ" dirty="0" smtClean="0"/>
              <a:t>, vedený Sovětským svazem, a na straně druhé tábor antidemokratický a imperialistický pod vedením Spojených států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smtClean="0"/>
              <a:t>Neutrální postoj nebyl podle </a:t>
            </a:r>
            <a:r>
              <a:rPr lang="cs-CZ" dirty="0" err="1" smtClean="0"/>
              <a:t>Ždanova</a:t>
            </a:r>
            <a:r>
              <a:rPr lang="cs-CZ" dirty="0" smtClean="0"/>
              <a:t> nadále možný, a proto vyzval k zesílení boje za národní a sociální svobodu. </a:t>
            </a:r>
          </a:p>
          <a:p>
            <a:r>
              <a:rPr lang="cs-CZ" dirty="0" smtClean="0"/>
              <a:t>Komunistické strany neměly „přeceňovat síly protivníka“, a měly naopak přejít do protiútoku. </a:t>
            </a:r>
            <a:endParaRPr lang="cs-CZ" dirty="0" smtClean="0"/>
          </a:p>
          <a:p>
            <a:r>
              <a:rPr lang="cs-CZ" dirty="0" err="1" smtClean="0"/>
              <a:t>Ždanov</a:t>
            </a:r>
            <a:r>
              <a:rPr lang="cs-CZ" dirty="0" smtClean="0"/>
              <a:t> </a:t>
            </a:r>
            <a:r>
              <a:rPr lang="cs-CZ" dirty="0" smtClean="0"/>
              <a:t>podrobil tvrdé kritice vedení francouzské a italské komunistické strany za jejich ústupnou politiku v mantinelech parlamentní demokracie, jež vedla jen k tomu, že se na jaře nechaly vytlačit z vlád svých </a:t>
            </a:r>
            <a:r>
              <a:rPr lang="cs-CZ" dirty="0" smtClean="0"/>
              <a:t>zemí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643710"/>
          </a:xfrm>
        </p:spPr>
        <p:txBody>
          <a:bodyPr>
            <a:normAutofit/>
          </a:bodyPr>
          <a:lstStyle/>
          <a:p>
            <a:r>
              <a:rPr lang="cs-CZ" dirty="0" smtClean="0"/>
              <a:t>Úkol pro ně: zabránit participaci těchto zemí na </a:t>
            </a:r>
            <a:r>
              <a:rPr lang="cs-CZ" dirty="0" err="1" smtClean="0"/>
              <a:t>Marshallova</a:t>
            </a:r>
            <a:r>
              <a:rPr lang="cs-CZ" dirty="0" smtClean="0"/>
              <a:t> plánu</a:t>
            </a:r>
          </a:p>
          <a:p>
            <a:r>
              <a:rPr lang="cs-CZ" dirty="0" smtClean="0"/>
              <a:t>K této kritice se v diskusích přidali představitelé ostatních stran v čele s </a:t>
            </a:r>
            <a:r>
              <a:rPr lang="cs-CZ" dirty="0" err="1" smtClean="0"/>
              <a:t>jugoslávskými</a:t>
            </a:r>
            <a:r>
              <a:rPr lang="cs-CZ" dirty="0" smtClean="0"/>
              <a:t> delegáty </a:t>
            </a:r>
            <a:r>
              <a:rPr lang="cs-CZ" dirty="0" err="1" smtClean="0"/>
              <a:t>Milovanem</a:t>
            </a:r>
            <a:r>
              <a:rPr lang="cs-CZ" dirty="0" smtClean="0"/>
              <a:t> </a:t>
            </a:r>
            <a:r>
              <a:rPr lang="cs-CZ" dirty="0" err="1" smtClean="0"/>
              <a:t>Djilasem</a:t>
            </a:r>
            <a:r>
              <a:rPr lang="cs-CZ" dirty="0" smtClean="0"/>
              <a:t> a Edvardem </a:t>
            </a:r>
            <a:r>
              <a:rPr lang="cs-CZ" dirty="0" err="1" smtClean="0"/>
              <a:t>Kardeljem</a:t>
            </a:r>
            <a:r>
              <a:rPr lang="cs-CZ" dirty="0" smtClean="0"/>
              <a:t>, kteří v protikladu k „iluzi“ francouzských a italských soudruhů, že je možné dobytí moci při dodržování zásad parlamentní demokracie, vyzdvihovali radikální metody vlastní či řecké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50085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cs-CZ" dirty="0" smtClean="0">
                <a:solidFill>
                  <a:srgbClr val="FF0000"/>
                </a:solidFill>
              </a:rPr>
              <a:t>Organizace spojených národů (OSN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angl</a:t>
            </a:r>
            <a:r>
              <a:rPr lang="cs-CZ" dirty="0" smtClean="0"/>
              <a:t>. </a:t>
            </a:r>
            <a:r>
              <a:rPr lang="cs-CZ" dirty="0" err="1" smtClean="0"/>
              <a:t>United</a:t>
            </a:r>
            <a:r>
              <a:rPr lang="cs-CZ" dirty="0" smtClean="0"/>
              <a:t> </a:t>
            </a:r>
            <a:r>
              <a:rPr lang="cs-CZ" dirty="0" err="1" smtClean="0"/>
              <a:t>Nations</a:t>
            </a:r>
            <a:r>
              <a:rPr lang="cs-CZ" dirty="0" smtClean="0"/>
              <a:t> – UN</a:t>
            </a:r>
            <a:r>
              <a:rPr lang="cs-CZ" dirty="0" smtClean="0"/>
              <a:t>)</a:t>
            </a:r>
          </a:p>
          <a:p>
            <a:r>
              <a:rPr lang="cs-CZ" dirty="0" smtClean="0"/>
              <a:t>založena </a:t>
            </a:r>
            <a:r>
              <a:rPr lang="cs-CZ" dirty="0" smtClean="0"/>
              <a:t>24. říjen 1945 v San </a:t>
            </a:r>
            <a:r>
              <a:rPr lang="cs-CZ" dirty="0" err="1" smtClean="0"/>
              <a:t>Franciscu</a:t>
            </a:r>
            <a:r>
              <a:rPr lang="cs-CZ" dirty="0" smtClean="0"/>
              <a:t> (USA</a:t>
            </a:r>
            <a:r>
              <a:rPr lang="cs-CZ" dirty="0" smtClean="0"/>
              <a:t>) na základě</a:t>
            </a:r>
            <a:r>
              <a:rPr lang="cs-CZ" dirty="0" smtClean="0"/>
              <a:t> </a:t>
            </a:r>
            <a:r>
              <a:rPr lang="cs-CZ" dirty="0" smtClean="0"/>
              <a:t>přijetí </a:t>
            </a:r>
            <a:r>
              <a:rPr lang="cs-CZ" dirty="0" smtClean="0"/>
              <a:t>u</a:t>
            </a:r>
            <a:r>
              <a:rPr lang="cs-CZ" dirty="0" smtClean="0"/>
              <a:t>stavujícího dokumentu: </a:t>
            </a:r>
            <a:r>
              <a:rPr lang="cs-CZ" b="1" dirty="0" smtClean="0"/>
              <a:t>Charty </a:t>
            </a:r>
            <a:r>
              <a:rPr lang="cs-CZ" b="1" dirty="0" smtClean="0"/>
              <a:t>Spojených </a:t>
            </a:r>
            <a:r>
              <a:rPr lang="cs-CZ" b="1" dirty="0" smtClean="0"/>
              <a:t>národů </a:t>
            </a:r>
            <a:r>
              <a:rPr lang="cs-CZ" dirty="0" smtClean="0"/>
              <a:t>z</a:t>
            </a:r>
            <a:r>
              <a:rPr lang="cs-CZ" b="1" dirty="0" smtClean="0"/>
              <a:t> </a:t>
            </a:r>
            <a:r>
              <a:rPr lang="cs-CZ" dirty="0" smtClean="0"/>
              <a:t>26</a:t>
            </a:r>
            <a:r>
              <a:rPr lang="cs-CZ" dirty="0" smtClean="0"/>
              <a:t>. června 1945 padesáti zakládajícími státy na mezinárodní </a:t>
            </a:r>
            <a:r>
              <a:rPr lang="cs-CZ" i="1" u="sng" dirty="0" smtClean="0"/>
              <a:t>Konferenci Spojených národů o mezinárodním uspořádání</a:t>
            </a:r>
            <a:r>
              <a:rPr lang="cs-CZ" u="sng" dirty="0" smtClean="0"/>
              <a:t> v San Francisku </a:t>
            </a:r>
            <a:endParaRPr lang="cs-CZ" dirty="0" smtClean="0"/>
          </a:p>
          <a:p>
            <a:r>
              <a:rPr lang="cs-CZ" dirty="0" smtClean="0"/>
              <a:t>„My</a:t>
            </a:r>
            <a:r>
              <a:rPr lang="cs-CZ" dirty="0" smtClean="0"/>
              <a:t>, lid Spojených Národů, jsouce odhodláni uchránit budoucí pokolení od metly války, která dvakrát za našeho života přinesla lidstvu nevýslovné strasti, odhodláni deklarovat znovu svou víru v základní lidská práva, v důstojnost a hodnotu lidské osobnosti, v rovná práva mužů i žen a národů velkých i malých</a:t>
            </a:r>
            <a:r>
              <a:rPr lang="cs-CZ" dirty="0" smtClean="0"/>
              <a:t>…“</a:t>
            </a:r>
            <a:endParaRPr lang="cs-CZ" u="sng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85728"/>
            <a:ext cx="8858312" cy="635798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přijalo 50 států včetně tehdejšího ČSR</a:t>
            </a:r>
          </a:p>
          <a:p>
            <a:r>
              <a:rPr lang="cs-CZ" dirty="0" smtClean="0"/>
              <a:t>navázala a nahradila meziválečnou Společnost národů</a:t>
            </a:r>
          </a:p>
          <a:p>
            <a:r>
              <a:rPr lang="cs-CZ" dirty="0" smtClean="0"/>
              <a:t>garant kolektivní bezpečnosti a mírového řešení konfliktů</a:t>
            </a:r>
          </a:p>
          <a:p>
            <a:r>
              <a:rPr lang="cs-CZ" dirty="0" smtClean="0"/>
              <a:t>podmínkou pro vstup v platnost byla ratifikace Francie, Číny, SSSR, Velké Británie, USA a většiny ostatních signatárních </a:t>
            </a:r>
            <a:r>
              <a:rPr lang="cs-CZ" dirty="0" smtClean="0"/>
              <a:t>států</a:t>
            </a:r>
            <a:endParaRPr lang="cs-CZ" dirty="0" smtClean="0"/>
          </a:p>
          <a:p>
            <a:r>
              <a:rPr lang="cs-CZ" dirty="0" smtClean="0"/>
              <a:t>k Chartě – připojen </a:t>
            </a:r>
            <a:r>
              <a:rPr lang="cs-CZ" i="1" u="sng" dirty="0" smtClean="0"/>
              <a:t>Statut Mezinárodního soudního </a:t>
            </a:r>
            <a:r>
              <a:rPr lang="cs-CZ" i="1" u="sng" dirty="0" smtClean="0"/>
              <a:t>dvora</a:t>
            </a:r>
          </a:p>
          <a:p>
            <a:r>
              <a:rPr lang="cs-CZ" dirty="0" smtClean="0"/>
              <a:t>Cílem OSN je zachování mezinárodního míru, bezpečnosti a zajištění mezinárodní spolupráce. </a:t>
            </a:r>
          </a:p>
          <a:p>
            <a:r>
              <a:rPr lang="cs-CZ" dirty="0" smtClean="0"/>
              <a:t>Členství v OSN založeno na principu suverénní rovnosti, státy mají svá zastoupení, tzv. stálé mise v hlavním sídle OSN New Yorku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Vlajka OSN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1026" name="Picture 2" descr="Vlajka OS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9143999" cy="5786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50085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Úřadovna OSN ve Vídni</a:t>
            </a:r>
            <a:r>
              <a:rPr lang="cs-CZ" dirty="0" smtClean="0"/>
              <a:t>, sídlí: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Organizace OSN pro průmyslový </a:t>
            </a:r>
            <a:r>
              <a:rPr lang="cs-CZ" dirty="0" smtClean="0"/>
              <a:t>rozvoj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Mezinárodní agentura pro atomovou </a:t>
            </a:r>
            <a:r>
              <a:rPr lang="cs-CZ" dirty="0" smtClean="0"/>
              <a:t>energii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Úřad Vysokého komisaře OSN pro </a:t>
            </a:r>
            <a:r>
              <a:rPr lang="cs-CZ" dirty="0" smtClean="0"/>
              <a:t>uprchlíky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Úřad OSN pro drogy a </a:t>
            </a:r>
            <a:r>
              <a:rPr lang="cs-CZ" dirty="0" smtClean="0"/>
              <a:t>kriminalitu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Úřad OSN pro vesmírné </a:t>
            </a:r>
            <a:r>
              <a:rPr lang="cs-CZ" dirty="0" smtClean="0"/>
              <a:t>záležitosti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Přípravná komise pro Organizaci smlouvy o všeobecném zákazu jaderných zkoušek</a:t>
            </a:r>
          </a:p>
          <a:p>
            <a:pPr>
              <a:buNone/>
            </a:pPr>
            <a:r>
              <a:rPr lang="cs-CZ" b="1" dirty="0" smtClean="0"/>
              <a:t>Ženeva </a:t>
            </a:r>
            <a:r>
              <a:rPr lang="cs-CZ" dirty="0" smtClean="0"/>
              <a:t>sídlem mezinárodních organizací OSN: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Světová </a:t>
            </a:r>
            <a:r>
              <a:rPr lang="cs-CZ" dirty="0" smtClean="0"/>
              <a:t>zdravotnická </a:t>
            </a:r>
            <a:r>
              <a:rPr lang="cs-CZ" dirty="0" smtClean="0"/>
              <a:t>organizace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Mezinárodní telekomunikační </a:t>
            </a:r>
            <a:r>
              <a:rPr lang="cs-CZ" dirty="0" smtClean="0"/>
              <a:t>unie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Mezinárodní </a:t>
            </a:r>
            <a:r>
              <a:rPr lang="cs-CZ" dirty="0" smtClean="0"/>
              <a:t>organizace </a:t>
            </a:r>
            <a:r>
              <a:rPr lang="cs-CZ" dirty="0" smtClean="0"/>
              <a:t>práce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Úřad Vysokého komisaře OSN pro </a:t>
            </a:r>
            <a:r>
              <a:rPr lang="cs-CZ" dirty="0" smtClean="0"/>
              <a:t>uprchlíky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Světová organizace duševního </a:t>
            </a:r>
            <a:r>
              <a:rPr lang="cs-CZ" dirty="0" smtClean="0"/>
              <a:t>vlastnictví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Konference OSN o obchodu a </a:t>
            </a:r>
            <a:r>
              <a:rPr lang="cs-CZ" dirty="0" smtClean="0"/>
              <a:t>rozvoji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Ekonomická a sociální rada OSN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Světová meteorologická </a:t>
            </a:r>
            <a:r>
              <a:rPr lang="cs-CZ" dirty="0" smtClean="0"/>
              <a:t>organizace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650085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Orgány OSN: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Valné shromáždění </a:t>
            </a:r>
          </a:p>
          <a:p>
            <a:pPr marL="514350" indent="-514350"/>
            <a:r>
              <a:rPr lang="cs-CZ" dirty="0" smtClean="0"/>
              <a:t>hlavní </a:t>
            </a:r>
            <a:r>
              <a:rPr lang="cs-CZ" dirty="0" smtClean="0"/>
              <a:t>jednací orgán </a:t>
            </a:r>
            <a:r>
              <a:rPr lang="cs-CZ" dirty="0" smtClean="0"/>
              <a:t>OSN</a:t>
            </a:r>
            <a:endParaRPr lang="cs-CZ" b="1" dirty="0" smtClean="0"/>
          </a:p>
          <a:p>
            <a:pPr marL="514350" indent="-514350"/>
            <a:r>
              <a:rPr lang="cs-CZ" dirty="0" smtClean="0"/>
              <a:t>první Valné shromáždění OSN 10. ledna 1946 v </a:t>
            </a:r>
            <a:r>
              <a:rPr lang="cs-CZ" dirty="0" smtClean="0"/>
              <a:t>Londýně</a:t>
            </a:r>
          </a:p>
          <a:p>
            <a:pPr marL="514350" indent="-514350"/>
            <a:r>
              <a:rPr lang="cs-CZ" dirty="0" smtClean="0"/>
              <a:t>zástupci </a:t>
            </a:r>
            <a:r>
              <a:rPr lang="cs-CZ" dirty="0" smtClean="0"/>
              <a:t>všech členských </a:t>
            </a:r>
            <a:r>
              <a:rPr lang="cs-CZ" dirty="0" smtClean="0"/>
              <a:t>států</a:t>
            </a:r>
          </a:p>
          <a:p>
            <a:pPr marL="514350" indent="-514350"/>
            <a:r>
              <a:rPr lang="cs-CZ" dirty="0" smtClean="0"/>
              <a:t>v </a:t>
            </a:r>
            <a:r>
              <a:rPr lang="cs-CZ" dirty="0" smtClean="0"/>
              <a:t>čele </a:t>
            </a:r>
            <a:r>
              <a:rPr lang="cs-CZ" dirty="0" smtClean="0"/>
              <a:t>zvolený předseda</a:t>
            </a:r>
          </a:p>
          <a:p>
            <a:pPr marL="514350" indent="-514350"/>
            <a:r>
              <a:rPr lang="cs-CZ" dirty="0" smtClean="0"/>
              <a:t>výbory a komise</a:t>
            </a:r>
          </a:p>
          <a:p>
            <a:pPr marL="514350" indent="-514350"/>
            <a:r>
              <a:rPr lang="cs-CZ" dirty="0" smtClean="0"/>
              <a:t>každý </a:t>
            </a:r>
            <a:r>
              <a:rPr lang="cs-CZ" dirty="0" smtClean="0"/>
              <a:t>členský stát </a:t>
            </a:r>
            <a:r>
              <a:rPr lang="cs-CZ" dirty="0" smtClean="0"/>
              <a:t>zástupce, který disponuje </a:t>
            </a:r>
            <a:r>
              <a:rPr lang="cs-CZ" dirty="0" smtClean="0"/>
              <a:t>jedním stejně platným </a:t>
            </a:r>
            <a:r>
              <a:rPr lang="cs-CZ" dirty="0" smtClean="0"/>
              <a:t>hlasem</a:t>
            </a:r>
          </a:p>
          <a:p>
            <a:pPr>
              <a:buNone/>
            </a:pPr>
            <a:r>
              <a:rPr lang="cs-CZ" b="1" dirty="0" smtClean="0"/>
              <a:t>2. Rada </a:t>
            </a:r>
            <a:r>
              <a:rPr lang="cs-CZ" b="1" dirty="0" smtClean="0"/>
              <a:t>bezpečnosti OSN</a:t>
            </a:r>
            <a:r>
              <a:rPr lang="cs-CZ" dirty="0" smtClean="0"/>
              <a:t>, </a:t>
            </a:r>
            <a:endParaRPr lang="cs-CZ" dirty="0" smtClean="0"/>
          </a:p>
          <a:p>
            <a:r>
              <a:rPr lang="cs-CZ" dirty="0" smtClean="0"/>
              <a:t>Výkonný orgán</a:t>
            </a:r>
          </a:p>
          <a:p>
            <a:r>
              <a:rPr lang="cs-CZ" dirty="0" smtClean="0"/>
              <a:t>Hlavní odpovědnost </a:t>
            </a:r>
            <a:r>
              <a:rPr lang="cs-CZ" dirty="0" smtClean="0"/>
              <a:t>za udržení mezinárodního míru a bezpečnosti a řešení </a:t>
            </a:r>
            <a:r>
              <a:rPr lang="cs-CZ" dirty="0" smtClean="0"/>
              <a:t>konfliktů</a:t>
            </a:r>
          </a:p>
          <a:p>
            <a:r>
              <a:rPr lang="cs-CZ" dirty="0" smtClean="0"/>
              <a:t>5 stálých členů s právem veta </a:t>
            </a:r>
            <a:r>
              <a:rPr lang="cs-CZ" dirty="0" smtClean="0"/>
              <a:t>(USA, VB, FR, SSSR a Čína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 smtClean="0"/>
              <a:t>rezoluce Rady bezpečnosti </a:t>
            </a:r>
            <a:r>
              <a:rPr lang="cs-CZ" dirty="0" smtClean="0"/>
              <a:t>závazná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657229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cs-CZ" b="1" dirty="0" smtClean="0"/>
              <a:t>3. Ekonomická a sociální rada OSN </a:t>
            </a:r>
            <a:r>
              <a:rPr lang="cs-CZ" dirty="0" smtClean="0"/>
              <a:t> </a:t>
            </a:r>
          </a:p>
          <a:p>
            <a:pPr marL="514350" indent="-514350"/>
            <a:r>
              <a:rPr lang="cs-CZ" dirty="0" smtClean="0"/>
              <a:t>dohlíží na hospodářské a sociální činnosti </a:t>
            </a:r>
            <a:r>
              <a:rPr lang="cs-CZ" dirty="0" smtClean="0"/>
              <a:t>OSN</a:t>
            </a:r>
          </a:p>
          <a:p>
            <a:pPr marL="514350" indent="-514350"/>
            <a:r>
              <a:rPr lang="cs-CZ" dirty="0" smtClean="0"/>
              <a:t>zasedá </a:t>
            </a:r>
            <a:r>
              <a:rPr lang="cs-CZ" dirty="0" smtClean="0"/>
              <a:t>střídavě v New Yorku a </a:t>
            </a:r>
            <a:r>
              <a:rPr lang="cs-CZ" dirty="0" smtClean="0"/>
              <a:t>Ženevě</a:t>
            </a:r>
          </a:p>
          <a:p>
            <a:pPr marL="514350" indent="-514350"/>
            <a:r>
              <a:rPr lang="cs-CZ" dirty="0" smtClean="0"/>
              <a:t>otázky </a:t>
            </a:r>
            <a:r>
              <a:rPr lang="cs-CZ" dirty="0" smtClean="0"/>
              <a:t>spojené s ekonomickým, sociálním, kulturním a zdravotním </a:t>
            </a:r>
            <a:r>
              <a:rPr lang="cs-CZ" dirty="0" smtClean="0"/>
              <a:t>rozvojem</a:t>
            </a:r>
          </a:p>
          <a:p>
            <a:pPr marL="514350" indent="-514350"/>
            <a:r>
              <a:rPr lang="cs-CZ" dirty="0" smtClean="0"/>
              <a:t>podpora </a:t>
            </a:r>
            <a:r>
              <a:rPr lang="cs-CZ" dirty="0" smtClean="0"/>
              <a:t>dodržování lidských práv</a:t>
            </a:r>
          </a:p>
          <a:p>
            <a:pPr marL="514350" indent="-514350">
              <a:buNone/>
            </a:pPr>
            <a:r>
              <a:rPr lang="cs-CZ" b="1" dirty="0" smtClean="0"/>
              <a:t>4. </a:t>
            </a:r>
            <a:r>
              <a:rPr lang="cs-CZ" b="1" dirty="0" err="1" smtClean="0"/>
              <a:t>Poručenská</a:t>
            </a:r>
            <a:r>
              <a:rPr lang="cs-CZ" b="1" dirty="0" smtClean="0"/>
              <a:t> rada OSN </a:t>
            </a:r>
            <a:endParaRPr lang="cs-CZ" b="1" dirty="0" smtClean="0"/>
          </a:p>
          <a:p>
            <a:pPr marL="514350" indent="-514350"/>
            <a:r>
              <a:rPr lang="cs-CZ" dirty="0" smtClean="0"/>
              <a:t>1945 – </a:t>
            </a:r>
            <a:r>
              <a:rPr lang="cs-CZ" dirty="0" smtClean="0"/>
              <a:t>1994</a:t>
            </a:r>
          </a:p>
          <a:p>
            <a:pPr marL="514350" indent="-514350"/>
            <a:r>
              <a:rPr lang="cs-CZ" dirty="0" smtClean="0"/>
              <a:t>za </a:t>
            </a:r>
            <a:r>
              <a:rPr lang="cs-CZ" dirty="0" smtClean="0"/>
              <a:t>úkol osamostatnit území, která byla do a v druhé světové válce </a:t>
            </a:r>
            <a:r>
              <a:rPr lang="cs-CZ" dirty="0" smtClean="0"/>
              <a:t>nesamostatná</a:t>
            </a:r>
            <a:r>
              <a:rPr lang="cs-CZ" dirty="0" smtClean="0"/>
              <a:t> </a:t>
            </a:r>
            <a:r>
              <a:rPr lang="cs-CZ" dirty="0" smtClean="0"/>
              <a:t>tzn. </a:t>
            </a:r>
            <a:r>
              <a:rPr lang="cs-CZ" dirty="0" smtClean="0"/>
              <a:t>zabezpečit přechod závislých a nesamostatných území k samostatnosti. </a:t>
            </a:r>
            <a:endParaRPr lang="cs-CZ" dirty="0" smtClean="0"/>
          </a:p>
          <a:p>
            <a:pPr marL="514350" indent="-514350"/>
            <a:r>
              <a:rPr lang="cs-CZ" dirty="0" smtClean="0"/>
              <a:t>byly </a:t>
            </a:r>
            <a:r>
              <a:rPr lang="cs-CZ" dirty="0" smtClean="0"/>
              <a:t>ověřeny zprávy správcovských států o politickém, hospodářském a sociálním vývoji „</a:t>
            </a:r>
            <a:r>
              <a:rPr lang="cs-CZ" dirty="0" err="1" smtClean="0"/>
              <a:t>poručenských</a:t>
            </a:r>
            <a:r>
              <a:rPr lang="cs-CZ" dirty="0" smtClean="0"/>
              <a:t>“ území</a:t>
            </a:r>
            <a:endParaRPr lang="cs-CZ" b="1" dirty="0" smtClean="0"/>
          </a:p>
          <a:p>
            <a:pPr marL="514350" indent="-514350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500858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cs-CZ" b="1" dirty="0" smtClean="0"/>
              <a:t>5. Mezinárodní soudní dvůr</a:t>
            </a:r>
            <a:endParaRPr lang="cs-CZ" dirty="0" smtClean="0"/>
          </a:p>
          <a:p>
            <a:pPr marL="514350" indent="-514350"/>
            <a:r>
              <a:rPr lang="cs-CZ" dirty="0" smtClean="0"/>
              <a:t>sídlo v Haagu</a:t>
            </a:r>
          </a:p>
          <a:p>
            <a:pPr marL="514350" indent="-514350"/>
            <a:r>
              <a:rPr lang="cs-CZ" dirty="0" smtClean="0"/>
              <a:t>úkolem řešit spory mezi státy </a:t>
            </a:r>
          </a:p>
          <a:p>
            <a:pPr marL="514350" indent="-514350"/>
            <a:r>
              <a:rPr lang="cs-CZ" dirty="0" smtClean="0"/>
              <a:t>15 soudců volených Valným shromážděním a Radou bezpečnosti</a:t>
            </a:r>
          </a:p>
          <a:p>
            <a:pPr marL="514350" indent="-514350">
              <a:buNone/>
            </a:pPr>
            <a:r>
              <a:rPr lang="cs-CZ" b="1" dirty="0" smtClean="0"/>
              <a:t>6. Sekretariát </a:t>
            </a:r>
          </a:p>
          <a:p>
            <a:pPr marL="514350" indent="-514350"/>
            <a:r>
              <a:rPr lang="cs-CZ" dirty="0" smtClean="0"/>
              <a:t>vykonavatel každodenních úkolů</a:t>
            </a:r>
          </a:p>
          <a:p>
            <a:pPr marL="514350" indent="-514350"/>
            <a:r>
              <a:rPr lang="cs-CZ" dirty="0" smtClean="0"/>
              <a:t>mnoho funkcí – např. řízení a správy mírových operací</a:t>
            </a:r>
          </a:p>
          <a:p>
            <a:pPr marL="514350" indent="-514350"/>
            <a:r>
              <a:rPr lang="cs-CZ" dirty="0" smtClean="0"/>
              <a:t>mezinárodní úřednický tým (7 500 zaměstnanců)</a:t>
            </a:r>
            <a:endParaRPr lang="cs-CZ" b="1" dirty="0" smtClean="0"/>
          </a:p>
          <a:p>
            <a:pPr marL="514350" indent="-514350"/>
            <a:r>
              <a:rPr lang="cs-CZ" dirty="0" smtClean="0"/>
              <a:t>v čele s generálním tajemníkem OSN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</TotalTime>
  <Words>1913</Words>
  <PresentationFormat>Předvádění na obrazovce (4:3)</PresentationFormat>
  <Paragraphs>184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Motiv sady Office</vt:lpstr>
      <vt:lpstr>Role OSN v poválečném světě a její podíl na řešení mezinárodních krizí</vt:lpstr>
      <vt:lpstr>Snímek 2</vt:lpstr>
      <vt:lpstr>Snímek 3</vt:lpstr>
      <vt:lpstr>Snímek 4</vt:lpstr>
      <vt:lpstr>Vlajka OSN </vt:lpstr>
      <vt:lpstr>Snímek 6</vt:lpstr>
      <vt:lpstr>Snímek 7</vt:lpstr>
      <vt:lpstr>Snímek 8</vt:lpstr>
      <vt:lpstr>Snímek 9</vt:lpstr>
      <vt:lpstr>Snímek 10</vt:lpstr>
      <vt:lpstr>Snímek 11</vt:lpstr>
      <vt:lpstr>Zdroje:</vt:lpstr>
      <vt:lpstr>Schůzka J. F. Kennedy – N. S. Chruščov ve Vídni na jaře 1961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Zdroje:</vt:lpstr>
      <vt:lpstr>Založení, činnost a zánik Informačního  byra (1947-1956)</vt:lpstr>
      <vt:lpstr>Snímek 25</vt:lpstr>
      <vt:lpstr>Snímek 26</vt:lpstr>
      <vt:lpstr>Snímek 27</vt:lpstr>
      <vt:lpstr>Snímek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Studená válka</dc:title>
  <dc:creator>Vít Němec</dc:creator>
  <cp:lastModifiedBy>Vít Němec</cp:lastModifiedBy>
  <cp:revision>128</cp:revision>
  <dcterms:created xsi:type="dcterms:W3CDTF">2019-09-23T23:04:06Z</dcterms:created>
  <dcterms:modified xsi:type="dcterms:W3CDTF">2019-11-05T02:46:14Z</dcterms:modified>
</cp:coreProperties>
</file>