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2" r:id="rId2"/>
    <p:sldId id="310" r:id="rId3"/>
    <p:sldId id="315" r:id="rId4"/>
    <p:sldId id="314" r:id="rId5"/>
    <p:sldId id="318" r:id="rId6"/>
    <p:sldId id="319" r:id="rId7"/>
    <p:sldId id="317" r:id="rId8"/>
    <p:sldId id="316" r:id="rId9"/>
    <p:sldId id="281" r:id="rId10"/>
    <p:sldId id="305" r:id="rId11"/>
    <p:sldId id="320" r:id="rId12"/>
    <p:sldId id="321" r:id="rId13"/>
    <p:sldId id="325" r:id="rId14"/>
    <p:sldId id="322" r:id="rId15"/>
    <p:sldId id="329" r:id="rId16"/>
    <p:sldId id="332" r:id="rId17"/>
    <p:sldId id="324" r:id="rId18"/>
    <p:sldId id="334" r:id="rId19"/>
    <p:sldId id="333" r:id="rId20"/>
    <p:sldId id="331" r:id="rId21"/>
    <p:sldId id="336" r:id="rId22"/>
    <p:sldId id="335" r:id="rId23"/>
    <p:sldId id="338" r:id="rId24"/>
    <p:sldId id="328" r:id="rId25"/>
  </p:sldIdLst>
  <p:sldSz cx="9144000" cy="6858000" type="screen4x3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2AB4AF0E-A0E0-4460-A36F-7C184641DB90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5C8DC94B-84C0-4C42-8C7D-A896E34B693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AF71C024-7FB6-4633-A232-71A876C8A90F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9875561F-8D4B-44F4-87B9-16999212F20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Čínsko-sovětská roztržka: příčiny a důsledky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14356"/>
            <a:ext cx="9286908" cy="6143644"/>
          </a:xfrm>
        </p:spPr>
        <p:txBody>
          <a:bodyPr>
            <a:normAutofit fontScale="92500" lnSpcReduction="10000"/>
          </a:bodyPr>
          <a:lstStyle/>
          <a:p>
            <a:r>
              <a:rPr lang="cs-CZ" sz="2800" b="1" dirty="0" smtClean="0"/>
              <a:t>o</a:t>
            </a:r>
            <a:r>
              <a:rPr lang="cs-CZ" sz="2800" b="1" dirty="0" smtClean="0"/>
              <a:t>bdobí mezi lety 1958-1964</a:t>
            </a:r>
          </a:p>
          <a:p>
            <a:r>
              <a:rPr lang="cs-CZ" sz="2800" dirty="0" smtClean="0"/>
              <a:t>Sovětská svaz </a:t>
            </a:r>
            <a:r>
              <a:rPr lang="cs-CZ" sz="2800" dirty="0" smtClean="0"/>
              <a:t>a </a:t>
            </a:r>
            <a:r>
              <a:rPr lang="cs-CZ" sz="2800" dirty="0" smtClean="0"/>
              <a:t>Čína </a:t>
            </a:r>
            <a:r>
              <a:rPr lang="cs-CZ" sz="2800" dirty="0" smtClean="0"/>
              <a:t>vítěznými mocnostmi druhé světové války</a:t>
            </a:r>
          </a:p>
          <a:p>
            <a:r>
              <a:rPr lang="cs-CZ" sz="2800" dirty="0" smtClean="0"/>
              <a:t>SSSR Stalin </a:t>
            </a:r>
            <a:r>
              <a:rPr lang="cs-CZ" sz="2800" dirty="0" smtClean="0"/>
              <a:t>pod kontrolou celou </a:t>
            </a:r>
            <a:r>
              <a:rPr lang="cs-CZ" sz="2800" dirty="0" smtClean="0"/>
              <a:t>zemi,vláda </a:t>
            </a:r>
            <a:r>
              <a:rPr lang="cs-CZ" sz="2800" dirty="0" smtClean="0"/>
              <a:t>komunistů </a:t>
            </a:r>
            <a:r>
              <a:rPr lang="cs-CZ" sz="2800" dirty="0" smtClean="0"/>
              <a:t>nezpochybnitelná</a:t>
            </a:r>
          </a:p>
          <a:p>
            <a:r>
              <a:rPr lang="cs-CZ" sz="2800" dirty="0" smtClean="0"/>
              <a:t>situace </a:t>
            </a:r>
            <a:r>
              <a:rPr lang="cs-CZ" sz="2800" dirty="0" smtClean="0"/>
              <a:t>v Číně </a:t>
            </a:r>
            <a:r>
              <a:rPr lang="cs-CZ" sz="2800" dirty="0" smtClean="0"/>
              <a:t>nejistá, ve </a:t>
            </a:r>
            <a:r>
              <a:rPr lang="cs-CZ" sz="2800" dirty="0" smtClean="0"/>
              <a:t>20. letech probíhala v Číně občanská </a:t>
            </a:r>
            <a:r>
              <a:rPr lang="cs-CZ" sz="2800" dirty="0" smtClean="0"/>
              <a:t>válka</a:t>
            </a:r>
          </a:p>
          <a:p>
            <a:r>
              <a:rPr lang="cs-CZ" sz="2800" dirty="0" smtClean="0"/>
              <a:t>dva </a:t>
            </a:r>
            <a:r>
              <a:rPr lang="cs-CZ" sz="2800" dirty="0" smtClean="0"/>
              <a:t>hlavní znepřátelené </a:t>
            </a:r>
            <a:r>
              <a:rPr lang="cs-CZ" sz="2800" dirty="0" smtClean="0"/>
              <a:t>strany: </a:t>
            </a:r>
            <a:r>
              <a:rPr lang="cs-CZ" sz="2800" dirty="0" smtClean="0"/>
              <a:t>Kuomintang a komunisté, </a:t>
            </a:r>
            <a:r>
              <a:rPr lang="cs-CZ" sz="2800" dirty="0" smtClean="0"/>
              <a:t>respektive mocenský </a:t>
            </a:r>
            <a:r>
              <a:rPr lang="cs-CZ" sz="2800" dirty="0" smtClean="0"/>
              <a:t>boj </a:t>
            </a:r>
            <a:r>
              <a:rPr lang="cs-CZ" sz="2800" dirty="0" err="1" smtClean="0"/>
              <a:t>Čankajška</a:t>
            </a:r>
            <a:r>
              <a:rPr lang="cs-CZ" sz="2800" dirty="0" smtClean="0"/>
              <a:t> a </a:t>
            </a:r>
            <a:r>
              <a:rPr lang="cs-CZ" sz="2800" dirty="0" err="1" smtClean="0"/>
              <a:t>Mao</a:t>
            </a:r>
            <a:r>
              <a:rPr lang="cs-CZ" sz="2800" dirty="0" smtClean="0"/>
              <a:t> </a:t>
            </a:r>
            <a:r>
              <a:rPr lang="cs-CZ" sz="2800" dirty="0" err="1" smtClean="0"/>
              <a:t>Ce</a:t>
            </a:r>
            <a:r>
              <a:rPr lang="cs-CZ" sz="2800" dirty="0" smtClean="0"/>
              <a:t>-</a:t>
            </a:r>
            <a:r>
              <a:rPr lang="cs-CZ" sz="2800" dirty="0" err="1" smtClean="0"/>
              <a:t>tunga</a:t>
            </a:r>
            <a:endParaRPr lang="cs-CZ" sz="2800" dirty="0" smtClean="0"/>
          </a:p>
          <a:p>
            <a:r>
              <a:rPr lang="cs-CZ" sz="2800" dirty="0" smtClean="0"/>
              <a:t>p</a:t>
            </a:r>
            <a:r>
              <a:rPr lang="cs-CZ" sz="2800" dirty="0" smtClean="0"/>
              <a:t>o válce boje </a:t>
            </a:r>
            <a:r>
              <a:rPr lang="cs-CZ" sz="2800" dirty="0" smtClean="0"/>
              <a:t>v Číně </a:t>
            </a:r>
            <a:r>
              <a:rPr lang="cs-CZ" sz="2800" dirty="0" smtClean="0"/>
              <a:t>obnoveny</a:t>
            </a:r>
          </a:p>
          <a:p>
            <a:r>
              <a:rPr lang="cs-CZ" sz="2800" dirty="0" err="1" smtClean="0"/>
              <a:t>Čankajšek</a:t>
            </a:r>
            <a:r>
              <a:rPr lang="cs-CZ" sz="2800" dirty="0" smtClean="0"/>
              <a:t> </a:t>
            </a:r>
            <a:r>
              <a:rPr lang="cs-CZ" sz="2800" dirty="0" smtClean="0"/>
              <a:t>ztratil pozice a byl nucen odejít na </a:t>
            </a:r>
            <a:r>
              <a:rPr lang="cs-CZ" sz="2800" dirty="0" err="1" smtClean="0"/>
              <a:t>Tchai</a:t>
            </a:r>
            <a:r>
              <a:rPr lang="cs-CZ" sz="2800" dirty="0" smtClean="0"/>
              <a:t>-</a:t>
            </a:r>
            <a:r>
              <a:rPr lang="cs-CZ" sz="2800" dirty="0" err="1" smtClean="0"/>
              <a:t>wan</a:t>
            </a:r>
            <a:r>
              <a:rPr lang="cs-CZ" sz="2800" dirty="0" smtClean="0"/>
              <a:t>. </a:t>
            </a:r>
            <a:endParaRPr lang="cs-CZ" sz="2800" dirty="0" smtClean="0"/>
          </a:p>
          <a:p>
            <a:r>
              <a:rPr lang="cs-CZ" sz="2800" dirty="0" err="1" smtClean="0"/>
              <a:t>Mao</a:t>
            </a:r>
            <a:r>
              <a:rPr lang="cs-CZ" sz="2800" dirty="0" smtClean="0"/>
              <a:t> </a:t>
            </a:r>
            <a:r>
              <a:rPr lang="cs-CZ" sz="2800" dirty="0" smtClean="0"/>
              <a:t>vyhlásil v říjnu 1949 Čínskou lidovou republiku (</a:t>
            </a:r>
            <a:r>
              <a:rPr lang="cs-CZ" sz="2800" i="1" dirty="0" smtClean="0"/>
              <a:t>ČLR</a:t>
            </a:r>
            <a:r>
              <a:rPr lang="cs-CZ" sz="2800" dirty="0" smtClean="0"/>
              <a:t>) pod vládou </a:t>
            </a:r>
            <a:r>
              <a:rPr lang="cs-CZ" sz="2800" dirty="0" smtClean="0"/>
              <a:t>komunistů</a:t>
            </a:r>
          </a:p>
          <a:p>
            <a:r>
              <a:rPr lang="cs-CZ" sz="2800" dirty="0" smtClean="0"/>
              <a:t>o</a:t>
            </a:r>
            <a:r>
              <a:rPr lang="cs-CZ" sz="2800" dirty="0" smtClean="0"/>
              <a:t>bě strany zájem </a:t>
            </a:r>
            <a:r>
              <a:rPr lang="cs-CZ" sz="2800" dirty="0" smtClean="0"/>
              <a:t>Čínu sjednotit, ovšem podle svých </a:t>
            </a:r>
            <a:r>
              <a:rPr lang="cs-CZ" sz="2800" dirty="0" smtClean="0"/>
              <a:t>představ</a:t>
            </a:r>
          </a:p>
          <a:p>
            <a:r>
              <a:rPr lang="cs-CZ" sz="2800" dirty="0" smtClean="0"/>
              <a:t>sledovaly </a:t>
            </a:r>
            <a:r>
              <a:rPr lang="cs-CZ" sz="2800" dirty="0" smtClean="0"/>
              <a:t>chování hlavních světových supervelmocí – SSSR a </a:t>
            </a:r>
            <a:r>
              <a:rPr lang="cs-CZ" sz="2800" dirty="0" smtClean="0"/>
              <a:t>USA</a:t>
            </a:r>
            <a:endParaRPr lang="cs-CZ" sz="2800" dirty="0" smtClean="0"/>
          </a:p>
          <a:p>
            <a:endParaRPr lang="cs-CZ" sz="2800" b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114300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Smlouvy SALT 1 a ABM (1972) jako mezník v jaderném zbrojení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535785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americký </a:t>
            </a:r>
            <a:r>
              <a:rPr lang="cs-CZ" dirty="0" smtClean="0"/>
              <a:t>prezident Richard </a:t>
            </a:r>
            <a:r>
              <a:rPr lang="cs-CZ" dirty="0" err="1" smtClean="0"/>
              <a:t>Nixon</a:t>
            </a:r>
            <a:r>
              <a:rPr lang="cs-CZ" dirty="0" smtClean="0"/>
              <a:t> a nejvyšší představitel Sovětského svazu </a:t>
            </a:r>
            <a:r>
              <a:rPr lang="cs-CZ" dirty="0" err="1" smtClean="0"/>
              <a:t>Leonid</a:t>
            </a:r>
            <a:r>
              <a:rPr lang="cs-CZ" dirty="0" smtClean="0"/>
              <a:t> Brežněv ukončili podpisem smlouvy první, tříletou etapu jednání o omezení strategických zbraní mezi SSSR a USA (SALT 1</a:t>
            </a:r>
            <a:r>
              <a:rPr lang="cs-CZ" dirty="0" smtClean="0"/>
              <a:t>) </a:t>
            </a:r>
          </a:p>
          <a:p>
            <a:r>
              <a:rPr lang="cs-CZ" dirty="0" smtClean="0"/>
              <a:t>Součástí dohody smlouva </a:t>
            </a:r>
            <a:r>
              <a:rPr lang="cs-CZ" dirty="0" smtClean="0"/>
              <a:t>o nerozmisťování systémů raketové obrany (ABM) pro ochranu své </a:t>
            </a:r>
            <a:r>
              <a:rPr lang="cs-CZ" dirty="0" smtClean="0"/>
              <a:t>země </a:t>
            </a:r>
          </a:p>
          <a:p>
            <a:r>
              <a:rPr lang="cs-CZ" dirty="0" smtClean="0"/>
              <a:t>SALT </a:t>
            </a:r>
            <a:r>
              <a:rPr lang="cs-CZ" dirty="0" smtClean="0"/>
              <a:t>1 (</a:t>
            </a:r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Arms</a:t>
            </a:r>
            <a:r>
              <a:rPr lang="cs-CZ" dirty="0" smtClean="0"/>
              <a:t> </a:t>
            </a:r>
            <a:r>
              <a:rPr lang="cs-CZ" dirty="0" err="1" smtClean="0"/>
              <a:t>Limitation</a:t>
            </a:r>
            <a:r>
              <a:rPr lang="cs-CZ" dirty="0" smtClean="0"/>
              <a:t> </a:t>
            </a:r>
            <a:r>
              <a:rPr lang="cs-CZ" dirty="0" err="1" smtClean="0"/>
              <a:t>Talks</a:t>
            </a:r>
            <a:r>
              <a:rPr lang="cs-CZ" dirty="0" smtClean="0"/>
              <a:t>) - první jednání o omezení strategických zbraní bylo zahájeno v listopadu 1969. Ukončeno bylo </a:t>
            </a:r>
            <a:r>
              <a:rPr lang="cs-CZ" dirty="0" smtClean="0"/>
              <a:t>podpisem </a:t>
            </a:r>
            <a:r>
              <a:rPr lang="cs-CZ" dirty="0" smtClean="0"/>
              <a:t>smlouvy v květnu </a:t>
            </a:r>
            <a:r>
              <a:rPr lang="cs-CZ" dirty="0" smtClean="0"/>
              <a:t>1972</a:t>
            </a:r>
          </a:p>
          <a:p>
            <a:r>
              <a:rPr lang="cs-CZ" dirty="0" smtClean="0"/>
              <a:t>Dohoda </a:t>
            </a:r>
            <a:r>
              <a:rPr lang="cs-CZ" dirty="0" smtClean="0"/>
              <a:t>omezovala na pět let tehdejší počet mezikontinentálních balistických raket a stanovila stropy pro rakety na </a:t>
            </a:r>
            <a:r>
              <a:rPr lang="cs-CZ" dirty="0" smtClean="0"/>
              <a:t>ponorkách</a:t>
            </a:r>
          </a:p>
          <a:p>
            <a:r>
              <a:rPr lang="cs-CZ" dirty="0" smtClean="0"/>
              <a:t>Součástí </a:t>
            </a:r>
            <a:r>
              <a:rPr lang="cs-CZ" dirty="0" smtClean="0"/>
              <a:t>byla smlouva o nerozmisťování systémů raketové obrany - ABM (</a:t>
            </a:r>
            <a:r>
              <a:rPr lang="cs-CZ" dirty="0" err="1" smtClean="0"/>
              <a:t>Anti</a:t>
            </a:r>
            <a:r>
              <a:rPr lang="cs-CZ" dirty="0" smtClean="0"/>
              <a:t>-</a:t>
            </a:r>
            <a:r>
              <a:rPr lang="cs-CZ" dirty="0" err="1" smtClean="0"/>
              <a:t>Ballistic</a:t>
            </a:r>
            <a:r>
              <a:rPr lang="cs-CZ" dirty="0" smtClean="0"/>
              <a:t>- </a:t>
            </a:r>
            <a:r>
              <a:rPr lang="cs-CZ" dirty="0" err="1" smtClean="0"/>
              <a:t>Missiles</a:t>
            </a:r>
            <a:r>
              <a:rPr lang="cs-CZ" dirty="0" smtClean="0"/>
              <a:t>)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001156" cy="664371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Ve smlouvě se obě strany zavázaly nepoužívat systém ABM pro obranu své země, tedy ani nebudovat základny pro takovou obranu, a nevyužít systém pro obranu jakékoli jiné </a:t>
            </a:r>
            <a:r>
              <a:rPr lang="cs-CZ" dirty="0" smtClean="0"/>
              <a:t>oblasti</a:t>
            </a:r>
          </a:p>
          <a:p>
            <a:r>
              <a:rPr lang="cs-CZ" dirty="0" smtClean="0"/>
              <a:t>Výjimkou </a:t>
            </a:r>
            <a:r>
              <a:rPr lang="cs-CZ" dirty="0" smtClean="0"/>
              <a:t>je jedna základna pro každou ze stran, která však smí mít kapacitu nejvýše 100 </a:t>
            </a:r>
            <a:r>
              <a:rPr lang="cs-CZ" dirty="0" err="1" smtClean="0"/>
              <a:t>protiraket</a:t>
            </a:r>
            <a:endParaRPr lang="cs-CZ" dirty="0" smtClean="0"/>
          </a:p>
          <a:p>
            <a:r>
              <a:rPr lang="cs-CZ" dirty="0" smtClean="0"/>
              <a:t>Rusko </a:t>
            </a:r>
            <a:r>
              <a:rPr lang="cs-CZ" dirty="0" smtClean="0"/>
              <a:t>(dříve SSSR) využívá obranný protiraketový systém pro Moskvu, USA se rozhodly pro Grand </a:t>
            </a:r>
            <a:r>
              <a:rPr lang="cs-CZ" dirty="0" err="1" smtClean="0"/>
              <a:t>Forks</a:t>
            </a:r>
            <a:r>
              <a:rPr lang="cs-CZ" dirty="0" smtClean="0"/>
              <a:t> v Severní Dakotě, v roce 1976 ale systém v tomto místě </a:t>
            </a:r>
            <a:r>
              <a:rPr lang="cs-CZ" dirty="0" smtClean="0"/>
              <a:t>zrušily</a:t>
            </a:r>
            <a:endParaRPr lang="cs-CZ" dirty="0" smtClean="0"/>
          </a:p>
          <a:p>
            <a:r>
              <a:rPr lang="cs-CZ" dirty="0" smtClean="0"/>
              <a:t>Systémem protiraketové obrany ABM se ve smlouvě rozumí </a:t>
            </a:r>
            <a:r>
              <a:rPr lang="cs-CZ" dirty="0" err="1" smtClean="0"/>
              <a:t>protirakety</a:t>
            </a:r>
            <a:r>
              <a:rPr lang="cs-CZ" dirty="0" smtClean="0"/>
              <a:t>, jejich odpalovací zařízení a radiolokační stanice protiraketové </a:t>
            </a:r>
            <a:r>
              <a:rPr lang="cs-CZ" dirty="0" smtClean="0"/>
              <a:t>obrany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001156" cy="6643710"/>
          </a:xfrm>
        </p:spPr>
        <p:txBody>
          <a:bodyPr>
            <a:normAutofit/>
          </a:bodyPr>
          <a:lstStyle/>
          <a:p>
            <a:r>
              <a:rPr lang="cs-CZ" dirty="0" smtClean="0"/>
              <a:t>Původně směly signatářské země vybudovat dva obranné protiraketové systémy (jeden kolem hlavního města, druhý kolem základny mezikontinentálních raket) s maximálně 100 odpalovacími zařízeními a 100 </a:t>
            </a:r>
            <a:r>
              <a:rPr lang="cs-CZ" dirty="0" err="1" smtClean="0"/>
              <a:t>protiraketami</a:t>
            </a:r>
            <a:r>
              <a:rPr lang="cs-CZ" dirty="0" smtClean="0"/>
              <a:t> v dosahu okrsku o poloměru 150 </a:t>
            </a:r>
            <a:r>
              <a:rPr lang="cs-CZ" dirty="0" smtClean="0"/>
              <a:t>kilometrů</a:t>
            </a:r>
          </a:p>
          <a:p>
            <a:r>
              <a:rPr lang="cs-CZ" dirty="0" smtClean="0"/>
              <a:t>Protokol </a:t>
            </a:r>
            <a:r>
              <a:rPr lang="cs-CZ" dirty="0" smtClean="0"/>
              <a:t>k dohodě z roku 1974 počet těchto oblastí snížil na jednu, přičemž země smí toto místo změnit, ale musí druhou stranu předem informovat, a to v roce revize </a:t>
            </a:r>
            <a:r>
              <a:rPr lang="cs-CZ" dirty="0" smtClean="0"/>
              <a:t>smlouvy</a:t>
            </a:r>
          </a:p>
          <a:p>
            <a:r>
              <a:rPr lang="cs-CZ" dirty="0" smtClean="0"/>
              <a:t>Ta </a:t>
            </a:r>
            <a:r>
              <a:rPr lang="cs-CZ" dirty="0" smtClean="0"/>
              <a:t>má být projednávána každých pět let.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001156" cy="664371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Smlouva jejím signatářům </a:t>
            </a:r>
            <a:r>
              <a:rPr lang="cs-CZ" dirty="0" smtClean="0"/>
              <a:t>zakazuje </a:t>
            </a:r>
            <a:r>
              <a:rPr lang="cs-CZ" dirty="0" smtClean="0"/>
              <a:t>vyvíjet, testovat a používat systémy ABM či jejich komponenty, ať už umístěné na zemi, na moři, ve vzduchu či ve </a:t>
            </a:r>
            <a:r>
              <a:rPr lang="cs-CZ" dirty="0" smtClean="0"/>
              <a:t>vesmíru</a:t>
            </a:r>
          </a:p>
          <a:p>
            <a:r>
              <a:rPr lang="cs-CZ" dirty="0" smtClean="0"/>
              <a:t>Strany </a:t>
            </a:r>
            <a:r>
              <a:rPr lang="cs-CZ" dirty="0" smtClean="0"/>
              <a:t>se dále zavázaly, že nebudou vyvíjet, testovat ani používat odpalovací zařízení, které by bylo schopno odpálit současně více než jednu </a:t>
            </a:r>
            <a:r>
              <a:rPr lang="cs-CZ" dirty="0" err="1" smtClean="0"/>
              <a:t>protiraketu</a:t>
            </a:r>
            <a:endParaRPr lang="cs-CZ" dirty="0" smtClean="0"/>
          </a:p>
          <a:p>
            <a:r>
              <a:rPr lang="cs-CZ" dirty="0" smtClean="0"/>
              <a:t>Odpalovací </a:t>
            </a:r>
            <a:r>
              <a:rPr lang="cs-CZ" dirty="0" smtClean="0"/>
              <a:t>zařízení nesmí být </a:t>
            </a:r>
            <a:r>
              <a:rPr lang="cs-CZ" dirty="0" smtClean="0"/>
              <a:t>modifikována</a:t>
            </a:r>
          </a:p>
          <a:p>
            <a:r>
              <a:rPr lang="cs-CZ" dirty="0" smtClean="0"/>
              <a:t>Smlouva </a:t>
            </a:r>
            <a:r>
              <a:rPr lang="cs-CZ" dirty="0" smtClean="0"/>
              <a:t>dále zakazuje vyvíjení raket země-vzduch, které by bylo možné použít proti mezikontinentálním balistických střelám či balistickým střelám odpalovaným z </a:t>
            </a:r>
            <a:r>
              <a:rPr lang="cs-CZ" dirty="0" smtClean="0"/>
              <a:t>ponorek</a:t>
            </a:r>
            <a:endParaRPr lang="cs-CZ" dirty="0" smtClean="0"/>
          </a:p>
          <a:p>
            <a:r>
              <a:rPr lang="cs-CZ" dirty="0" smtClean="0"/>
              <a:t>Od smlouvy, která není časově omezena, má strana právo odstoupit v případě, že jsou ohroženy její vyšší </a:t>
            </a:r>
            <a:r>
              <a:rPr lang="cs-CZ" dirty="0" smtClean="0"/>
              <a:t>zájmy. Musí </a:t>
            </a:r>
            <a:r>
              <a:rPr lang="cs-CZ" dirty="0" smtClean="0"/>
              <a:t>však druhou stranu o svém úmyslu informovat šest měsíců předem.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642918"/>
            <a:ext cx="9001156" cy="6000792"/>
          </a:xfrm>
        </p:spPr>
        <p:txBody>
          <a:bodyPr>
            <a:normAutofit/>
          </a:bodyPr>
          <a:lstStyle/>
          <a:p>
            <a:r>
              <a:rPr lang="cs-CZ" dirty="0" smtClean="0"/>
              <a:t>https://ct24.ceskatelevize.cz/archiv/1453541-nixon-a-breznev-uzavreli-prvni-dohodu-v-ramci-salt-1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Snahy o odzbrojení (50. – 80. léta)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286520"/>
          </a:xfrm>
        </p:spPr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snahy </a:t>
            </a:r>
            <a:r>
              <a:rPr lang="cs-CZ" dirty="0" smtClean="0"/>
              <a:t>o omezení zbrojení </a:t>
            </a:r>
            <a:r>
              <a:rPr lang="cs-CZ" dirty="0" smtClean="0"/>
              <a:t>po </a:t>
            </a:r>
            <a:r>
              <a:rPr lang="cs-CZ" dirty="0" smtClean="0"/>
              <a:t>1. světové válce vyjádřeny i v Paktu Společnosti </a:t>
            </a:r>
            <a:r>
              <a:rPr lang="cs-CZ" dirty="0" smtClean="0"/>
              <a:t>národů</a:t>
            </a:r>
            <a:endParaRPr lang="cs-CZ" dirty="0" smtClean="0"/>
          </a:p>
          <a:p>
            <a:r>
              <a:rPr lang="cs-CZ" dirty="0" smtClean="0"/>
              <a:t>Podle článku 8 Paktu "zachování míru vyžaduje, aby zbrojení bylo omezeno na </a:t>
            </a:r>
            <a:r>
              <a:rPr lang="cs-CZ" dirty="0" smtClean="0"/>
              <a:t>nejmenší míru</a:t>
            </a:r>
            <a:r>
              <a:rPr lang="cs-CZ" dirty="0" smtClean="0"/>
              <a:t>, jež postačí k bezpečnosti státu a ke splnění mezinárodních závazků </a:t>
            </a:r>
            <a:r>
              <a:rPr lang="cs-CZ" dirty="0" smtClean="0"/>
              <a:t>společnou akcí</a:t>
            </a:r>
            <a:r>
              <a:rPr lang="cs-CZ" dirty="0" smtClean="0"/>
              <a:t>". </a:t>
            </a:r>
            <a:endParaRPr lang="cs-CZ" dirty="0" smtClean="0"/>
          </a:p>
          <a:p>
            <a:r>
              <a:rPr lang="cs-CZ" dirty="0" smtClean="0"/>
              <a:t>Úkolem </a:t>
            </a:r>
            <a:r>
              <a:rPr lang="cs-CZ" dirty="0" smtClean="0"/>
              <a:t>Rady Společnosti národů </a:t>
            </a:r>
            <a:r>
              <a:rPr lang="cs-CZ" dirty="0" smtClean="0"/>
              <a:t>bylo </a:t>
            </a:r>
            <a:r>
              <a:rPr lang="cs-CZ" dirty="0" smtClean="0"/>
              <a:t>připravit programy tohoto </a:t>
            </a:r>
            <a:r>
              <a:rPr lang="cs-CZ" dirty="0" smtClean="0"/>
              <a:t>omezení</a:t>
            </a:r>
            <a:r>
              <a:rPr lang="cs-CZ" i="1" dirty="0" smtClean="0"/>
              <a:t> </a:t>
            </a:r>
            <a:r>
              <a:rPr lang="cs-CZ" dirty="0" smtClean="0"/>
              <a:t>s </a:t>
            </a:r>
            <a:r>
              <a:rPr lang="cs-CZ" dirty="0" smtClean="0"/>
              <a:t>přihlédnutím k zeměpisné poloze a k zvláštním poměrům každého </a:t>
            </a:r>
            <a:r>
              <a:rPr lang="cs-CZ" dirty="0" smtClean="0"/>
              <a:t>státu </a:t>
            </a:r>
          </a:p>
          <a:p>
            <a:r>
              <a:rPr lang="cs-CZ" dirty="0" smtClean="0"/>
              <a:t>Členové </a:t>
            </a:r>
            <a:r>
              <a:rPr lang="cs-CZ" dirty="0" smtClean="0"/>
              <a:t>Společnosti národů se v Paktu zavázali, že budou "vzájemně co </a:t>
            </a:r>
            <a:r>
              <a:rPr lang="cs-CZ" dirty="0" smtClean="0"/>
              <a:t>nejupřímnější a </a:t>
            </a:r>
            <a:r>
              <a:rPr lang="cs-CZ" dirty="0" smtClean="0"/>
              <a:t>nejúplněji oznamovat všechny údaje o míře svého zbrojení</a:t>
            </a:r>
            <a:r>
              <a:rPr lang="cs-CZ" dirty="0" smtClean="0"/>
              <a:t>".</a:t>
            </a:r>
          </a:p>
          <a:p>
            <a:r>
              <a:rPr lang="cs-CZ" i="1" dirty="0" smtClean="0"/>
              <a:t>ustanovení se </a:t>
            </a:r>
            <a:r>
              <a:rPr lang="cs-CZ" dirty="0" smtClean="0"/>
              <a:t>v </a:t>
            </a:r>
            <a:r>
              <a:rPr lang="cs-CZ" dirty="0" smtClean="0"/>
              <a:t>praxi neuplatnila. Nezdarem skončila </a:t>
            </a:r>
            <a:r>
              <a:rPr lang="cs-CZ" dirty="0" smtClean="0"/>
              <a:t>Odzbrojovací </a:t>
            </a:r>
            <a:r>
              <a:rPr lang="cs-CZ" dirty="0" smtClean="0"/>
              <a:t>konference konaná v </a:t>
            </a:r>
            <a:r>
              <a:rPr lang="cs-CZ" dirty="0" smtClean="0"/>
              <a:t>letech 1932-1934 (rozpory </a:t>
            </a:r>
            <a:r>
              <a:rPr lang="cs-CZ" dirty="0" smtClean="0"/>
              <a:t>mezi Německem, Japonskem a ostatními státy</a:t>
            </a:r>
            <a:r>
              <a:rPr lang="cs-CZ" dirty="0" smtClean="0"/>
              <a:t>)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001156" cy="6643710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Předpoklady pro právní úpravu regulace zbrojení a odzbrojení se vytvořily až po 2. </a:t>
            </a:r>
            <a:r>
              <a:rPr lang="cs-CZ" dirty="0" smtClean="0"/>
              <a:t>světové </a:t>
            </a:r>
            <a:r>
              <a:rPr lang="pl-PL" dirty="0" smtClean="0"/>
              <a:t>válce spolu </a:t>
            </a:r>
            <a:r>
              <a:rPr lang="pl-PL" dirty="0" smtClean="0"/>
              <a:t>se vznikem Organizace spojených národů v roce </a:t>
            </a:r>
            <a:r>
              <a:rPr lang="pl-PL" dirty="0" smtClean="0"/>
              <a:t>1945</a:t>
            </a:r>
          </a:p>
          <a:p>
            <a:r>
              <a:rPr lang="pl-PL" dirty="0" smtClean="0"/>
              <a:t>Podle Charty </a:t>
            </a:r>
            <a:r>
              <a:rPr lang="cs-CZ" dirty="0" smtClean="0"/>
              <a:t>OSN </a:t>
            </a:r>
            <a:r>
              <a:rPr lang="cs-CZ" i="1" dirty="0" smtClean="0"/>
              <a:t>"Valné shromáždění může projednávat obecné zásady součinnosti při udržování </a:t>
            </a:r>
            <a:r>
              <a:rPr lang="cs-CZ" i="1" dirty="0" err="1" smtClean="0"/>
              <a:t>mezinárodníhomíru</a:t>
            </a:r>
            <a:r>
              <a:rPr lang="cs-CZ" i="1" dirty="0" smtClean="0"/>
              <a:t> </a:t>
            </a:r>
            <a:r>
              <a:rPr lang="cs-CZ" i="1" dirty="0" smtClean="0"/>
              <a:t>a bezpečnosti, zahrnující v to zásady, jimiž se má řídit odzbrojení a </a:t>
            </a:r>
            <a:r>
              <a:rPr lang="cs-CZ" i="1" dirty="0" smtClean="0"/>
              <a:t>regulace zbrojení </a:t>
            </a:r>
            <a:r>
              <a:rPr lang="cs-CZ" i="1" dirty="0" smtClean="0"/>
              <a:t>a může, pokud jde o tyto zásady, činit doporučení členům nebo Radě </a:t>
            </a:r>
            <a:r>
              <a:rPr lang="cs-CZ" i="1" dirty="0" smtClean="0"/>
              <a:t>bezpečnosti anebo </a:t>
            </a:r>
            <a:r>
              <a:rPr lang="cs-CZ" i="1" dirty="0" smtClean="0"/>
              <a:t>členům i Radě </a:t>
            </a:r>
            <a:r>
              <a:rPr lang="cs-CZ" i="1" dirty="0" smtClean="0"/>
              <a:t>zároveň„.</a:t>
            </a:r>
            <a:endParaRPr lang="cs-CZ" dirty="0" smtClean="0"/>
          </a:p>
          <a:p>
            <a:r>
              <a:rPr lang="cs-CZ" dirty="0" smtClean="0"/>
              <a:t>Podle </a:t>
            </a:r>
            <a:r>
              <a:rPr lang="cs-CZ" dirty="0" smtClean="0"/>
              <a:t>článku 26 Charty OSN se Radě bezpečnosti ukládá, aby za pomoci </a:t>
            </a:r>
            <a:r>
              <a:rPr lang="cs-CZ" dirty="0" smtClean="0"/>
              <a:t>Vojenského štábního </a:t>
            </a:r>
            <a:r>
              <a:rPr lang="cs-CZ" dirty="0" smtClean="0"/>
              <a:t>výboru vypracovala plány na zavedení systému úpravy zbrojení a předložila </a:t>
            </a:r>
            <a:r>
              <a:rPr lang="cs-CZ" dirty="0" smtClean="0"/>
              <a:t>je členům </a:t>
            </a:r>
            <a:r>
              <a:rPr lang="cs-CZ" dirty="0" smtClean="0"/>
              <a:t>Organizace </a:t>
            </a:r>
            <a:r>
              <a:rPr lang="cs-CZ" dirty="0" smtClean="0"/>
              <a:t>spojených národů </a:t>
            </a:r>
          </a:p>
          <a:p>
            <a:r>
              <a:rPr lang="cs-CZ" dirty="0" smtClean="0"/>
              <a:t>Rada </a:t>
            </a:r>
            <a:r>
              <a:rPr lang="cs-CZ" dirty="0" smtClean="0"/>
              <a:t>bezpečnosti OSN tyto úkoly do </a:t>
            </a:r>
            <a:r>
              <a:rPr lang="cs-CZ" dirty="0" smtClean="0"/>
              <a:t>současnosti nerealizovala, důvodem zhoršení </a:t>
            </a:r>
            <a:r>
              <a:rPr lang="cs-CZ" dirty="0" smtClean="0"/>
              <a:t>vztahů mezi státy a politické </a:t>
            </a:r>
            <a:r>
              <a:rPr lang="cs-CZ" dirty="0" smtClean="0"/>
              <a:t>rozdělení světa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001156" cy="664371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Otázkou odzbrojení se zabývalo pouze Valné shromáždění OSN, popřípadě další </a:t>
            </a:r>
            <a:r>
              <a:rPr lang="cs-CZ" dirty="0" smtClean="0"/>
              <a:t>orgány v </a:t>
            </a:r>
            <a:r>
              <a:rPr lang="cs-CZ" dirty="0" smtClean="0"/>
              <a:t>rámci OSN (např. Komise pro odzbrojení), nebo orgány působící mimo OSN, ale v </a:t>
            </a:r>
            <a:r>
              <a:rPr lang="cs-CZ" dirty="0" smtClean="0"/>
              <a:t>těsném kontaktu </a:t>
            </a:r>
            <a:r>
              <a:rPr lang="cs-CZ" dirty="0" smtClean="0"/>
              <a:t>s ní a podle jejího doporučení (např. Výbor pro odzbrojení, Konference o odzbrojení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Pouze dílčí úspěchy v regulaci zbrojení v prvních desetiletích po 2. světové válce </a:t>
            </a:r>
            <a:r>
              <a:rPr lang="cs-CZ" dirty="0" smtClean="0"/>
              <a:t>z důvodu značné nedůvěry mezi </a:t>
            </a:r>
            <a:r>
              <a:rPr lang="cs-CZ" dirty="0" smtClean="0"/>
              <a:t>SSSR a Západem</a:t>
            </a:r>
          </a:p>
          <a:p>
            <a:r>
              <a:rPr lang="cs-CZ" dirty="0" smtClean="0"/>
              <a:t>1959 uzavřena </a:t>
            </a:r>
            <a:r>
              <a:rPr lang="cs-CZ" dirty="0" smtClean="0"/>
              <a:t>Smlouva o Antarktidě, na jejímž základě jsou v </a:t>
            </a:r>
            <a:r>
              <a:rPr lang="cs-CZ" dirty="0" smtClean="0"/>
              <a:t>Antarktidě zakázána </a:t>
            </a:r>
            <a:r>
              <a:rPr lang="cs-CZ" dirty="0" smtClean="0"/>
              <a:t>jakákoli opatření vojenského charakteru (článek 1 </a:t>
            </a:r>
            <a:r>
              <a:rPr lang="cs-CZ" dirty="0" smtClean="0"/>
              <a:t>)</a:t>
            </a:r>
          </a:p>
          <a:p>
            <a:r>
              <a:rPr lang="cs-CZ" dirty="0" smtClean="0"/>
              <a:t>první mezinárodní smlouva</a:t>
            </a:r>
            <a:r>
              <a:rPr lang="cs-CZ" dirty="0" smtClean="0"/>
              <a:t>, která vytvářela trvale demilitarizovanou a neutralizovanou zónu. Zakazuje </a:t>
            </a:r>
            <a:r>
              <a:rPr lang="cs-CZ" dirty="0" smtClean="0"/>
              <a:t>rovněž jakékoli </a:t>
            </a:r>
            <a:r>
              <a:rPr lang="cs-CZ" dirty="0" smtClean="0"/>
              <a:t>jaderné výbuchy a ukládání jaderného odpadu v </a:t>
            </a:r>
            <a:r>
              <a:rPr lang="cs-CZ" dirty="0" smtClean="0"/>
              <a:t>Antarktidě</a:t>
            </a:r>
            <a:endParaRPr lang="cs-CZ" dirty="0" smtClean="0"/>
          </a:p>
          <a:p>
            <a:r>
              <a:rPr lang="cs-CZ" dirty="0" smtClean="0"/>
              <a:t>Významnými smlouvami s obecnou působností, které byly uzavřeny v 60. letech, </a:t>
            </a:r>
            <a:r>
              <a:rPr lang="cs-CZ" dirty="0" smtClean="0"/>
              <a:t>jsou Smlouva </a:t>
            </a:r>
            <a:r>
              <a:rPr lang="cs-CZ" dirty="0" smtClean="0"/>
              <a:t>o zákazu zkoušek jaderných zbraní v atmosféře, v kosmickém prostoru a pod </a:t>
            </a:r>
            <a:r>
              <a:rPr lang="cs-CZ" dirty="0" smtClean="0"/>
              <a:t>vodou z </a:t>
            </a:r>
            <a:r>
              <a:rPr lang="cs-CZ" dirty="0" smtClean="0"/>
              <a:t>roku 1963 a Smlouva o nešíření jaderných zbraní z roku </a:t>
            </a:r>
            <a:r>
              <a:rPr lang="cs-CZ" dirty="0" smtClean="0"/>
              <a:t>1968</a:t>
            </a:r>
          </a:p>
          <a:p>
            <a:r>
              <a:rPr lang="cs-CZ" dirty="0" smtClean="0"/>
              <a:t>Obě </a:t>
            </a:r>
            <a:r>
              <a:rPr lang="cs-CZ" dirty="0" smtClean="0"/>
              <a:t>smlouvy se </a:t>
            </a:r>
            <a:r>
              <a:rPr lang="cs-CZ" dirty="0" smtClean="0"/>
              <a:t>týkají nejnebezpečnějších </a:t>
            </a:r>
            <a:r>
              <a:rPr lang="cs-CZ" dirty="0" smtClean="0"/>
              <a:t>zbraní, tj. jaderných zbraní, které jsou zbraněmi hromadného </a:t>
            </a:r>
            <a:r>
              <a:rPr lang="cs-CZ" dirty="0" smtClean="0"/>
              <a:t>ničení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001156" cy="6643710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1972 uzavřena </a:t>
            </a:r>
            <a:r>
              <a:rPr lang="cs-CZ" dirty="0" smtClean="0"/>
              <a:t>první a na dlouhá léta i jediná mnohostranná </a:t>
            </a:r>
            <a:r>
              <a:rPr lang="cs-CZ" dirty="0" smtClean="0"/>
              <a:t>odzbrojovací smlouva- </a:t>
            </a:r>
            <a:r>
              <a:rPr lang="cs-CZ" dirty="0" smtClean="0"/>
              <a:t>Úmluva o zákazu vývoje, výroby a hromadění zásob bakteriologických (</a:t>
            </a:r>
            <a:r>
              <a:rPr lang="cs-CZ" dirty="0" smtClean="0"/>
              <a:t>biologických) a </a:t>
            </a:r>
            <a:r>
              <a:rPr lang="cs-CZ" dirty="0" smtClean="0"/>
              <a:t>toxinových zbraní a o jejich </a:t>
            </a:r>
            <a:r>
              <a:rPr lang="cs-CZ" dirty="0" smtClean="0"/>
              <a:t>zničení</a:t>
            </a:r>
          </a:p>
          <a:p>
            <a:r>
              <a:rPr lang="cs-CZ" dirty="0" smtClean="0"/>
              <a:t>úmluva </a:t>
            </a:r>
            <a:r>
              <a:rPr lang="cs-CZ" dirty="0" smtClean="0"/>
              <a:t>zakazuje pouze </a:t>
            </a:r>
            <a:r>
              <a:rPr lang="cs-CZ" dirty="0" smtClean="0"/>
              <a:t>bakteriologické (biologické</a:t>
            </a:r>
            <a:r>
              <a:rPr lang="cs-CZ" dirty="0" smtClean="0"/>
              <a:t>) zbraně, i když do počátku 70. let se k otázce chemických a </a:t>
            </a:r>
            <a:r>
              <a:rPr lang="cs-CZ" dirty="0" smtClean="0"/>
              <a:t>biologických zbraní </a:t>
            </a:r>
            <a:r>
              <a:rPr lang="cs-CZ" dirty="0" smtClean="0"/>
              <a:t>přistupovalo jako k jediné záležitosti, vyžadující jednotný přístup. </a:t>
            </a:r>
            <a:endParaRPr lang="cs-CZ" dirty="0" smtClean="0"/>
          </a:p>
          <a:p>
            <a:r>
              <a:rPr lang="cs-CZ" dirty="0" smtClean="0"/>
              <a:t>Státy </a:t>
            </a:r>
            <a:r>
              <a:rPr lang="cs-CZ" dirty="0" smtClean="0"/>
              <a:t>se </a:t>
            </a:r>
            <a:r>
              <a:rPr lang="cs-CZ" dirty="0" smtClean="0"/>
              <a:t>dohodly oba </a:t>
            </a:r>
            <a:r>
              <a:rPr lang="cs-CZ" dirty="0" smtClean="0"/>
              <a:t>aspekty od sebe oddělit, aby se podařilo dosáhnout urychleného zákazu </a:t>
            </a:r>
            <a:r>
              <a:rPr lang="cs-CZ" dirty="0" smtClean="0"/>
              <a:t>biologických zbraní</a:t>
            </a:r>
          </a:p>
          <a:p>
            <a:r>
              <a:rPr lang="cs-CZ" dirty="0" smtClean="0"/>
              <a:t>Důvodem </a:t>
            </a:r>
            <a:r>
              <a:rPr lang="cs-CZ" dirty="0" smtClean="0"/>
              <a:t>uzavření samostatné úmluvy o biologických zbraních </a:t>
            </a:r>
            <a:r>
              <a:rPr lang="cs-CZ" dirty="0" smtClean="0"/>
              <a:t>skutečnost, že </a:t>
            </a:r>
            <a:r>
              <a:rPr lang="cs-CZ" dirty="0" smtClean="0"/>
              <a:t>tyto zbraně byly z vojenského hlediska považovány za méně významné </a:t>
            </a:r>
            <a:r>
              <a:rPr lang="cs-CZ" dirty="0" err="1" smtClean="0"/>
              <a:t>vesrovnání</a:t>
            </a:r>
            <a:r>
              <a:rPr lang="cs-CZ" dirty="0" smtClean="0"/>
              <a:t> </a:t>
            </a:r>
            <a:r>
              <a:rPr lang="cs-CZ" dirty="0" smtClean="0"/>
              <a:t>s chemickými zbraněmi, a proto uzavření dohody mezi USA a tehdejšími </a:t>
            </a:r>
            <a:r>
              <a:rPr lang="cs-CZ" dirty="0" smtClean="0"/>
              <a:t>socialistickými státy </a:t>
            </a:r>
            <a:r>
              <a:rPr lang="cs-CZ" dirty="0" smtClean="0"/>
              <a:t>bylo v této oblasti snazší.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001156" cy="664371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Zlepšení vztahů mezi USA a SSSR koncem -60. a začátkem 70. let se projevilo v přijetí i </a:t>
            </a:r>
            <a:r>
              <a:rPr lang="cs-CZ" dirty="0" smtClean="0"/>
              <a:t>několika dvoustranných </a:t>
            </a:r>
            <a:r>
              <a:rPr lang="cs-CZ" dirty="0" smtClean="0"/>
              <a:t>sovětsko-amerických smluv o omezení zbrojení (např. SALT I z </a:t>
            </a:r>
            <a:r>
              <a:rPr lang="cs-CZ" dirty="0" smtClean="0"/>
              <a:t>roku 1972)</a:t>
            </a:r>
          </a:p>
          <a:p>
            <a:r>
              <a:rPr lang="cs-CZ" dirty="0" smtClean="0"/>
              <a:t>V </a:t>
            </a:r>
            <a:r>
              <a:rPr lang="cs-CZ" dirty="0" smtClean="0"/>
              <a:t>roce 1974 byla zahájena také jednání mezi státy NATO a Varšavské </a:t>
            </a:r>
            <a:r>
              <a:rPr lang="cs-CZ" dirty="0" smtClean="0"/>
              <a:t>smlouvy o </a:t>
            </a:r>
            <a:r>
              <a:rPr lang="cs-CZ" dirty="0" smtClean="0"/>
              <a:t>snížení konvenční výzbroje a ozbrojených sil ve střední Evropě. Výrazem určitého </a:t>
            </a:r>
            <a:r>
              <a:rPr lang="cs-CZ" dirty="0" smtClean="0"/>
              <a:t>zlepšování mezinárodních </a:t>
            </a:r>
            <a:r>
              <a:rPr lang="cs-CZ" dirty="0" smtClean="0"/>
              <a:t>vztahů v nejširším mezinárodním měřítku bylo konání </a:t>
            </a:r>
            <a:r>
              <a:rPr lang="cs-CZ" dirty="0" smtClean="0"/>
              <a:t>1O</a:t>
            </a:r>
            <a:r>
              <a:rPr lang="cs-CZ" dirty="0" smtClean="0"/>
              <a:t>. </a:t>
            </a:r>
            <a:r>
              <a:rPr lang="cs-CZ" dirty="0" smtClean="0"/>
              <a:t>Zasedání Valného </a:t>
            </a:r>
            <a:r>
              <a:rPr lang="cs-CZ" dirty="0" smtClean="0"/>
              <a:t>shromáždění OSN v roce 1978 (1. zvláštní zasedání věnované odzbrojení</a:t>
            </a:r>
            <a:r>
              <a:rPr lang="cs-CZ" dirty="0" smtClean="0"/>
              <a:t>).</a:t>
            </a:r>
          </a:p>
          <a:p>
            <a:r>
              <a:rPr lang="cs-CZ" dirty="0" smtClean="0"/>
              <a:t>nejreprezentativnější </a:t>
            </a:r>
            <a:r>
              <a:rPr lang="cs-CZ" dirty="0" smtClean="0"/>
              <a:t>mezinárodní shromáždění , které se k otázce odzbrojení do té </a:t>
            </a:r>
            <a:r>
              <a:rPr lang="cs-CZ" dirty="0" err="1" smtClean="0"/>
              <a:t>dobysešlo</a:t>
            </a:r>
            <a:r>
              <a:rPr lang="cs-CZ" dirty="0" smtClean="0"/>
              <a:t>. </a:t>
            </a:r>
            <a:endParaRPr lang="cs-CZ" dirty="0" smtClean="0"/>
          </a:p>
          <a:p>
            <a:r>
              <a:rPr lang="cs-CZ" dirty="0" smtClean="0"/>
              <a:t>Na zasedání přijat </a:t>
            </a:r>
            <a:r>
              <a:rPr lang="cs-CZ" dirty="0" smtClean="0"/>
              <a:t>Závěrečný dokument, obsahující Akční program, </a:t>
            </a:r>
            <a:r>
              <a:rPr lang="cs-CZ" dirty="0" err="1" smtClean="0"/>
              <a:t>kterýměl</a:t>
            </a:r>
            <a:r>
              <a:rPr lang="cs-CZ" dirty="0" smtClean="0"/>
              <a:t> </a:t>
            </a:r>
            <a:r>
              <a:rPr lang="cs-CZ" dirty="0" smtClean="0"/>
              <a:t>být základem pro </a:t>
            </a:r>
            <a:r>
              <a:rPr lang="cs-CZ" dirty="0" smtClean="0"/>
              <a:t>odzbrojení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001156" cy="6643710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 smtClean="0"/>
              <a:t>Čankajšek</a:t>
            </a:r>
            <a:r>
              <a:rPr lang="cs-CZ" dirty="0" smtClean="0"/>
              <a:t> americkou podporu</a:t>
            </a:r>
          </a:p>
          <a:p>
            <a:r>
              <a:rPr lang="cs-CZ" dirty="0" smtClean="0"/>
              <a:t>postoj </a:t>
            </a:r>
            <a:r>
              <a:rPr lang="cs-CZ" dirty="0" smtClean="0"/>
              <a:t>SSSR k </a:t>
            </a:r>
            <a:r>
              <a:rPr lang="cs-CZ" dirty="0" err="1" smtClean="0"/>
              <a:t>Maovi</a:t>
            </a:r>
            <a:r>
              <a:rPr lang="cs-CZ" dirty="0" smtClean="0"/>
              <a:t> a komunistům </a:t>
            </a:r>
            <a:r>
              <a:rPr lang="cs-CZ" dirty="0" smtClean="0"/>
              <a:t>zdrženlivější</a:t>
            </a:r>
          </a:p>
          <a:p>
            <a:r>
              <a:rPr lang="cs-CZ" dirty="0" smtClean="0"/>
              <a:t>Stalin </a:t>
            </a:r>
            <a:r>
              <a:rPr lang="cs-CZ" dirty="0" smtClean="0"/>
              <a:t>by raději viděl Čínu rozdělenou a tím pádem </a:t>
            </a:r>
            <a:r>
              <a:rPr lang="cs-CZ" dirty="0" smtClean="0"/>
              <a:t>oslabeno, uvědomoval </a:t>
            </a:r>
            <a:r>
              <a:rPr lang="cs-CZ" dirty="0" smtClean="0"/>
              <a:t>si nebezpečí, jaké v sobě skýtá mít za souseda takto silnou </a:t>
            </a:r>
            <a:r>
              <a:rPr lang="cs-CZ" dirty="0" smtClean="0"/>
              <a:t>mocnost</a:t>
            </a:r>
          </a:p>
          <a:p>
            <a:r>
              <a:rPr lang="cs-CZ" dirty="0" smtClean="0"/>
              <a:t>o</a:t>
            </a:r>
            <a:r>
              <a:rPr lang="cs-CZ" dirty="0" smtClean="0"/>
              <a:t>bával se, </a:t>
            </a:r>
            <a:r>
              <a:rPr lang="cs-CZ" dirty="0" smtClean="0"/>
              <a:t>že porážka </a:t>
            </a:r>
            <a:r>
              <a:rPr lang="cs-CZ" dirty="0" err="1" smtClean="0"/>
              <a:t>Čankajška</a:t>
            </a:r>
            <a:r>
              <a:rPr lang="cs-CZ" dirty="0" smtClean="0"/>
              <a:t> na pevninské Číně podnítí Spojené státy k ozbrojené pomoci svému </a:t>
            </a:r>
            <a:r>
              <a:rPr lang="cs-CZ" dirty="0" smtClean="0"/>
              <a:t>spojenci </a:t>
            </a:r>
          </a:p>
          <a:p>
            <a:r>
              <a:rPr lang="cs-CZ" dirty="0" err="1" smtClean="0"/>
              <a:t>Mao</a:t>
            </a:r>
            <a:r>
              <a:rPr lang="cs-CZ" dirty="0" smtClean="0"/>
              <a:t> </a:t>
            </a:r>
            <a:r>
              <a:rPr lang="cs-CZ" dirty="0" err="1" smtClean="0"/>
              <a:t>Ce</a:t>
            </a:r>
            <a:r>
              <a:rPr lang="cs-CZ" dirty="0" smtClean="0"/>
              <a:t>-</a:t>
            </a:r>
            <a:r>
              <a:rPr lang="cs-CZ" dirty="0" err="1" smtClean="0"/>
              <a:t>tunga</a:t>
            </a:r>
            <a:r>
              <a:rPr lang="cs-CZ" dirty="0" smtClean="0"/>
              <a:t> </a:t>
            </a:r>
            <a:r>
              <a:rPr lang="cs-CZ" dirty="0" smtClean="0"/>
              <a:t>Stalin </a:t>
            </a:r>
            <a:r>
              <a:rPr lang="cs-CZ" dirty="0" smtClean="0"/>
              <a:t>podpořil až koncem roku </a:t>
            </a:r>
            <a:r>
              <a:rPr lang="cs-CZ" dirty="0" smtClean="0"/>
              <a:t>1949</a:t>
            </a:r>
            <a:endParaRPr lang="cs-CZ" dirty="0" smtClean="0"/>
          </a:p>
          <a:p>
            <a:r>
              <a:rPr lang="cs-CZ" dirty="0" smtClean="0"/>
              <a:t>V prosinci 1949 přijel </a:t>
            </a:r>
            <a:r>
              <a:rPr lang="cs-CZ" dirty="0" err="1" smtClean="0"/>
              <a:t>Mao</a:t>
            </a:r>
            <a:r>
              <a:rPr lang="cs-CZ" dirty="0" smtClean="0"/>
              <a:t> do </a:t>
            </a:r>
            <a:r>
              <a:rPr lang="cs-CZ" dirty="0" smtClean="0"/>
              <a:t>Moskvy, moskevské </a:t>
            </a:r>
            <a:r>
              <a:rPr lang="cs-CZ" dirty="0" smtClean="0"/>
              <a:t>vedení by sice rádo vidělo Čínu jako jednoho ze svých dalších poslušných </a:t>
            </a:r>
            <a:r>
              <a:rPr lang="cs-CZ" dirty="0" smtClean="0"/>
              <a:t>satelitů, to bylo nemyslitelné</a:t>
            </a:r>
          </a:p>
          <a:p>
            <a:r>
              <a:rPr lang="cs-CZ" dirty="0" smtClean="0"/>
              <a:t>Na </a:t>
            </a:r>
            <a:r>
              <a:rPr lang="cs-CZ" dirty="0" smtClean="0"/>
              <a:t>druhé straně </a:t>
            </a:r>
            <a:r>
              <a:rPr lang="cs-CZ" dirty="0" smtClean="0"/>
              <a:t>i </a:t>
            </a:r>
            <a:r>
              <a:rPr lang="cs-CZ" dirty="0" err="1" smtClean="0"/>
              <a:t>Mao</a:t>
            </a:r>
            <a:r>
              <a:rPr lang="cs-CZ" dirty="0" smtClean="0"/>
              <a:t> potřeboval </a:t>
            </a:r>
            <a:r>
              <a:rPr lang="cs-CZ" dirty="0" smtClean="0"/>
              <a:t>záruky </a:t>
            </a:r>
            <a:r>
              <a:rPr lang="cs-CZ" dirty="0" smtClean="0"/>
              <a:t>udržení pekingského komunistického režimu – a tu mu mohl dát pouze </a:t>
            </a:r>
            <a:r>
              <a:rPr lang="cs-CZ" dirty="0" smtClean="0"/>
              <a:t>Stalin</a:t>
            </a:r>
          </a:p>
          <a:p>
            <a:r>
              <a:rPr lang="cs-CZ" dirty="0" err="1" smtClean="0"/>
              <a:t>Mao</a:t>
            </a:r>
            <a:r>
              <a:rPr lang="cs-CZ" dirty="0" smtClean="0"/>
              <a:t> částečně </a:t>
            </a:r>
            <a:r>
              <a:rPr lang="cs-CZ" dirty="0" smtClean="0"/>
              <a:t>ustoupil, když uznal nezávislost Mongolska (</a:t>
            </a:r>
            <a:r>
              <a:rPr lang="cs-CZ" i="1" dirty="0" smtClean="0"/>
              <a:t>vzniklé Mongolské lidové republiky</a:t>
            </a:r>
            <a:r>
              <a:rPr lang="cs-CZ" dirty="0" smtClean="0"/>
              <a:t>), neboť si do té doby Čína v podstatě nárokovala toto </a:t>
            </a:r>
            <a:r>
              <a:rPr lang="cs-CZ" dirty="0" smtClean="0"/>
              <a:t>území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001156" cy="664371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Koncem 70. a počátkem 80. let dochází opět k zhoršování vztahů mezi USA a </a:t>
            </a:r>
            <a:r>
              <a:rPr lang="cs-CZ" dirty="0" smtClean="0"/>
              <a:t>SSSR a </a:t>
            </a:r>
            <a:r>
              <a:rPr lang="cs-CZ" dirty="0" smtClean="0"/>
              <a:t>k novému rozvoji </a:t>
            </a:r>
            <a:r>
              <a:rPr lang="cs-CZ" dirty="0" smtClean="0"/>
              <a:t>zbrojení </a:t>
            </a:r>
          </a:p>
          <a:p>
            <a:r>
              <a:rPr lang="cs-CZ" dirty="0" smtClean="0"/>
              <a:t>Nedůvěra </a:t>
            </a:r>
            <a:r>
              <a:rPr lang="cs-CZ" dirty="0" smtClean="0"/>
              <a:t>mezi Východem a Západem rostla a jejím </a:t>
            </a:r>
            <a:r>
              <a:rPr lang="cs-CZ" dirty="0" smtClean="0"/>
              <a:t>projevem neúspěšné </a:t>
            </a:r>
            <a:r>
              <a:rPr lang="cs-CZ" dirty="0" smtClean="0"/>
              <a:t>12. zvláštní zasedání Valného shromáždění OSN v roce 1982 (2. </a:t>
            </a:r>
            <a:r>
              <a:rPr lang="cs-CZ" dirty="0" smtClean="0"/>
              <a:t>zvláštní zasedání </a:t>
            </a:r>
            <a:r>
              <a:rPr lang="cs-CZ" dirty="0" smtClean="0"/>
              <a:t>věnované odzbrojení</a:t>
            </a:r>
            <a:r>
              <a:rPr lang="cs-CZ" dirty="0" smtClean="0"/>
              <a:t>) </a:t>
            </a:r>
          </a:p>
          <a:p>
            <a:r>
              <a:rPr lang="cs-CZ" dirty="0" smtClean="0"/>
              <a:t>Nepodařilo </a:t>
            </a:r>
            <a:r>
              <a:rPr lang="cs-CZ" dirty="0" smtClean="0"/>
              <a:t>se </a:t>
            </a:r>
            <a:r>
              <a:rPr lang="cs-CZ" dirty="0" smtClean="0"/>
              <a:t>dosáhnout </a:t>
            </a:r>
            <a:r>
              <a:rPr lang="cs-CZ" dirty="0" smtClean="0"/>
              <a:t>výraznějšího </a:t>
            </a:r>
            <a:r>
              <a:rPr lang="cs-CZ" dirty="0" smtClean="0"/>
              <a:t>pokroku v </a:t>
            </a:r>
            <a:r>
              <a:rPr lang="cs-CZ" dirty="0" smtClean="0"/>
              <a:t>jednání mezi NATO a Varšavskou smlouvou o konvenčních zbraních ve střední Evropě.</a:t>
            </a:r>
          </a:p>
          <a:p>
            <a:r>
              <a:rPr lang="cs-CZ" dirty="0" smtClean="0"/>
              <a:t>Vyvrcholením napětí mezi Východem a Západem bylo instalování raket středního a </a:t>
            </a:r>
            <a:r>
              <a:rPr lang="cs-CZ" dirty="0" smtClean="0"/>
              <a:t>kratšího doletu </a:t>
            </a:r>
            <a:r>
              <a:rPr lang="cs-CZ" dirty="0" smtClean="0"/>
              <a:t>ve státech NATO a Varšavské smlouvy v první polovině 80. let.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001156" cy="664371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 polovině 80. let nastal </a:t>
            </a:r>
            <a:r>
              <a:rPr lang="cs-CZ" dirty="0" smtClean="0"/>
              <a:t>zlom v důsledku změny </a:t>
            </a:r>
            <a:r>
              <a:rPr lang="cs-CZ" dirty="0" smtClean="0"/>
              <a:t>přístupu sovětské zahraniční </a:t>
            </a:r>
            <a:r>
              <a:rPr lang="cs-CZ" dirty="0" smtClean="0"/>
              <a:t>politiky</a:t>
            </a:r>
          </a:p>
          <a:p>
            <a:r>
              <a:rPr lang="cs-CZ" dirty="0" smtClean="0"/>
              <a:t>Výrazem </a:t>
            </a:r>
            <a:r>
              <a:rPr lang="cs-CZ" dirty="0" smtClean="0"/>
              <a:t>zlepšování vztahů a růstu </a:t>
            </a:r>
            <a:r>
              <a:rPr lang="cs-CZ" dirty="0" smtClean="0"/>
              <a:t>důvěry bylo </a:t>
            </a:r>
            <a:r>
              <a:rPr lang="cs-CZ" dirty="0" smtClean="0"/>
              <a:t>přijetí Závěrečného dokumentu stockholmské konference o opatřeních k posílení </a:t>
            </a:r>
            <a:r>
              <a:rPr lang="cs-CZ" dirty="0" smtClean="0"/>
              <a:t>důvěry a </a:t>
            </a:r>
            <a:r>
              <a:rPr lang="cs-CZ" dirty="0" smtClean="0"/>
              <a:t>bezpečnosti a o odzbrojení v Evropě v roce </a:t>
            </a:r>
            <a:r>
              <a:rPr lang="cs-CZ" dirty="0" smtClean="0"/>
              <a:t>1986</a:t>
            </a:r>
          </a:p>
          <a:p>
            <a:r>
              <a:rPr lang="cs-CZ" dirty="0" smtClean="0"/>
              <a:t>dokument </a:t>
            </a:r>
            <a:r>
              <a:rPr lang="cs-CZ" dirty="0" smtClean="0"/>
              <a:t>se týkal </a:t>
            </a:r>
            <a:r>
              <a:rPr lang="cs-CZ" dirty="0" smtClean="0"/>
              <a:t>oznamování určité </a:t>
            </a:r>
            <a:r>
              <a:rPr lang="cs-CZ" dirty="0" smtClean="0"/>
              <a:t>vojenské činnosti a následných inspekcí ověřujících tyto </a:t>
            </a:r>
            <a:r>
              <a:rPr lang="cs-CZ" dirty="0" smtClean="0"/>
              <a:t>informace</a:t>
            </a:r>
          </a:p>
          <a:p>
            <a:r>
              <a:rPr lang="cs-CZ" dirty="0" smtClean="0"/>
              <a:t>Pozitivní změny ve vztazích mezi státy Východu a Západu umožnily zahájit proces </a:t>
            </a:r>
            <a:r>
              <a:rPr lang="cs-CZ" dirty="0" smtClean="0"/>
              <a:t>reálného odzbrojení</a:t>
            </a:r>
            <a:r>
              <a:rPr lang="cs-CZ" dirty="0" smtClean="0"/>
              <a:t>. </a:t>
            </a:r>
            <a:endParaRPr lang="cs-CZ" dirty="0" smtClean="0"/>
          </a:p>
          <a:p>
            <a:r>
              <a:rPr lang="cs-CZ" dirty="0" smtClean="0"/>
              <a:t>Historickým </a:t>
            </a:r>
            <a:r>
              <a:rPr lang="cs-CZ" dirty="0" smtClean="0"/>
              <a:t>mezníkem odzbrojovacího procesu </a:t>
            </a:r>
            <a:r>
              <a:rPr lang="cs-CZ" dirty="0" smtClean="0"/>
              <a:t>podepsání Smlouvy mezi </a:t>
            </a:r>
            <a:r>
              <a:rPr lang="cs-CZ" dirty="0" smtClean="0"/>
              <a:t>USA a SSSR o likvidaci raket středního a kratšího doletu4 (zkráceně INF) dne 8. </a:t>
            </a:r>
            <a:r>
              <a:rPr lang="cs-CZ" dirty="0" smtClean="0"/>
              <a:t>12.1987 </a:t>
            </a:r>
          </a:p>
          <a:p>
            <a:r>
              <a:rPr lang="cs-CZ" dirty="0" smtClean="0"/>
              <a:t>smlouva </a:t>
            </a:r>
            <a:r>
              <a:rPr lang="cs-CZ" dirty="0" smtClean="0"/>
              <a:t>má evropský význam, přestože její působnost není omezena pouze </a:t>
            </a:r>
            <a:r>
              <a:rPr lang="cs-CZ" dirty="0" smtClean="0"/>
              <a:t>na tuto oblast</a:t>
            </a:r>
          </a:p>
          <a:p>
            <a:r>
              <a:rPr lang="cs-CZ" dirty="0" smtClean="0"/>
              <a:t>Většina </a:t>
            </a:r>
            <a:r>
              <a:rPr lang="cs-CZ" dirty="0" smtClean="0"/>
              <a:t>rozmístěných raket středního a kratšího doletu byla totiž </a:t>
            </a:r>
            <a:r>
              <a:rPr lang="cs-CZ" dirty="0" smtClean="0"/>
              <a:t>instalována nebo </a:t>
            </a:r>
            <a:r>
              <a:rPr lang="cs-CZ" dirty="0" smtClean="0"/>
              <a:t>namířena </a:t>
            </a:r>
            <a:r>
              <a:rPr lang="cs-CZ" dirty="0" smtClean="0"/>
              <a:t>na </a:t>
            </a:r>
            <a:r>
              <a:rPr lang="cs-CZ" dirty="0" smtClean="0"/>
              <a:t>evropský </a:t>
            </a:r>
            <a:r>
              <a:rPr lang="cs-CZ" dirty="0" smtClean="0"/>
              <a:t>region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001156" cy="6643710"/>
          </a:xfrm>
        </p:spPr>
        <p:txBody>
          <a:bodyPr>
            <a:normAutofit/>
          </a:bodyPr>
          <a:lstStyle/>
          <a:p>
            <a:r>
              <a:rPr lang="cs-CZ" dirty="0" smtClean="0"/>
              <a:t>Podle Memoranda připojeného k smlouvě byly sovětské rakety středního a kratšího doletu rozmístěny na území SSSR, ČSSR a NDR a americké rakety na území spojenců USA v NATO (tj. v SRN, ve Velké Británii, v Itálii, v Belgii a v Nizozemsku). Přitom rakety středního a kratšího doletu likvidované podle Smlouvy mezi USA a SSSR o likvidaci raket středního a kratšího doletu představovaly 4 % celkového objemu jaderných zbraní SSSR a USA.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001156" cy="664371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smlouva důležitá </a:t>
            </a:r>
            <a:r>
              <a:rPr lang="cs-CZ" dirty="0" smtClean="0"/>
              <a:t>zejména z vojenskostrategického </a:t>
            </a:r>
            <a:r>
              <a:rPr lang="cs-CZ" dirty="0" smtClean="0"/>
              <a:t>hlediska, obě </a:t>
            </a:r>
            <a:r>
              <a:rPr lang="cs-CZ" dirty="0" err="1" smtClean="0"/>
              <a:t>supermocnosti</a:t>
            </a:r>
            <a:r>
              <a:rPr lang="cs-CZ" dirty="0" smtClean="0"/>
              <a:t> </a:t>
            </a:r>
            <a:r>
              <a:rPr lang="cs-CZ" dirty="0" smtClean="0"/>
              <a:t>se dohodly </a:t>
            </a:r>
            <a:r>
              <a:rPr lang="cs-CZ" dirty="0" smtClean="0"/>
              <a:t>zničit především </a:t>
            </a:r>
            <a:r>
              <a:rPr lang="cs-CZ" dirty="0" err="1" smtClean="0"/>
              <a:t>destabilizující</a:t>
            </a:r>
            <a:r>
              <a:rPr lang="cs-CZ" dirty="0" smtClean="0"/>
              <a:t> systémy. </a:t>
            </a:r>
            <a:endParaRPr lang="cs-CZ" dirty="0" smtClean="0"/>
          </a:p>
          <a:p>
            <a:r>
              <a:rPr lang="cs-CZ" dirty="0" smtClean="0"/>
              <a:t>Smlouva mimořádný </a:t>
            </a:r>
            <a:r>
              <a:rPr lang="cs-CZ" dirty="0" smtClean="0"/>
              <a:t>význam i v politicko-psychologické rovině. </a:t>
            </a:r>
            <a:endParaRPr lang="cs-CZ" dirty="0" smtClean="0"/>
          </a:p>
          <a:p>
            <a:r>
              <a:rPr lang="cs-CZ" dirty="0" smtClean="0"/>
              <a:t>Odvážnými politickými rozhodnutími lze </a:t>
            </a:r>
            <a:r>
              <a:rPr lang="cs-CZ" dirty="0" smtClean="0"/>
              <a:t>"rozetnout" i nejsložitější uzel vojensko-politických </a:t>
            </a:r>
            <a:r>
              <a:rPr lang="cs-CZ" dirty="0" smtClean="0"/>
              <a:t>problémů a napomohla k </a:t>
            </a:r>
            <a:r>
              <a:rPr lang="cs-CZ" dirty="0" smtClean="0"/>
              <a:t>radikálnímu zlepšení mezinárodní </a:t>
            </a:r>
            <a:r>
              <a:rPr lang="cs-CZ" dirty="0" smtClean="0"/>
              <a:t>situace</a:t>
            </a:r>
          </a:p>
          <a:p>
            <a:r>
              <a:rPr lang="cs-CZ" dirty="0" smtClean="0"/>
              <a:t>Změny ve státech střední a východní Evropy koncem 80. let a počátkem 90. </a:t>
            </a:r>
            <a:r>
              <a:rPr lang="cs-CZ" dirty="0" smtClean="0"/>
              <a:t>let usnadnily </a:t>
            </a:r>
            <a:r>
              <a:rPr lang="cs-CZ" dirty="0" smtClean="0"/>
              <a:t>dokončení mnohaletých jednání o některých smlouvách a rozšířily proces </a:t>
            </a:r>
            <a:r>
              <a:rPr lang="cs-CZ" dirty="0" smtClean="0"/>
              <a:t>odzbrojení</a:t>
            </a:r>
          </a:p>
          <a:p>
            <a:r>
              <a:rPr lang="cs-CZ" dirty="0" smtClean="0"/>
              <a:t>1990 uzavřena </a:t>
            </a:r>
            <a:r>
              <a:rPr lang="cs-CZ" dirty="0" smtClean="0"/>
              <a:t>Smlouva o konvenčních ozbrojených silách v </a:t>
            </a:r>
            <a:r>
              <a:rPr lang="cs-CZ" dirty="0" smtClean="0"/>
              <a:t>Evropě - </a:t>
            </a:r>
            <a:r>
              <a:rPr lang="cs-CZ" b="1" dirty="0" smtClean="0"/>
              <a:t>stanovila </a:t>
            </a:r>
            <a:r>
              <a:rPr lang="cs-CZ" b="1" dirty="0" smtClean="0"/>
              <a:t>maximální hranice výzbroje obou vojenských </a:t>
            </a:r>
            <a:r>
              <a:rPr lang="cs-CZ" b="1" dirty="0" smtClean="0"/>
              <a:t>aliancí</a:t>
            </a:r>
            <a:endParaRPr lang="cs-CZ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642918"/>
            <a:ext cx="9001156" cy="6000792"/>
          </a:xfrm>
        </p:spPr>
        <p:txBody>
          <a:bodyPr>
            <a:normAutofit/>
          </a:bodyPr>
          <a:lstStyle/>
          <a:p>
            <a:r>
              <a:rPr lang="cs-CZ" dirty="0" smtClean="0"/>
              <a:t>https://www.google.com/url?sa=t&amp;rct=j&amp;q=&amp;esrc=s&amp;source=web&amp;cd=8&amp;ved=2ahUKEwij2e2difXlAhVDiVwKHYpvAUkQFjAHegQIBxAI&amp;url=https%3A%2F%2Fmv.iir.cz%2Farticle%2Fview%2F1203%2F1252&amp;usg=AOvVaw1Ok9-GqoNqM2OELrXveppm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001156" cy="6643710"/>
          </a:xfrm>
        </p:spPr>
        <p:txBody>
          <a:bodyPr>
            <a:normAutofit/>
          </a:bodyPr>
          <a:lstStyle/>
          <a:p>
            <a:r>
              <a:rPr lang="cs-CZ" dirty="0" smtClean="0"/>
              <a:t>sblížení mezi ČLR a SSSR vyvrcholilo14. února 1950, podepsána Smlouva o družbě, spojenectví a vzájemné pomoci.</a:t>
            </a:r>
          </a:p>
          <a:p>
            <a:r>
              <a:rPr lang="cs-CZ" dirty="0" smtClean="0"/>
              <a:t>Vzájemné vztahy se zkomplikovaly po vypuknutí korejské války v červnu 1950</a:t>
            </a:r>
          </a:p>
          <a:p>
            <a:r>
              <a:rPr lang="cs-CZ" dirty="0" err="1" smtClean="0"/>
              <a:t>Mao</a:t>
            </a:r>
            <a:r>
              <a:rPr lang="cs-CZ" dirty="0" smtClean="0"/>
              <a:t> ochoten zapojit se do války pouze s podporou SSSR. Stalin otevřenou podporu neslíbil</a:t>
            </a:r>
          </a:p>
          <a:p>
            <a:r>
              <a:rPr lang="cs-CZ" dirty="0" smtClean="0"/>
              <a:t>Čína se do války zapojila, zárodky prvních problémů mezi oběma </a:t>
            </a:r>
            <a:r>
              <a:rPr lang="cs-CZ" dirty="0" smtClean="0"/>
              <a:t>mocnostmi</a:t>
            </a:r>
          </a:p>
          <a:p>
            <a:r>
              <a:rPr lang="cs-CZ" dirty="0" smtClean="0"/>
              <a:t>do </a:t>
            </a:r>
            <a:r>
              <a:rPr lang="cs-CZ" dirty="0" smtClean="0"/>
              <a:t>poloviny padesátých let </a:t>
            </a:r>
            <a:r>
              <a:rPr lang="cs-CZ" dirty="0" smtClean="0"/>
              <a:t>konflikty utlumovány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001156" cy="6643710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nástup </a:t>
            </a:r>
            <a:r>
              <a:rPr lang="cs-CZ" dirty="0" err="1" smtClean="0"/>
              <a:t>Chruščova</a:t>
            </a:r>
            <a:r>
              <a:rPr lang="cs-CZ" dirty="0" smtClean="0"/>
              <a:t> </a:t>
            </a:r>
            <a:r>
              <a:rPr lang="cs-CZ" dirty="0" smtClean="0"/>
              <a:t>změnil </a:t>
            </a:r>
            <a:r>
              <a:rPr lang="cs-CZ" dirty="0" err="1" smtClean="0"/>
              <a:t>situacim</a:t>
            </a:r>
            <a:r>
              <a:rPr lang="cs-CZ" dirty="0" smtClean="0"/>
              <a:t>, </a:t>
            </a:r>
            <a:r>
              <a:rPr lang="cs-CZ" dirty="0" err="1" smtClean="0"/>
              <a:t>Chruščov</a:t>
            </a:r>
            <a:r>
              <a:rPr lang="cs-CZ" dirty="0" smtClean="0"/>
              <a:t> </a:t>
            </a:r>
            <a:r>
              <a:rPr lang="cs-CZ" dirty="0" smtClean="0"/>
              <a:t>odsoudil na XX. sjezdu KSSS Stalinův kult osobnosti, </a:t>
            </a:r>
            <a:r>
              <a:rPr lang="cs-CZ" dirty="0" err="1" smtClean="0"/>
              <a:t>Mao</a:t>
            </a:r>
            <a:r>
              <a:rPr lang="cs-CZ" dirty="0" smtClean="0"/>
              <a:t> </a:t>
            </a:r>
            <a:r>
              <a:rPr lang="cs-CZ" dirty="0" smtClean="0"/>
              <a:t>velmi </a:t>
            </a:r>
            <a:r>
              <a:rPr lang="cs-CZ" dirty="0" smtClean="0"/>
              <a:t>zděšen i když </a:t>
            </a:r>
            <a:r>
              <a:rPr lang="cs-CZ" dirty="0" smtClean="0"/>
              <a:t>měl se Stalinem na některé věci odlišné názory, respektoval ho jako hlavu </a:t>
            </a:r>
            <a:r>
              <a:rPr lang="cs-CZ" dirty="0" smtClean="0"/>
              <a:t>světového </a:t>
            </a:r>
            <a:r>
              <a:rPr lang="cs-CZ" dirty="0" smtClean="0"/>
              <a:t>proletariátu. </a:t>
            </a:r>
            <a:endParaRPr lang="cs-CZ" dirty="0" smtClean="0"/>
          </a:p>
          <a:p>
            <a:r>
              <a:rPr lang="cs-CZ" dirty="0" smtClean="0"/>
              <a:t>kult </a:t>
            </a:r>
            <a:r>
              <a:rPr lang="cs-CZ" dirty="0" smtClean="0"/>
              <a:t>osobnosti </a:t>
            </a:r>
            <a:r>
              <a:rPr lang="cs-CZ" dirty="0" smtClean="0"/>
              <a:t>–</a:t>
            </a:r>
            <a:r>
              <a:rPr lang="cs-CZ" dirty="0" err="1" smtClean="0"/>
              <a:t>Mao</a:t>
            </a:r>
            <a:r>
              <a:rPr lang="cs-CZ" dirty="0" smtClean="0"/>
              <a:t> se jej snažil v </a:t>
            </a:r>
            <a:r>
              <a:rPr lang="cs-CZ" dirty="0" smtClean="0"/>
              <a:t>Číně </a:t>
            </a:r>
            <a:r>
              <a:rPr lang="cs-CZ" dirty="0" smtClean="0"/>
              <a:t>budovat</a:t>
            </a:r>
          </a:p>
          <a:p>
            <a:r>
              <a:rPr lang="cs-CZ" dirty="0" smtClean="0"/>
              <a:t>b</a:t>
            </a:r>
            <a:r>
              <a:rPr lang="cs-CZ" dirty="0" smtClean="0"/>
              <a:t>ěhem </a:t>
            </a:r>
            <a:r>
              <a:rPr lang="cs-CZ" dirty="0" smtClean="0"/>
              <a:t>roku 1956 </a:t>
            </a:r>
            <a:r>
              <a:rPr lang="cs-CZ" dirty="0" smtClean="0"/>
              <a:t>naléhal na </a:t>
            </a:r>
            <a:r>
              <a:rPr lang="cs-CZ" dirty="0" err="1" smtClean="0"/>
              <a:t>Chruščova</a:t>
            </a:r>
            <a:r>
              <a:rPr lang="cs-CZ" dirty="0" smtClean="0"/>
              <a:t>, </a:t>
            </a:r>
            <a:r>
              <a:rPr lang="cs-CZ" dirty="0" smtClean="0"/>
              <a:t>aby neprodleně skoncoval s demokratizačními procesy v Polsku a </a:t>
            </a:r>
            <a:r>
              <a:rPr lang="cs-CZ" dirty="0" smtClean="0"/>
              <a:t>Maďarsku</a:t>
            </a:r>
            <a:endParaRPr lang="cs-CZ" dirty="0" smtClean="0"/>
          </a:p>
          <a:p>
            <a:r>
              <a:rPr lang="cs-CZ" dirty="0" err="1" smtClean="0"/>
              <a:t>Chruščov</a:t>
            </a:r>
            <a:r>
              <a:rPr lang="cs-CZ" dirty="0" smtClean="0"/>
              <a:t> </a:t>
            </a:r>
            <a:r>
              <a:rPr lang="cs-CZ" dirty="0" smtClean="0"/>
              <a:t>se v této době snažil o „</a:t>
            </a:r>
            <a:r>
              <a:rPr lang="cs-CZ" i="1" dirty="0" smtClean="0"/>
              <a:t>mírové soupeření</a:t>
            </a:r>
            <a:r>
              <a:rPr lang="cs-CZ" dirty="0" smtClean="0"/>
              <a:t>“ komunismu s kapitalismem, Čína </a:t>
            </a:r>
            <a:r>
              <a:rPr lang="cs-CZ" dirty="0" smtClean="0"/>
              <a:t>však naléhala </a:t>
            </a:r>
            <a:r>
              <a:rPr lang="cs-CZ" dirty="0" smtClean="0"/>
              <a:t>na přehodnocení této </a:t>
            </a:r>
            <a:r>
              <a:rPr lang="cs-CZ" dirty="0" smtClean="0"/>
              <a:t>koncepce</a:t>
            </a:r>
          </a:p>
          <a:p>
            <a:r>
              <a:rPr lang="cs-CZ" dirty="0" err="1" smtClean="0"/>
              <a:t>Mao</a:t>
            </a:r>
            <a:r>
              <a:rPr lang="cs-CZ" dirty="0" smtClean="0"/>
              <a:t> </a:t>
            </a:r>
            <a:r>
              <a:rPr lang="cs-CZ" dirty="0" smtClean="0"/>
              <a:t>nabádal </a:t>
            </a:r>
            <a:r>
              <a:rPr lang="cs-CZ" dirty="0" err="1" smtClean="0"/>
              <a:t>Chruščova</a:t>
            </a:r>
            <a:r>
              <a:rPr lang="cs-CZ" dirty="0" smtClean="0"/>
              <a:t>, aby ČLR a SSSR využily kvantitativní převahy nad USA a počínaly si mnohem </a:t>
            </a:r>
            <a:r>
              <a:rPr lang="cs-CZ" dirty="0" smtClean="0"/>
              <a:t>agresivněji</a:t>
            </a:r>
          </a:p>
          <a:p>
            <a:r>
              <a:rPr lang="cs-CZ" dirty="0" err="1" smtClean="0"/>
              <a:t>Mao</a:t>
            </a:r>
            <a:r>
              <a:rPr lang="cs-CZ" dirty="0" smtClean="0"/>
              <a:t> demonstroval </a:t>
            </a:r>
            <a:r>
              <a:rPr lang="cs-CZ" dirty="0" smtClean="0"/>
              <a:t>v roce 1958, </a:t>
            </a:r>
            <a:r>
              <a:rPr lang="cs-CZ" dirty="0" smtClean="0"/>
              <a:t>jednotky </a:t>
            </a:r>
            <a:r>
              <a:rPr lang="cs-CZ" dirty="0" smtClean="0"/>
              <a:t>ČLR ostřelovaly dva pobřežní ostrovy </a:t>
            </a:r>
            <a:r>
              <a:rPr lang="cs-CZ" dirty="0" err="1" smtClean="0"/>
              <a:t>Ma</a:t>
            </a:r>
            <a:r>
              <a:rPr lang="cs-CZ" dirty="0" smtClean="0"/>
              <a:t>-</a:t>
            </a:r>
            <a:r>
              <a:rPr lang="cs-CZ" dirty="0" err="1" smtClean="0"/>
              <a:t>tsu</a:t>
            </a:r>
            <a:r>
              <a:rPr lang="cs-CZ" dirty="0" smtClean="0"/>
              <a:t> a </a:t>
            </a:r>
            <a:r>
              <a:rPr lang="cs-CZ" dirty="0" err="1" smtClean="0"/>
              <a:t>Quemoy</a:t>
            </a:r>
            <a:r>
              <a:rPr lang="cs-CZ" dirty="0" smtClean="0"/>
              <a:t>, které byly v držení </a:t>
            </a:r>
            <a:r>
              <a:rPr lang="cs-CZ" dirty="0" err="1" smtClean="0"/>
              <a:t>Čankajška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001156" cy="664371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1958 </a:t>
            </a:r>
            <a:r>
              <a:rPr lang="cs-CZ" dirty="0" err="1" smtClean="0"/>
              <a:t>Mao</a:t>
            </a:r>
            <a:r>
              <a:rPr lang="cs-CZ" dirty="0" smtClean="0"/>
              <a:t> </a:t>
            </a:r>
            <a:r>
              <a:rPr lang="cs-CZ" dirty="0" smtClean="0"/>
              <a:t>nastínil svou hospodářskou politiku </a:t>
            </a:r>
            <a:r>
              <a:rPr lang="cs-CZ" dirty="0" smtClean="0">
                <a:solidFill>
                  <a:srgbClr val="FF0000"/>
                </a:solidFill>
              </a:rPr>
              <a:t>„</a:t>
            </a:r>
            <a:r>
              <a:rPr lang="cs-CZ" i="1" dirty="0" smtClean="0">
                <a:solidFill>
                  <a:srgbClr val="FF0000"/>
                </a:solidFill>
              </a:rPr>
              <a:t>velkého </a:t>
            </a:r>
            <a:r>
              <a:rPr lang="cs-CZ" i="1" dirty="0" smtClean="0">
                <a:solidFill>
                  <a:srgbClr val="FF0000"/>
                </a:solidFill>
              </a:rPr>
              <a:t>skoku</a:t>
            </a:r>
            <a:r>
              <a:rPr lang="cs-CZ" dirty="0" smtClean="0">
                <a:solidFill>
                  <a:srgbClr val="FF0000"/>
                </a:solidFill>
              </a:rPr>
              <a:t>“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   </a:t>
            </a:r>
            <a:r>
              <a:rPr lang="cs-CZ" dirty="0" smtClean="0"/>
              <a:t> (</a:t>
            </a:r>
            <a:r>
              <a:rPr lang="cs-CZ" dirty="0" smtClean="0"/>
              <a:t>1958-60) </a:t>
            </a:r>
            <a:r>
              <a:rPr lang="cs-CZ" dirty="0" smtClean="0"/>
              <a:t>– ekonomický propad a 30 </a:t>
            </a:r>
            <a:r>
              <a:rPr lang="cs-CZ" dirty="0" smtClean="0"/>
              <a:t>milionů </a:t>
            </a:r>
            <a:r>
              <a:rPr lang="cs-CZ" dirty="0" smtClean="0"/>
              <a:t>mrtvých (hladomor, násilí)</a:t>
            </a:r>
          </a:p>
          <a:p>
            <a:r>
              <a:rPr lang="cs-CZ" i="1" dirty="0" smtClean="0"/>
              <a:t>potvrzená na </a:t>
            </a:r>
            <a:r>
              <a:rPr lang="cs-CZ" i="1" dirty="0" smtClean="0"/>
              <a:t>VIII. sjezdu KS Číny v květnu </a:t>
            </a:r>
            <a:r>
              <a:rPr lang="cs-CZ" i="1" dirty="0" smtClean="0"/>
              <a:t>1958</a:t>
            </a:r>
            <a:r>
              <a:rPr lang="cs-CZ" dirty="0" smtClean="0"/>
              <a:t>, </a:t>
            </a:r>
            <a:r>
              <a:rPr lang="cs-CZ" dirty="0" smtClean="0"/>
              <a:t>kterou chtěl během několika málo let modernizovat čínské </a:t>
            </a:r>
            <a:r>
              <a:rPr lang="cs-CZ" dirty="0" smtClean="0"/>
              <a:t>hospodářství</a:t>
            </a:r>
          </a:p>
          <a:p>
            <a:r>
              <a:rPr lang="cs-CZ" dirty="0" smtClean="0"/>
              <a:t>SSSR </a:t>
            </a:r>
            <a:r>
              <a:rPr lang="cs-CZ" dirty="0" err="1" smtClean="0"/>
              <a:t>Maa</a:t>
            </a:r>
            <a:r>
              <a:rPr lang="cs-CZ" dirty="0" smtClean="0"/>
              <a:t> varoval</a:t>
            </a:r>
            <a:r>
              <a:rPr lang="cs-CZ" dirty="0" smtClean="0"/>
              <a:t>, že </a:t>
            </a:r>
            <a:r>
              <a:rPr lang="cs-CZ" dirty="0" smtClean="0"/>
              <a:t>je to nerealistické, </a:t>
            </a:r>
            <a:r>
              <a:rPr lang="cs-CZ" dirty="0" err="1" smtClean="0"/>
              <a:t>Mao</a:t>
            </a:r>
            <a:r>
              <a:rPr lang="cs-CZ" dirty="0" smtClean="0"/>
              <a:t> </a:t>
            </a:r>
            <a:r>
              <a:rPr lang="cs-CZ" dirty="0" smtClean="0"/>
              <a:t>se nedal </a:t>
            </a:r>
            <a:r>
              <a:rPr lang="cs-CZ" dirty="0" smtClean="0"/>
              <a:t>odradit, pro Čínu hospodářská krize</a:t>
            </a:r>
          </a:p>
          <a:p>
            <a:r>
              <a:rPr lang="cs-CZ" dirty="0" smtClean="0"/>
              <a:t>důležitou </a:t>
            </a:r>
            <a:r>
              <a:rPr lang="cs-CZ" dirty="0" smtClean="0"/>
              <a:t>historickou skutečností, která umožnila provedení tohoto dobrodružství, je zvyk čínských mas poslouchat pokyny shora, tzn. od vládnoucí </a:t>
            </a:r>
            <a:r>
              <a:rPr lang="cs-CZ" dirty="0" smtClean="0"/>
              <a:t>třídy</a:t>
            </a:r>
          </a:p>
          <a:p>
            <a:r>
              <a:rPr lang="cs-CZ" dirty="0" err="1" smtClean="0"/>
              <a:t>Mao</a:t>
            </a:r>
            <a:r>
              <a:rPr lang="cs-CZ" dirty="0" smtClean="0"/>
              <a:t> se </a:t>
            </a:r>
            <a:r>
              <a:rPr lang="cs-CZ" dirty="0" smtClean="0"/>
              <a:t>chtěl přiblížit </a:t>
            </a:r>
            <a:r>
              <a:rPr lang="cs-CZ" dirty="0" smtClean="0"/>
              <a:t>průmyslové a technické vyspělosti sovětského svazu a později i západních </a:t>
            </a:r>
            <a:r>
              <a:rPr lang="cs-CZ" dirty="0" smtClean="0"/>
              <a:t>mocností</a:t>
            </a:r>
          </a:p>
          <a:p>
            <a:r>
              <a:rPr lang="cs-CZ" dirty="0" smtClean="0"/>
              <a:t>orientace </a:t>
            </a:r>
            <a:r>
              <a:rPr lang="cs-CZ" dirty="0" smtClean="0"/>
              <a:t>na výrobní, tzn. těžký průmysl, tak jak bylo v socialistických </a:t>
            </a:r>
            <a:r>
              <a:rPr lang="cs-CZ" dirty="0" smtClean="0"/>
              <a:t>zemích, průmyslový </a:t>
            </a:r>
            <a:r>
              <a:rPr lang="cs-CZ" dirty="0" smtClean="0"/>
              <a:t>potenciál </a:t>
            </a:r>
            <a:r>
              <a:rPr lang="cs-CZ" dirty="0" smtClean="0"/>
              <a:t>nebyl </a:t>
            </a:r>
            <a:r>
              <a:rPr lang="cs-CZ" dirty="0" smtClean="0"/>
              <a:t>na </a:t>
            </a:r>
            <a:r>
              <a:rPr lang="cs-CZ" dirty="0" smtClean="0"/>
              <a:t>úrovni</a:t>
            </a:r>
            <a:r>
              <a:rPr lang="cs-CZ" dirty="0" smtClean="0"/>
              <a:t>, která mohla dosáhnout tohoto </a:t>
            </a:r>
            <a:r>
              <a:rPr lang="cs-CZ" dirty="0" smtClean="0"/>
              <a:t>pokroku</a:t>
            </a:r>
          </a:p>
          <a:p>
            <a:r>
              <a:rPr lang="cs-CZ" dirty="0" smtClean="0"/>
              <a:t>konsolidace existujících </a:t>
            </a:r>
            <a:r>
              <a:rPr lang="cs-CZ" dirty="0" smtClean="0"/>
              <a:t>zemědělských </a:t>
            </a:r>
            <a:r>
              <a:rPr lang="cs-CZ" dirty="0" smtClean="0"/>
              <a:t>družstev v</a:t>
            </a:r>
            <a:r>
              <a:rPr lang="cs-CZ" dirty="0" smtClean="0"/>
              <a:t> období první pětiletky a </a:t>
            </a:r>
            <a:r>
              <a:rPr lang="cs-CZ" dirty="0" smtClean="0"/>
              <a:t> </a:t>
            </a:r>
            <a:r>
              <a:rPr lang="cs-CZ" dirty="0" smtClean="0"/>
              <a:t>následné přetvoření do Lidových </a:t>
            </a:r>
            <a:r>
              <a:rPr lang="cs-CZ" dirty="0" smtClean="0"/>
              <a:t>komun, tzn. </a:t>
            </a:r>
            <a:r>
              <a:rPr lang="cs-CZ" dirty="0" smtClean="0"/>
              <a:t>n</a:t>
            </a:r>
            <a:r>
              <a:rPr lang="cs-CZ" dirty="0" smtClean="0"/>
              <a:t>ejvětší jednotky kolektivizovaného venkova</a:t>
            </a:r>
          </a:p>
          <a:p>
            <a:r>
              <a:rPr lang="cs-CZ" dirty="0" smtClean="0"/>
              <a:t>základním </a:t>
            </a:r>
            <a:r>
              <a:rPr lang="cs-CZ" dirty="0" smtClean="0"/>
              <a:t>úkolem </a:t>
            </a:r>
            <a:r>
              <a:rPr lang="cs-CZ" dirty="0" smtClean="0"/>
              <a:t>mobilizace </a:t>
            </a:r>
            <a:r>
              <a:rPr lang="cs-CZ" dirty="0" smtClean="0"/>
              <a:t>venkovského obyvatelstva </a:t>
            </a:r>
            <a:r>
              <a:rPr lang="cs-CZ" dirty="0" smtClean="0"/>
              <a:t>napomáhajícího </a:t>
            </a:r>
            <a:r>
              <a:rPr lang="cs-CZ" dirty="0" smtClean="0"/>
              <a:t>ekonomickému </a:t>
            </a:r>
            <a:r>
              <a:rPr lang="cs-CZ" dirty="0" smtClean="0"/>
              <a:t>růstu</a:t>
            </a:r>
          </a:p>
          <a:p>
            <a:r>
              <a:rPr lang="cs-CZ" dirty="0" smtClean="0"/>
              <a:t>komuny kombinací </a:t>
            </a:r>
            <a:r>
              <a:rPr lang="cs-CZ" dirty="0" smtClean="0"/>
              <a:t>několika kolektivizačních jednotek, </a:t>
            </a:r>
            <a:r>
              <a:rPr lang="cs-CZ" dirty="0" smtClean="0"/>
              <a:t>počet </a:t>
            </a:r>
            <a:r>
              <a:rPr lang="cs-CZ" dirty="0" smtClean="0"/>
              <a:t>rodin v komuně </a:t>
            </a:r>
            <a:r>
              <a:rPr lang="cs-CZ" dirty="0" smtClean="0"/>
              <a:t>okolo 4-5000, velkokapacitní komuny až </a:t>
            </a:r>
            <a:r>
              <a:rPr lang="cs-CZ" dirty="0" smtClean="0"/>
              <a:t>20 000 </a:t>
            </a:r>
            <a:r>
              <a:rPr lang="cs-CZ" dirty="0" smtClean="0"/>
              <a:t>rodin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na přelomu července a srpna 1958 se uskutečnila schůzka nejvyšších vládních představitelů obou zemí, bez výsledků</a:t>
            </a:r>
          </a:p>
          <a:p>
            <a:r>
              <a:rPr lang="cs-CZ" dirty="0" smtClean="0"/>
              <a:t>červen 1959 podepsána konzulární smlouva</a:t>
            </a:r>
          </a:p>
          <a:p>
            <a:r>
              <a:rPr lang="cs-CZ" dirty="0" smtClean="0"/>
              <a:t>v říjnu navštívil </a:t>
            </a:r>
            <a:r>
              <a:rPr lang="cs-CZ" dirty="0" err="1" smtClean="0"/>
              <a:t>Chruščov</a:t>
            </a:r>
            <a:r>
              <a:rPr lang="cs-CZ" dirty="0" smtClean="0"/>
              <a:t> Peking a otevřeně kritizoval „</a:t>
            </a:r>
            <a:r>
              <a:rPr lang="cs-CZ" i="1" dirty="0" smtClean="0"/>
              <a:t>velký skok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Zhoršení situace, ČLR začíná více spolupracovat s ostatními komunistickými zeměmi (</a:t>
            </a:r>
            <a:r>
              <a:rPr lang="cs-CZ" i="1" dirty="0" smtClean="0"/>
              <a:t>s výjimkou Jugoslávie a Mongolska</a:t>
            </a:r>
            <a:r>
              <a:rPr lang="cs-CZ" dirty="0" smtClean="0"/>
              <a:t>) a sepisuje s nimi smlouvy o přátelství a konzulární dohody (</a:t>
            </a:r>
            <a:r>
              <a:rPr lang="cs-CZ" i="1" dirty="0" smtClean="0"/>
              <a:t>s Československem 7.5. 1960</a:t>
            </a:r>
            <a:r>
              <a:rPr lang="cs-CZ" dirty="0" smtClean="0"/>
              <a:t>)</a:t>
            </a:r>
          </a:p>
          <a:p>
            <a:r>
              <a:rPr lang="cs-CZ" dirty="0" smtClean="0"/>
              <a:t>Na setkání zástupců komunistických a dělnických stran v Bukurešti, 24.-26. června 1960 se prokázala nemožnost dohody mezi oběma mocnostmi</a:t>
            </a:r>
          </a:p>
          <a:p>
            <a:r>
              <a:rPr lang="cs-CZ" dirty="0" smtClean="0"/>
              <a:t>na vzájemných hranicích první malé konflikty</a:t>
            </a:r>
          </a:p>
          <a:p>
            <a:r>
              <a:rPr lang="cs-CZ" dirty="0" smtClean="0"/>
              <a:t>SSSR odvolal z Číny své poradce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001156" cy="664371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koncem </a:t>
            </a:r>
            <a:r>
              <a:rPr lang="cs-CZ" dirty="0" smtClean="0"/>
              <a:t>roku 1962 kritizovala ČLR sovětské ústupky USA v době kubánské raketové </a:t>
            </a:r>
            <a:r>
              <a:rPr lang="cs-CZ" dirty="0" smtClean="0"/>
              <a:t>krize</a:t>
            </a:r>
          </a:p>
          <a:p>
            <a:r>
              <a:rPr lang="cs-CZ" dirty="0" smtClean="0"/>
              <a:t>Čína postupně do izolace,</a:t>
            </a:r>
          </a:p>
          <a:p>
            <a:r>
              <a:rPr lang="cs-CZ" dirty="0" smtClean="0"/>
              <a:t>1963 podepsaly </a:t>
            </a:r>
            <a:r>
              <a:rPr lang="cs-CZ" dirty="0" smtClean="0"/>
              <a:t>SSSR, USA a Británie smlouvu o zákazu jaderných zkoušek jinde než pod zemí, Čína ji </a:t>
            </a:r>
            <a:r>
              <a:rPr lang="cs-CZ" dirty="0" smtClean="0"/>
              <a:t>odmítla</a:t>
            </a:r>
            <a:endParaRPr lang="cs-CZ" dirty="0" smtClean="0"/>
          </a:p>
          <a:p>
            <a:r>
              <a:rPr lang="cs-CZ" dirty="0" smtClean="0"/>
              <a:t>Jaderné otázky vůbec hrály významnou úlohu v celé čínsko-sovětské </a:t>
            </a:r>
            <a:r>
              <a:rPr lang="cs-CZ" dirty="0" smtClean="0"/>
              <a:t>roztržce</a:t>
            </a:r>
          </a:p>
          <a:p>
            <a:r>
              <a:rPr lang="cs-CZ" dirty="0" smtClean="0"/>
              <a:t>SSSR </a:t>
            </a:r>
            <a:r>
              <a:rPr lang="cs-CZ" dirty="0" smtClean="0"/>
              <a:t>v polovině 50. let </a:t>
            </a:r>
            <a:r>
              <a:rPr lang="cs-CZ" dirty="0" smtClean="0"/>
              <a:t>ochoten </a:t>
            </a:r>
            <a:r>
              <a:rPr lang="cs-CZ" dirty="0" smtClean="0"/>
              <a:t>částečně se o jaderné tajemství </a:t>
            </a:r>
            <a:r>
              <a:rPr lang="cs-CZ" dirty="0" smtClean="0"/>
              <a:t>podělit</a:t>
            </a:r>
          </a:p>
          <a:p>
            <a:r>
              <a:rPr lang="cs-CZ" dirty="0" smtClean="0"/>
              <a:t>v </a:t>
            </a:r>
            <a:r>
              <a:rPr lang="cs-CZ" dirty="0" smtClean="0"/>
              <a:t>roce 1957 vypustil SSSR </a:t>
            </a:r>
            <a:r>
              <a:rPr lang="cs-CZ" dirty="0" smtClean="0"/>
              <a:t>Sputnik</a:t>
            </a:r>
            <a:r>
              <a:rPr lang="cs-CZ" dirty="0" smtClean="0"/>
              <a:t>, reagovala Čína, pod vlivem vychloubačné </a:t>
            </a:r>
            <a:r>
              <a:rPr lang="cs-CZ" dirty="0" err="1" smtClean="0"/>
              <a:t>Chruščovovy</a:t>
            </a:r>
            <a:r>
              <a:rPr lang="cs-CZ" dirty="0" smtClean="0"/>
              <a:t> rétoriky, dalšími výzvami k agresivní politice vůči </a:t>
            </a:r>
            <a:r>
              <a:rPr lang="cs-CZ" dirty="0" smtClean="0"/>
              <a:t>USA</a:t>
            </a:r>
          </a:p>
          <a:p>
            <a:r>
              <a:rPr lang="cs-CZ" dirty="0" smtClean="0"/>
              <a:t>SSSR </a:t>
            </a:r>
            <a:r>
              <a:rPr lang="cs-CZ" dirty="0" smtClean="0"/>
              <a:t>následně přehodnotil své závěry a odmítl dát své informace Číně k </a:t>
            </a:r>
            <a:r>
              <a:rPr lang="cs-CZ" dirty="0" smtClean="0"/>
              <a:t>dispozici</a:t>
            </a:r>
          </a:p>
          <a:p>
            <a:r>
              <a:rPr lang="cs-CZ" dirty="0" smtClean="0"/>
              <a:t>p</a:t>
            </a:r>
            <a:r>
              <a:rPr lang="cs-CZ" dirty="0" smtClean="0"/>
              <a:t>o </a:t>
            </a:r>
            <a:r>
              <a:rPr lang="cs-CZ" dirty="0" smtClean="0"/>
              <a:t>odmítnutí smlouvy z roku 1963, pokračovala Čína v samostatném jaderném </a:t>
            </a:r>
            <a:r>
              <a:rPr lang="cs-CZ" dirty="0" smtClean="0"/>
              <a:t>výzkumu</a:t>
            </a:r>
          </a:p>
          <a:p>
            <a:r>
              <a:rPr lang="cs-CZ" dirty="0" smtClean="0"/>
              <a:t>v</a:t>
            </a:r>
            <a:r>
              <a:rPr lang="cs-CZ" dirty="0" smtClean="0"/>
              <a:t>ýsledky </a:t>
            </a:r>
            <a:r>
              <a:rPr lang="cs-CZ" dirty="0" smtClean="0"/>
              <a:t>se dostavily 16. října 1964, kdy provedla první úspěšný jaderný </a:t>
            </a:r>
            <a:r>
              <a:rPr lang="cs-CZ" dirty="0" smtClean="0"/>
              <a:t>pokus </a:t>
            </a:r>
            <a:r>
              <a:rPr lang="cs-CZ" dirty="0" smtClean="0"/>
              <a:t>(</a:t>
            </a:r>
            <a:r>
              <a:rPr lang="cs-CZ" i="1" dirty="0" smtClean="0"/>
              <a:t>Vodíkovou pumu vyzkoušela Čína úspěšně 17.6. </a:t>
            </a:r>
            <a:r>
              <a:rPr lang="cs-CZ" i="1" dirty="0" smtClean="0"/>
              <a:t>1967</a:t>
            </a:r>
            <a:r>
              <a:rPr lang="cs-CZ" dirty="0" smtClean="0"/>
              <a:t>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001156" cy="664371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Čína se stala jadernou velmocí a její ambice rostly, </a:t>
            </a:r>
            <a:r>
              <a:rPr lang="cs-CZ" dirty="0" err="1" smtClean="0"/>
              <a:t>Mao</a:t>
            </a:r>
            <a:r>
              <a:rPr lang="cs-CZ" dirty="0" smtClean="0"/>
              <a:t> neváhal označit Sovětský svaz za nepřítele. Podle něj zradil původní myšlenky marxismu-leninismu </a:t>
            </a:r>
          </a:p>
          <a:p>
            <a:r>
              <a:rPr lang="cs-CZ" dirty="0" smtClean="0"/>
              <a:t>Došlo k polemikám, zda se prapůvodům myšlenky komunismu více blíží Čína či SSSR. </a:t>
            </a:r>
          </a:p>
          <a:p>
            <a:r>
              <a:rPr lang="cs-CZ" dirty="0" smtClean="0"/>
              <a:t>Čína si začala znovu klást územní nároky. SSSR sice byl ochoten jednat (</a:t>
            </a:r>
            <a:r>
              <a:rPr lang="cs-CZ" i="1" dirty="0" smtClean="0"/>
              <a:t>samotná jednání začala v únoru 1964</a:t>
            </a:r>
            <a:r>
              <a:rPr lang="cs-CZ" dirty="0" smtClean="0"/>
              <a:t>), ale nalézt shodu bylo nemožné</a:t>
            </a:r>
          </a:p>
          <a:p>
            <a:r>
              <a:rPr lang="cs-CZ" dirty="0" smtClean="0"/>
              <a:t>V srpnu 1964 byly konzultace přerušeny, SSSR se nacházel v politické krizi</a:t>
            </a:r>
          </a:p>
          <a:p>
            <a:r>
              <a:rPr lang="cs-CZ" dirty="0" err="1" smtClean="0"/>
              <a:t>Chruščov</a:t>
            </a:r>
            <a:r>
              <a:rPr lang="cs-CZ" dirty="0" smtClean="0"/>
              <a:t> odstaven a na jeho místo nastoupil </a:t>
            </a:r>
            <a:r>
              <a:rPr lang="cs-CZ" dirty="0" err="1" smtClean="0"/>
              <a:t>Leonid</a:t>
            </a:r>
            <a:r>
              <a:rPr lang="cs-CZ" dirty="0" smtClean="0"/>
              <a:t> Brežněv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642918"/>
            <a:ext cx="9001156" cy="6000792"/>
          </a:xfrm>
        </p:spPr>
        <p:txBody>
          <a:bodyPr>
            <a:normAutofit/>
          </a:bodyPr>
          <a:lstStyle/>
          <a:p>
            <a:r>
              <a:rPr lang="cs-CZ" dirty="0" smtClean="0"/>
              <a:t>https://</a:t>
            </a:r>
            <a:r>
              <a:rPr lang="cs-CZ" dirty="0" smtClean="0"/>
              <a:t>www.valka.cz/10584-Roztrzka-mezi-Cinou-a-SSSR</a:t>
            </a:r>
          </a:p>
          <a:p>
            <a:r>
              <a:rPr lang="cs-CZ" dirty="0" smtClean="0"/>
              <a:t>https://is.mendelu.cz/eknihovna/opory/zobraz_cast.pl?cast=2160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</TotalTime>
  <Words>2091</Words>
  <PresentationFormat>Předvádění na obrazovce (4:3)</PresentationFormat>
  <Paragraphs>130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sady Office</vt:lpstr>
      <vt:lpstr>Čínsko-sovětská roztržka: příčiny a důsledky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Zdroje:</vt:lpstr>
      <vt:lpstr>Smlouvy SALT 1 a ABM (1972) jako mezník v jaderném zbrojení</vt:lpstr>
      <vt:lpstr>Snímek 11</vt:lpstr>
      <vt:lpstr>Snímek 12</vt:lpstr>
      <vt:lpstr>Snímek 13</vt:lpstr>
      <vt:lpstr>Zdroje:</vt:lpstr>
      <vt:lpstr>Snahy o odzbrojení (50. – 80. léta)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Studená válka</dc:title>
  <dc:creator>Vít Němec</dc:creator>
  <cp:lastModifiedBy>Vít Němec</cp:lastModifiedBy>
  <cp:revision>143</cp:revision>
  <dcterms:created xsi:type="dcterms:W3CDTF">2019-09-23T23:04:06Z</dcterms:created>
  <dcterms:modified xsi:type="dcterms:W3CDTF">2019-11-19T01:43:22Z</dcterms:modified>
</cp:coreProperties>
</file>