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0" r:id="rId6"/>
    <p:sldId id="258" r:id="rId7"/>
    <p:sldId id="259" r:id="rId8"/>
    <p:sldId id="263" r:id="rId9"/>
    <p:sldId id="264" r:id="rId10"/>
    <p:sldId id="266" r:id="rId11"/>
    <p:sldId id="267" r:id="rId12"/>
    <p:sldId id="271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u.cz/file/cul/dacee678-4136-4d3a-8b4f-c77aadefa03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index.php?path=LitL" TargetMode="External"/><Relationship Id="rId2" Type="http://schemas.openxmlformats.org/officeDocument/2006/relationships/hyperlink" Target="http://archiv.ucl.cas.cz/index.php?path=RudePrav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index.php?path=LitNII" TargetMode="External"/><Relationship Id="rId2" Type="http://schemas.openxmlformats.org/officeDocument/2006/relationships/hyperlink" Target="http://archiv.ucl.cas.cz/index.php?path=Lit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ds.cz/cs/g6/Student:%20t%C3%BDden%C3%ADk%20mlad%C3%A9%20inteligence" TargetMode="External"/><Relationship Id="rId4" Type="http://schemas.openxmlformats.org/officeDocument/2006/relationships/hyperlink" Target="http://www.slovnikceskeliteratury.cz/showContent.jsp?docId=1286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00109"/>
            <a:ext cx="9144000" cy="1928826"/>
          </a:xfrm>
        </p:spPr>
        <p:txBody>
          <a:bodyPr>
            <a:normAutofit/>
          </a:bodyPr>
          <a:lstStyle/>
          <a:p>
            <a:r>
              <a:rPr lang="cs-CZ" sz="5000" dirty="0" smtClean="0"/>
              <a:t>Prameny k dějinám studené války UHV/D0029</a:t>
            </a:r>
            <a:endParaRPr lang="cs-CZ" sz="5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solidFill>
                  <a:schemeClr val="tx1"/>
                </a:solidFill>
              </a:rPr>
              <a:t>Mgr. Vít Němec</a:t>
            </a:r>
          </a:p>
          <a:p>
            <a:r>
              <a:rPr lang="cs-CZ" sz="3000" dirty="0" smtClean="0">
                <a:solidFill>
                  <a:schemeClr val="tx1"/>
                </a:solidFill>
              </a:rPr>
              <a:t>Email: </a:t>
            </a:r>
            <a:r>
              <a:rPr lang="cs-CZ" sz="2800" dirty="0" smtClean="0">
                <a:solidFill>
                  <a:schemeClr val="tx1"/>
                </a:solidFill>
              </a:rPr>
              <a:t>F180335@</a:t>
            </a:r>
            <a:r>
              <a:rPr lang="cs-CZ" sz="2800" dirty="0" err="1" smtClean="0">
                <a:solidFill>
                  <a:schemeClr val="tx1"/>
                </a:solidFill>
              </a:rPr>
              <a:t>fpf.slu.cz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Citace - Citační úzus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Citace.</a:t>
            </a:r>
            <a:r>
              <a:rPr lang="cs-CZ" b="1" dirty="0" err="1" smtClean="0"/>
              <a:t>com</a:t>
            </a:r>
            <a:endParaRPr lang="cs-CZ" b="1" dirty="0" smtClean="0"/>
          </a:p>
          <a:p>
            <a:r>
              <a:rPr lang="cs-CZ" dirty="0" smtClean="0"/>
              <a:t> https://www.citace.com/</a:t>
            </a:r>
          </a:p>
          <a:p>
            <a:r>
              <a:rPr lang="de-DE" dirty="0" err="1" smtClean="0"/>
              <a:t>aktuální</a:t>
            </a:r>
            <a:r>
              <a:rPr lang="de-DE" dirty="0" smtClean="0"/>
              <a:t> </a:t>
            </a:r>
            <a:r>
              <a:rPr lang="de-DE" dirty="0" err="1" smtClean="0"/>
              <a:t>verz</a:t>
            </a:r>
            <a:r>
              <a:rPr lang="cs-CZ" dirty="0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normy</a:t>
            </a:r>
            <a:r>
              <a:rPr lang="de-DE" dirty="0" smtClean="0"/>
              <a:t> ČSN ISO 690.</a:t>
            </a:r>
            <a:endParaRPr lang="cs-CZ" b="1" dirty="0" smtClean="0"/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Pokyny pro autory příspěvků do časopisu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dirty="0" smtClean="0"/>
              <a:t>Např. dle</a:t>
            </a:r>
          </a:p>
          <a:p>
            <a:r>
              <a:rPr lang="cs-CZ" b="1" dirty="0" smtClean="0"/>
              <a:t>Historie a vojenství (VHÚ)</a:t>
            </a:r>
          </a:p>
          <a:p>
            <a:r>
              <a:rPr lang="cs-CZ" b="1" dirty="0" err="1" smtClean="0"/>
              <a:t>Acta</a:t>
            </a:r>
            <a:r>
              <a:rPr lang="cs-CZ" b="1" dirty="0" smtClean="0"/>
              <a:t> </a:t>
            </a:r>
            <a:r>
              <a:rPr lang="cs-CZ" b="1" dirty="0" err="1" smtClean="0"/>
              <a:t>historica</a:t>
            </a:r>
            <a:r>
              <a:rPr lang="cs-CZ" b="1" dirty="0" smtClean="0"/>
              <a:t> </a:t>
            </a:r>
            <a:r>
              <a:rPr lang="cs-CZ" b="1" dirty="0" err="1" smtClean="0"/>
              <a:t>Universitatis</a:t>
            </a:r>
            <a:r>
              <a:rPr lang="cs-CZ" b="1" dirty="0" smtClean="0"/>
              <a:t> </a:t>
            </a:r>
            <a:r>
              <a:rPr lang="cs-CZ" b="1" dirty="0" err="1" smtClean="0"/>
              <a:t>Silesianae</a:t>
            </a:r>
            <a:r>
              <a:rPr lang="cs-CZ" b="1" dirty="0" smtClean="0"/>
              <a:t> </a:t>
            </a:r>
            <a:r>
              <a:rPr lang="cs-CZ" b="1" dirty="0" err="1" smtClean="0"/>
              <a:t>Opaviensis</a:t>
            </a:r>
            <a:endParaRPr lang="cs-CZ" b="1" dirty="0" smtClean="0"/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Citace dle Slezské univerzity v Opavě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b="1" dirty="0" smtClean="0"/>
              <a:t>Směrnice děkana č. 4/2018 - Slezská univerzita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hlinkClick r:id="rId2"/>
              </a:rPr>
              <a:t>https://www.slu.cz/file/cul/dacee678-4136-4d3a-8b4f-c77aadefa039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Příklad viz další snímek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b="1" dirty="0" smtClean="0"/>
              <a:t>Seznam použitých pramenů a literatury</a:t>
            </a:r>
          </a:p>
          <a:p>
            <a:pPr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1.)  Primární literatura ( primární informační prameny):</a:t>
            </a:r>
          </a:p>
          <a:p>
            <a:pPr marL="514350" indent="-514350"/>
            <a:r>
              <a:rPr lang="cs-CZ" dirty="0" smtClean="0"/>
              <a:t>přinášejí původní informace, zprávy o nějaké události nebo časovém období, které vznikly během události nebo v určitém časovém období</a:t>
            </a:r>
          </a:p>
          <a:p>
            <a:pPr marL="514350" indent="-514350"/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2.)  Sekundární literatura (sekundární informační prameny):</a:t>
            </a:r>
          </a:p>
          <a:p>
            <a:pPr marL="514350" indent="-514350"/>
            <a:r>
              <a:rPr lang="cs-CZ" dirty="0" smtClean="0"/>
              <a:t>informují o existenci primárních pramenů a odkazují na ně</a:t>
            </a:r>
          </a:p>
          <a:p>
            <a:pPr marL="514350" indent="-514350"/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3.)  Internetové zdroje: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4.) Obrazová příloha: Ilustrace, mapy…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Databáze novin a časopisů(1918–1989)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dvacatestoleti.eu</a:t>
            </a:r>
            <a:r>
              <a:rPr lang="cs-CZ" dirty="0" smtClean="0"/>
              <a:t>/data/</a:t>
            </a:r>
            <a:r>
              <a:rPr lang="cs-CZ" dirty="0" err="1" smtClean="0"/>
              <a:t>files</a:t>
            </a:r>
            <a:r>
              <a:rPr lang="cs-CZ" dirty="0" smtClean="0"/>
              <a:t>/</a:t>
            </a:r>
            <a:r>
              <a:rPr lang="cs-CZ" dirty="0" err="1" smtClean="0"/>
              <a:t>Databaze</a:t>
            </a:r>
            <a:r>
              <a:rPr lang="cs-CZ" dirty="0" smtClean="0"/>
              <a:t>_novin_a_</a:t>
            </a:r>
            <a:r>
              <a:rPr lang="cs-CZ" dirty="0" err="1" smtClean="0"/>
              <a:t>casopis</a:t>
            </a:r>
            <a:r>
              <a:rPr lang="cs-CZ" dirty="0" smtClean="0"/>
              <a:t>%C5%AF_(1918_-_1989)_.</a:t>
            </a:r>
            <a:r>
              <a:rPr lang="cs-CZ" dirty="0" err="1" smtClean="0"/>
              <a:t>pdf</a:t>
            </a:r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b="1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Oficiální periodika (1948-1989)</a:t>
            </a:r>
          </a:p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http://www.</a:t>
            </a:r>
            <a:r>
              <a:rPr lang="cs-CZ" b="1" dirty="0" err="1" smtClean="0"/>
              <a:t>csds.cz</a:t>
            </a:r>
            <a:r>
              <a:rPr lang="cs-CZ" b="1" dirty="0" smtClean="0"/>
              <a:t>/</a:t>
            </a:r>
            <a:r>
              <a:rPr lang="cs-CZ" b="1" dirty="0" err="1" smtClean="0"/>
              <a:t>cs</a:t>
            </a:r>
            <a:r>
              <a:rPr lang="cs-CZ" b="1" dirty="0" smtClean="0"/>
              <a:t>/g6/4975-</a:t>
            </a:r>
            <a:r>
              <a:rPr lang="cs-CZ" b="1" dirty="0" err="1" smtClean="0"/>
              <a:t>DS.html</a:t>
            </a:r>
            <a:endParaRPr lang="cs-CZ" b="1" dirty="0" smtClean="0"/>
          </a:p>
          <a:p>
            <a:r>
              <a:rPr lang="cs-CZ" b="1" dirty="0" smtClean="0">
                <a:hlinkClick r:id="rId2"/>
              </a:rPr>
              <a:t>Rudé právo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Kompletní čísla deníku z let 1950-1989. Noviny byly ústředním tiskovým orgánem Komunistické strany Československa a hrály důležitou roli v propagandě režimu.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2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listy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Svazu čs. spisovatelů vycházející od března do srpna 1968. Reagoval na uvolňující se politické ovzduší pražského jara.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hlinkClick r:id="rId2"/>
              </a:rPr>
              <a:t>Literární noviny (I)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Nakladatelský časopis vycházející v letech 1927-1941 a 1946-1951. V posledních dvou ročnících se zrcadlí dobový příklon k propagandistickému pojetí literatury a umění.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2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noviny (II)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Svazu československých spisovatelů, který vznikl po reorganizaci kulturního tisku na počátku 50. let. Vyházel v letech 1952-1967.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noviny (III)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vydávaný Čs. ústředím knižní kultury poté, kdy byly </a:t>
            </a:r>
            <a:r>
              <a:rPr lang="cs-CZ" dirty="0" smtClean="0">
                <a:hlinkClick r:id="rId4"/>
              </a:rPr>
              <a:t>Literární noviny </a:t>
            </a:r>
            <a:r>
              <a:rPr lang="cs-CZ" dirty="0" smtClean="0"/>
              <a:t>(1952-67) rozhodnutím ÚV KSČ z 26. 9. 1967 odňaty Svazu čs. spisovatelů a převedeny pod řízení ministerstva kultury a informací.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5" action="ppaction://hlinkfile"/>
              </a:rPr>
              <a:t>Student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4. ročník týdeníku Student, 34 čísel, jež vyšla od ledna do 21. srpna 1968, a pět zvláštních vydání z prvních sedmi dnů okupace, jimiž redakce ukončila vydávání časopisu.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5" action="ppaction://hlinkfile"/>
              </a:rPr>
              <a:t>ČSDS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cs-CZ" b="1" dirty="0" smtClean="0"/>
              <a:t>Noviny </a:t>
            </a:r>
            <a:r>
              <a:rPr lang="cs-CZ" b="1" smtClean="0"/>
              <a:t>a časopisy </a:t>
            </a:r>
            <a:r>
              <a:rPr lang="cs-CZ" b="1" dirty="0" smtClean="0"/>
              <a:t>z roku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Práce</a:t>
            </a:r>
          </a:p>
          <a:p>
            <a:r>
              <a:rPr lang="cs-CZ" dirty="0" smtClean="0"/>
              <a:t>Svobodné slovo</a:t>
            </a:r>
          </a:p>
          <a:p>
            <a:r>
              <a:rPr lang="cs-CZ" dirty="0" smtClean="0"/>
              <a:t>Mladá fronta</a:t>
            </a:r>
          </a:p>
          <a:p>
            <a:r>
              <a:rPr lang="cs-CZ" dirty="0" smtClean="0"/>
              <a:t>Zemědělské noviny</a:t>
            </a:r>
          </a:p>
          <a:p>
            <a:r>
              <a:rPr lang="cs-CZ" dirty="0" smtClean="0"/>
              <a:t>Večerní Praha</a:t>
            </a:r>
          </a:p>
          <a:p>
            <a:r>
              <a:rPr lang="cs-CZ" dirty="0" smtClean="0"/>
              <a:t>Nová svoboda</a:t>
            </a:r>
          </a:p>
          <a:p>
            <a:r>
              <a:rPr lang="cs-CZ" dirty="0" smtClean="0"/>
              <a:t>Moravskoslezský večerník</a:t>
            </a:r>
          </a:p>
          <a:p>
            <a:r>
              <a:rPr lang="cs-CZ" dirty="0" smtClean="0"/>
              <a:t>Hlas Ostravy</a:t>
            </a:r>
          </a:p>
          <a:p>
            <a:r>
              <a:rPr lang="cs-CZ" dirty="0" smtClean="0"/>
              <a:t>Svobodné Opavsko</a:t>
            </a:r>
          </a:p>
          <a:p>
            <a:r>
              <a:rPr lang="cs-CZ" dirty="0" smtClean="0"/>
              <a:t>Svobodné Valašsko</a:t>
            </a:r>
          </a:p>
          <a:p>
            <a:r>
              <a:rPr lang="cs-CZ" dirty="0" smtClean="0"/>
              <a:t>Spojené deníky</a:t>
            </a:r>
          </a:p>
          <a:p>
            <a:r>
              <a:rPr lang="cs-CZ" dirty="0" smtClean="0"/>
              <a:t>Mladý svět</a:t>
            </a:r>
          </a:p>
          <a:p>
            <a:r>
              <a:rPr lang="cs-CZ" dirty="0" smtClean="0"/>
              <a:t>Svět v obrazech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/soubor-</a:t>
            </a:r>
            <a:r>
              <a:rPr lang="cs-CZ" dirty="0" err="1" smtClean="0"/>
              <a:t>vybranych</a:t>
            </a:r>
            <a:r>
              <a:rPr lang="cs-CZ" dirty="0" smtClean="0"/>
              <a:t>-</a:t>
            </a:r>
            <a:r>
              <a:rPr lang="cs-CZ" dirty="0" err="1" smtClean="0"/>
              <a:t>stranek</a:t>
            </a:r>
            <a:r>
              <a:rPr lang="cs-CZ" dirty="0" smtClean="0"/>
              <a:t>-novin-a-</a:t>
            </a:r>
            <a:r>
              <a:rPr lang="cs-CZ" dirty="0" err="1" smtClean="0"/>
              <a:t>casopisu</a:t>
            </a:r>
            <a:r>
              <a:rPr lang="cs-CZ" dirty="0" smtClean="0"/>
              <a:t>-z-roku-1968/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715040"/>
          </a:xfrm>
        </p:spPr>
        <p:txBody>
          <a:bodyPr/>
          <a:lstStyle/>
          <a:p>
            <a:r>
              <a:rPr lang="cs-CZ" dirty="0" smtClean="0"/>
              <a:t>Rozvíjet cyklus přednášek ze světových nejnovějších dějin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Rozvíjet téma formou samostatně vypracovaných referátů (témata k prohloubení základních znalostí  z přednášek, rozvíjet méně exponované problémy)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Diskuse nad referáty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Rozbor pramenů důležitých pro danou problematiku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Práce s dobovým tiskem (prameny)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Požadavky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Povinná účast</a:t>
            </a:r>
            <a:r>
              <a:rPr lang="cs-CZ" dirty="0" smtClean="0"/>
              <a:t>, 1x absence, 2x= potvrzení od lékaře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Aktivita na semináři, diskuse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Vypracování referátu na dané téma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Příprava na hodiny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Průběžný kontrolní test znalostí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Vypracování semestrální práce </a:t>
            </a:r>
          </a:p>
          <a:p>
            <a:pPr marL="514350" indent="-514350"/>
            <a:r>
              <a:rPr lang="cs-CZ" dirty="0" smtClean="0"/>
              <a:t>Min. 12 normostran</a:t>
            </a:r>
          </a:p>
          <a:p>
            <a:pPr marL="514350" indent="-514350"/>
            <a:r>
              <a:rPr lang="cs-CZ" dirty="0" smtClean="0"/>
              <a:t>Bibliografie</a:t>
            </a:r>
          </a:p>
          <a:p>
            <a:pPr marL="514350" indent="-514350"/>
            <a:r>
              <a:rPr lang="cs-CZ" smtClean="0"/>
              <a:t>Zahrnout </a:t>
            </a:r>
            <a:r>
              <a:rPr lang="cs-CZ" dirty="0" smtClean="0"/>
              <a:t>dobové prameny: </a:t>
            </a:r>
            <a:r>
              <a:rPr lang="cs-CZ" dirty="0" smtClean="0"/>
              <a:t>tisk, rozhlas, filmy…</a:t>
            </a:r>
          </a:p>
          <a:p>
            <a:pPr marL="514350" indent="-514350"/>
            <a:r>
              <a:rPr lang="cs-CZ" dirty="0" smtClean="0"/>
              <a:t>Řádná citace použitých pramenů a literatury</a:t>
            </a:r>
          </a:p>
          <a:p>
            <a:pPr marL="514350" indent="-514350"/>
            <a:r>
              <a:rPr lang="cs-CZ" dirty="0" smtClean="0">
                <a:solidFill>
                  <a:srgbClr val="FF0000"/>
                </a:solidFill>
              </a:rPr>
              <a:t>Citace dle Slezské univerzity v Opavě!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78647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1. </a:t>
            </a:r>
            <a:r>
              <a:rPr lang="cs-CZ" sz="2000" dirty="0" smtClean="0"/>
              <a:t>Co je studená válka? (Pojem, charakteristika, periodizace)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2. </a:t>
            </a:r>
            <a:r>
              <a:rPr lang="cs-CZ" sz="2000" dirty="0" smtClean="0"/>
              <a:t>W. </a:t>
            </a:r>
            <a:r>
              <a:rPr lang="cs-CZ" sz="2000" dirty="0" err="1" smtClean="0"/>
              <a:t>Churchill</a:t>
            </a:r>
            <a:r>
              <a:rPr lang="cs-CZ" sz="2000" dirty="0" smtClean="0"/>
              <a:t>: Projev ve </a:t>
            </a:r>
            <a:r>
              <a:rPr lang="cs-CZ" sz="2000" dirty="0" err="1" smtClean="0"/>
              <a:t>Fultonu</a:t>
            </a:r>
            <a:r>
              <a:rPr lang="cs-CZ" sz="2000" dirty="0" smtClean="0"/>
              <a:t> a jeho ohlas v českém dobovém tisku 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3. </a:t>
            </a:r>
            <a:r>
              <a:rPr lang="cs-CZ" sz="2000" dirty="0" smtClean="0"/>
              <a:t>G. </a:t>
            </a:r>
            <a:r>
              <a:rPr lang="cs-CZ" sz="2000" dirty="0" err="1" smtClean="0"/>
              <a:t>Kennan</a:t>
            </a:r>
            <a:r>
              <a:rPr lang="cs-CZ" sz="2000" dirty="0" smtClean="0"/>
              <a:t>: Tzv. dlouhý telegram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4. </a:t>
            </a:r>
            <a:r>
              <a:rPr lang="cs-CZ" sz="2000" dirty="0" smtClean="0"/>
              <a:t>J. V. Stalin: Projev k volbám do Nejvyššího sovětu v únoru 1946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5. </a:t>
            </a:r>
            <a:r>
              <a:rPr lang="cs-CZ" sz="2000" dirty="0" smtClean="0"/>
              <a:t>A. A. </a:t>
            </a:r>
            <a:r>
              <a:rPr lang="cs-CZ" sz="2000" dirty="0" err="1" smtClean="0"/>
              <a:t>Ždanov</a:t>
            </a:r>
            <a:r>
              <a:rPr lang="cs-CZ" sz="2000" dirty="0" smtClean="0"/>
              <a:t>: O mezinárodní situaci (Projev na zasedání </a:t>
            </a:r>
            <a:r>
              <a:rPr lang="cs-CZ" sz="2000" dirty="0" err="1" smtClean="0"/>
              <a:t>Informbyra</a:t>
            </a:r>
            <a:r>
              <a:rPr lang="cs-CZ" sz="2000" dirty="0" smtClean="0"/>
              <a:t> v září 1947)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6. </a:t>
            </a:r>
            <a:r>
              <a:rPr lang="cs-CZ" sz="2000" dirty="0" err="1" smtClean="0"/>
              <a:t>Protijugoslávské</a:t>
            </a:r>
            <a:r>
              <a:rPr lang="cs-CZ" sz="2000" dirty="0" smtClean="0"/>
              <a:t> rezoluce 1948 a 1949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7. </a:t>
            </a:r>
            <a:r>
              <a:rPr lang="cs-CZ" sz="2000" dirty="0" smtClean="0"/>
              <a:t>Severoatlantická smlouva z dubna 1949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8. </a:t>
            </a:r>
            <a:r>
              <a:rPr lang="cs-CZ" sz="2000" dirty="0" smtClean="0"/>
              <a:t>Vojenská porada v Moskvě v lednu 1951 - mýtus a skutečnost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9. </a:t>
            </a:r>
            <a:r>
              <a:rPr lang="cs-CZ" sz="2000" dirty="0" smtClean="0"/>
              <a:t>Návrh SSSR na neutralizaci Německa z března 1952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10. </a:t>
            </a:r>
            <a:r>
              <a:rPr lang="cs-CZ" sz="2000" dirty="0" smtClean="0"/>
              <a:t>Suezská krize na pozadí blokového soupeření 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11. </a:t>
            </a:r>
            <a:r>
              <a:rPr lang="cs-CZ" sz="2000" dirty="0" smtClean="0"/>
              <a:t>Usnesení Nejvyššího sovětu SSSR o výsledcích cesty N. </a:t>
            </a:r>
            <a:r>
              <a:rPr lang="cs-CZ" sz="2000" dirty="0" err="1" smtClean="0"/>
              <a:t>Chruščova</a:t>
            </a:r>
            <a:r>
              <a:rPr lang="cs-CZ" sz="2000" dirty="0" smtClean="0"/>
              <a:t> a N. </a:t>
            </a:r>
            <a:r>
              <a:rPr lang="cs-CZ" sz="2000" dirty="0" err="1" smtClean="0"/>
              <a:t>Bulganina</a:t>
            </a:r>
            <a:r>
              <a:rPr lang="cs-CZ" sz="2000" dirty="0" smtClean="0"/>
              <a:t> do Barmy, Afghánistánu a Indie v roce 1955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12. </a:t>
            </a:r>
            <a:r>
              <a:rPr lang="cs-CZ" sz="2000" dirty="0" smtClean="0"/>
              <a:t>Nóta vlády SSSR vládám USA, GB a FR o berlínské otázce z listopadu 1958 + Nóta vlády SSSR na uzavření mírové smlouvy s Německem z ledna 1959</a:t>
            </a:r>
          </a:p>
          <a:p>
            <a:pPr marL="457200" indent="-45720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2151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13.</a:t>
            </a:r>
            <a:r>
              <a:rPr lang="cs-CZ" dirty="0" smtClean="0"/>
              <a:t> Role OSN v poválečném světě a její podíl na řešení </a:t>
            </a:r>
          </a:p>
          <a:p>
            <a:pPr>
              <a:buNone/>
            </a:pPr>
            <a:r>
              <a:rPr lang="cs-CZ" dirty="0" smtClean="0"/>
              <a:t>       mezinárodních   krizí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14. </a:t>
            </a:r>
            <a:r>
              <a:rPr lang="cs-CZ" dirty="0" smtClean="0"/>
              <a:t>Schůzka J. F. </a:t>
            </a:r>
            <a:r>
              <a:rPr lang="cs-CZ" dirty="0" err="1" smtClean="0"/>
              <a:t>Kennedy</a:t>
            </a:r>
            <a:r>
              <a:rPr lang="cs-CZ" dirty="0" smtClean="0"/>
              <a:t> - N. S. </a:t>
            </a:r>
            <a:r>
              <a:rPr lang="cs-CZ" dirty="0" err="1" smtClean="0"/>
              <a:t>Chruščov</a:t>
            </a:r>
            <a:r>
              <a:rPr lang="cs-CZ" dirty="0" smtClean="0"/>
              <a:t> ve Vídni na jaře 1961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15. </a:t>
            </a:r>
            <a:r>
              <a:rPr lang="cs-CZ" dirty="0" smtClean="0"/>
              <a:t>Založení, činnost a zánik Informačního byra (1947-1956)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16. </a:t>
            </a:r>
            <a:r>
              <a:rPr lang="cs-CZ" dirty="0" smtClean="0"/>
              <a:t>Čínsko-sovětská roztržka: příčiny a důsledky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17. </a:t>
            </a:r>
            <a:r>
              <a:rPr lang="cs-CZ" dirty="0" smtClean="0"/>
              <a:t>Smlouvy SALT 1 a ABM (1972) jako mezník v jaderném zbrojení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18. </a:t>
            </a:r>
            <a:r>
              <a:rPr lang="cs-CZ" dirty="0" smtClean="0"/>
              <a:t>Snahy o odzbrojení (50. - 80. léta)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19. </a:t>
            </a:r>
            <a:r>
              <a:rPr lang="cs-CZ" dirty="0" smtClean="0"/>
              <a:t>Mírové hnutí (40. - 80. léta)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20. </a:t>
            </a:r>
            <a:r>
              <a:rPr lang="cs-CZ" dirty="0" smtClean="0"/>
              <a:t>Ohlas korejské války v českém tisku (1950-1953)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21. </a:t>
            </a:r>
            <a:r>
              <a:rPr lang="cs-CZ" dirty="0" smtClean="0"/>
              <a:t>Zahraničně politická koncepce Charlese de </a:t>
            </a:r>
            <a:r>
              <a:rPr lang="cs-CZ" dirty="0" err="1" smtClean="0"/>
              <a:t>Gaulla</a:t>
            </a:r>
            <a:r>
              <a:rPr lang="cs-CZ" dirty="0" smtClean="0"/>
              <a:t> v letech </a:t>
            </a:r>
          </a:p>
          <a:p>
            <a:pPr>
              <a:buNone/>
            </a:pPr>
            <a:r>
              <a:rPr lang="cs-CZ" dirty="0" smtClean="0"/>
              <a:t>      1958-1969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22. </a:t>
            </a:r>
            <a:r>
              <a:rPr lang="cs-CZ" dirty="0" smtClean="0"/>
              <a:t>Sovětská zahraniční politika 1964-1983 a tzv. Brežněvova doktrína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23. </a:t>
            </a:r>
            <a:r>
              <a:rPr lang="cs-CZ" dirty="0" smtClean="0"/>
              <a:t>Henry </a:t>
            </a:r>
            <a:r>
              <a:rPr lang="cs-CZ" dirty="0" err="1" smtClean="0"/>
              <a:t>Kissinger</a:t>
            </a:r>
            <a:r>
              <a:rPr lang="cs-CZ" dirty="0" smtClean="0"/>
              <a:t> a hlavní rysy jeho zahraničně politická koncepce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24. </a:t>
            </a:r>
            <a:r>
              <a:rPr lang="cs-CZ" dirty="0" smtClean="0"/>
              <a:t>Válka v Indočíně na stránkách českého tisku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25. </a:t>
            </a:r>
            <a:r>
              <a:rPr lang="cs-CZ" dirty="0" smtClean="0"/>
              <a:t>Dekolonizace v 50. a 60. letech na stránkách českého tisku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77500" lnSpcReduction="20000"/>
          </a:bodyPr>
          <a:lstStyle/>
          <a:p>
            <a:pPr marL="514350" indent="-514350"/>
            <a:r>
              <a:rPr lang="cs-CZ" dirty="0" smtClean="0"/>
              <a:t>BERGHE, Y. </a:t>
            </a:r>
            <a:r>
              <a:rPr lang="cs-CZ" dirty="0" err="1" smtClean="0"/>
              <a:t>Vanden</a:t>
            </a:r>
            <a:r>
              <a:rPr lang="cs-CZ" dirty="0" smtClean="0"/>
              <a:t>. </a:t>
            </a:r>
            <a:r>
              <a:rPr lang="cs-CZ" i="1" dirty="0" smtClean="0"/>
              <a:t>Velké nedorozumění. Dějiny studené války (1917-1990). Praha 1996.</a:t>
            </a:r>
            <a:endParaRPr lang="cs-CZ" dirty="0" smtClean="0"/>
          </a:p>
          <a:p>
            <a:pPr marL="514350" indent="-514350"/>
            <a:r>
              <a:rPr lang="cs-CZ" dirty="0" smtClean="0"/>
              <a:t>DURMAN, K. </a:t>
            </a:r>
            <a:r>
              <a:rPr lang="cs-CZ" i="1" dirty="0" smtClean="0"/>
              <a:t>Popely ještě žhavé: velká politika 1938-1991). Světová válka a nukleární mír I. Praha 2004.</a:t>
            </a:r>
          </a:p>
          <a:p>
            <a:pPr marL="514350" indent="-514350"/>
            <a:r>
              <a:rPr lang="cs-CZ" dirty="0" smtClean="0"/>
              <a:t>DRULÁK, P. </a:t>
            </a:r>
            <a:r>
              <a:rPr lang="cs-CZ" i="1" dirty="0" smtClean="0"/>
              <a:t>Metafory studené války. Interpretace politického fenoménu.</a:t>
            </a:r>
            <a:r>
              <a:rPr lang="cs-CZ" dirty="0" smtClean="0"/>
              <a:t> Praha, 2009.</a:t>
            </a:r>
          </a:p>
          <a:p>
            <a:pPr marL="514350" indent="-514350"/>
            <a:r>
              <a:rPr lang="cs-CZ" dirty="0" smtClean="0"/>
              <a:t>EICHLER, Jan. </a:t>
            </a:r>
            <a:r>
              <a:rPr lang="cs-CZ" i="1" dirty="0" smtClean="0"/>
              <a:t>Od Hirošimy po Bělehrad</a:t>
            </a:r>
            <a:r>
              <a:rPr lang="cs-CZ" dirty="0" smtClean="0"/>
              <a:t>. Praha, 2015.</a:t>
            </a:r>
          </a:p>
          <a:p>
            <a:pPr marL="514350" indent="-514350"/>
            <a:r>
              <a:rPr lang="cs-CZ" dirty="0" smtClean="0"/>
              <a:t>KENDALLOVÁ, </a:t>
            </a:r>
            <a:r>
              <a:rPr lang="cs-CZ" dirty="0" err="1" smtClean="0"/>
              <a:t>Bridget</a:t>
            </a:r>
            <a:r>
              <a:rPr lang="cs-CZ" dirty="0" smtClean="0"/>
              <a:t>. </a:t>
            </a:r>
            <a:r>
              <a:rPr lang="cs-CZ" i="1" dirty="0" smtClean="0"/>
              <a:t>Studená válka. Nový pohled na konflikt mezi Západem a Východem.</a:t>
            </a:r>
            <a:r>
              <a:rPr lang="cs-CZ" dirty="0" smtClean="0"/>
              <a:t> Praha, 2018.</a:t>
            </a:r>
            <a:endParaRPr lang="cs-CZ" i="1" dirty="0" smtClean="0"/>
          </a:p>
          <a:p>
            <a:pPr marL="514350" indent="-514350"/>
            <a:r>
              <a:rPr lang="cs-CZ" dirty="0" smtClean="0"/>
              <a:t>LUŇÁK, P. </a:t>
            </a:r>
            <a:r>
              <a:rPr lang="cs-CZ" i="1" dirty="0" smtClean="0"/>
              <a:t>Západ. Spojené státy a Západní Evropa ve studené válce. Praha, </a:t>
            </a:r>
            <a:r>
              <a:rPr lang="cs-CZ" i="1" dirty="0" err="1" smtClean="0"/>
              <a:t>Libri</a:t>
            </a:r>
            <a:r>
              <a:rPr lang="cs-CZ" i="1" dirty="0" smtClean="0"/>
              <a:t> 1997.</a:t>
            </a:r>
          </a:p>
          <a:p>
            <a:pPr marL="514350" indent="-514350"/>
            <a:r>
              <a:rPr lang="cs-CZ" dirty="0" smtClean="0"/>
              <a:t>NÁLEVKA, V. </a:t>
            </a:r>
            <a:r>
              <a:rPr lang="cs-CZ" i="1" dirty="0" smtClean="0"/>
              <a:t>Světová politika ve 20. století I., II. Praha 2000.</a:t>
            </a:r>
          </a:p>
          <a:p>
            <a:pPr marL="514350" indent="-514350"/>
            <a:r>
              <a:rPr lang="cs-CZ" dirty="0" smtClean="0"/>
              <a:t>VYKOUKAL, J. - LITERA, B. - TEJCHMAN, M. </a:t>
            </a:r>
            <a:r>
              <a:rPr lang="cs-CZ" i="1" dirty="0" smtClean="0"/>
              <a:t>Východ. Vznik, vývoj a rozpad sovětského bloku 1944-1989. Praha, </a:t>
            </a:r>
            <a:r>
              <a:rPr lang="cs-CZ" i="1" dirty="0" err="1" smtClean="0"/>
              <a:t>Libri</a:t>
            </a:r>
            <a:r>
              <a:rPr lang="cs-CZ" i="1" dirty="0" smtClean="0"/>
              <a:t> 2000.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cs-CZ" dirty="0" smtClean="0"/>
              <a:t>Heuristika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r>
              <a:rPr lang="cs-CZ" sz="2800" dirty="0" err="1" smtClean="0"/>
              <a:t>Heuriskein</a:t>
            </a:r>
            <a:r>
              <a:rPr lang="cs-CZ" sz="2800" dirty="0" smtClean="0"/>
              <a:t> = najít, objevit</a:t>
            </a:r>
          </a:p>
          <a:p>
            <a:r>
              <a:rPr lang="cs-CZ" sz="2800" dirty="0" smtClean="0"/>
              <a:t>Metoda hledání pramenů</a:t>
            </a:r>
          </a:p>
          <a:p>
            <a:r>
              <a:rPr lang="cs-CZ" sz="2800" dirty="0" smtClean="0"/>
              <a:t>1. etapa postupu badatele</a:t>
            </a:r>
          </a:p>
          <a:p>
            <a:r>
              <a:rPr lang="cs-CZ" sz="2800" dirty="0" smtClean="0"/>
              <a:t>Nauka poskytující informace o pramenech a jejich nalezištích</a:t>
            </a:r>
          </a:p>
          <a:p>
            <a:r>
              <a:rPr lang="cs-CZ" sz="2800" dirty="0" smtClean="0"/>
              <a:t>Shromáždění pramenů a literatury ke zvolenému tématu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r>
              <a:rPr lang="cs-CZ" dirty="0" smtClean="0"/>
              <a:t>Pracovní postup hledání pramenů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Zjistit co již bylo k tématu publikováno a jaká je současná úroveň řešení problému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Zjistit jaké názory jsou na zvolené téma publikovány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Prostudovat vědecký aparát publikované literatury </a:t>
            </a:r>
          </a:p>
          <a:p>
            <a:pPr marL="514350" indent="-514350">
              <a:buNone/>
            </a:pPr>
            <a:r>
              <a:rPr lang="cs-CZ" sz="2800" dirty="0" smtClean="0"/>
              <a:t>       a seznámit se s další dostupnou literaturou k tématu</a:t>
            </a:r>
          </a:p>
          <a:p>
            <a:pPr marL="514350" indent="-514350">
              <a:buFont typeface="+mj-lt"/>
              <a:buAutoNum type="arabicParenR"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Bibliografie a její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21497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Bibliografie (</a:t>
            </a:r>
            <a:r>
              <a:rPr lang="cs-CZ" b="1" dirty="0" err="1" smtClean="0"/>
              <a:t>bibliography</a:t>
            </a:r>
            <a:r>
              <a:rPr lang="cs-CZ" b="1" dirty="0" smtClean="0"/>
              <a:t>)</a:t>
            </a:r>
            <a:r>
              <a:rPr lang="cs-CZ" dirty="0" smtClean="0"/>
              <a:t> je seznam literatury, která se problémem zabývá, jedná se tedy o širší pojem</a:t>
            </a:r>
          </a:p>
          <a:p>
            <a:r>
              <a:rPr lang="cs-CZ" b="1" dirty="0" smtClean="0"/>
              <a:t>Literatura / použitá literatura (reference list)</a:t>
            </a:r>
            <a:r>
              <a:rPr lang="cs-CZ" dirty="0" smtClean="0"/>
              <a:t> obsahuje soupis bibliografických citací pouze literatury, kterou jsme ve své práci citovali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Pramen = zdroj</a:t>
            </a:r>
            <a:endParaRPr lang="cs-CZ" dirty="0" smtClean="0"/>
          </a:p>
          <a:p>
            <a:r>
              <a:rPr lang="cs-CZ" dirty="0" smtClean="0"/>
              <a:t>Pramen: primární zdroj informací jakékoliv práce</a:t>
            </a:r>
          </a:p>
          <a:p>
            <a:r>
              <a:rPr lang="cs-CZ" dirty="0" smtClean="0"/>
              <a:t>Literatura: produkt zájmu o historický proces</a:t>
            </a:r>
            <a:endParaRPr lang="cs-CZ" b="1" dirty="0" smtClean="0"/>
          </a:p>
          <a:p>
            <a:r>
              <a:rPr lang="cs-CZ" b="1" dirty="0" smtClean="0"/>
              <a:t>Abecední řazení!</a:t>
            </a:r>
          </a:p>
          <a:p>
            <a:endParaRPr lang="cs-CZ" b="1" dirty="0" smtClean="0"/>
          </a:p>
          <a:p>
            <a:r>
              <a:rPr lang="cs-CZ" b="1" smtClean="0"/>
              <a:t>Edice pramenů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921</Words>
  <PresentationFormat>Předvádění na obrazovce (4:3)</PresentationFormat>
  <Paragraphs>151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Prameny k dějinám studené války UHV/D0029</vt:lpstr>
      <vt:lpstr>Cíl předmětu</vt:lpstr>
      <vt:lpstr>Požadavky</vt:lpstr>
      <vt:lpstr>Osnova</vt:lpstr>
      <vt:lpstr>Snímek 5</vt:lpstr>
      <vt:lpstr>Doporučená literatura</vt:lpstr>
      <vt:lpstr>Heuristika</vt:lpstr>
      <vt:lpstr>Pracovní postup hledání pramenů</vt:lpstr>
      <vt:lpstr>Bibliografie a její citace</vt:lpstr>
      <vt:lpstr> Citace - Citační úzus  </vt:lpstr>
      <vt:lpstr>Citace dle Slezské univerzity v Opavě</vt:lpstr>
      <vt:lpstr>Snímek 12</vt:lpstr>
      <vt:lpstr>Periodika</vt:lpstr>
      <vt:lpstr>Snímek 14</vt:lpstr>
      <vt:lpstr>Noviny a časopisy z roku 1968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k dějinám studené války UHV/D0029</dc:title>
  <dc:creator>Vít Němec</dc:creator>
  <cp:lastModifiedBy>Vít Němec</cp:lastModifiedBy>
  <cp:revision>23</cp:revision>
  <dcterms:created xsi:type="dcterms:W3CDTF">2019-09-23T21:08:02Z</dcterms:created>
  <dcterms:modified xsi:type="dcterms:W3CDTF">2020-09-19T11:06:45Z</dcterms:modified>
</cp:coreProperties>
</file>