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59" r:id="rId5"/>
    <p:sldId id="258" r:id="rId6"/>
    <p:sldId id="283" r:id="rId7"/>
    <p:sldId id="257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9" r:id="rId23"/>
    <p:sldId id="274" r:id="rId24"/>
    <p:sldId id="275" r:id="rId25"/>
    <p:sldId id="276" r:id="rId26"/>
    <p:sldId id="277" r:id="rId27"/>
    <p:sldId id="278" r:id="rId28"/>
    <p:sldId id="28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nkp.cz/" TargetMode="External"/><Relationship Id="rId2" Type="http://schemas.openxmlformats.org/officeDocument/2006/relationships/hyperlink" Target="https://biblio.hiu.cas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m.cz/rubrika/98/ustredni-knihovna.html" TargetMode="External"/><Relationship Id="rId2" Type="http://schemas.openxmlformats.org/officeDocument/2006/relationships/hyperlink" Target="https://www.slu.cz/slu/cz/univerzitni-knihovn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vkos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cs-CZ" dirty="0" smtClean="0"/>
              <a:t>Druhy historických publikací a odborné časopisy</a:t>
            </a:r>
            <a:endParaRPr lang="cs-CZ" dirty="0"/>
          </a:p>
        </p:txBody>
      </p:sp>
      <p:pic>
        <p:nvPicPr>
          <p:cNvPr id="4" name="Obrázek 3" descr="slimaci soubo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285992"/>
            <a:ext cx="6722636" cy="44047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Slezský sborník (</a:t>
            </a:r>
            <a:r>
              <a:rPr lang="cs-CZ" dirty="0" err="1" smtClean="0"/>
              <a:t>SlSb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Slezský sborník se řadí k nejstarším odborným historickým časopisům v České republice. Založen byl pod titulem Věstník Matice opavské již roku 1878, přičemž od roku 1892 vycházel jako periodikum. Dnešní název pak nese trvale od roku 1936 </a:t>
            </a:r>
          </a:p>
          <a:p>
            <a:r>
              <a:rPr lang="cs-CZ" dirty="0" smtClean="0"/>
              <a:t>Zaměřuje se na dějiny Slezska v širších souvislostech</a:t>
            </a:r>
          </a:p>
          <a:p>
            <a:r>
              <a:rPr lang="cs-CZ" dirty="0" smtClean="0"/>
              <a:t>Vydává jej Slezské zemské muzeum, vychází 2x ročně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szm.cz</a:t>
            </a:r>
            <a:r>
              <a:rPr lang="cs-CZ" dirty="0" smtClean="0"/>
              <a:t>/rubrika/71/veda-a-</a:t>
            </a:r>
            <a:r>
              <a:rPr lang="cs-CZ" dirty="0" err="1" smtClean="0"/>
              <a:t>vyzkum</a:t>
            </a:r>
            <a:r>
              <a:rPr lang="cs-CZ" dirty="0" smtClean="0"/>
              <a:t>/periodika/</a:t>
            </a:r>
            <a:r>
              <a:rPr lang="cs-CZ" dirty="0" err="1" smtClean="0"/>
              <a:t>slezsky</a:t>
            </a:r>
            <a:r>
              <a:rPr lang="cs-CZ" dirty="0" smtClean="0"/>
              <a:t>-</a:t>
            </a:r>
            <a:r>
              <a:rPr lang="cs-CZ" dirty="0" err="1" smtClean="0"/>
              <a:t>sbornik.html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slezského muzea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Dvě větve – historická a přírodovědná</a:t>
            </a:r>
          </a:p>
          <a:p>
            <a:r>
              <a:rPr lang="cs-CZ" dirty="0" smtClean="0"/>
              <a:t>Odborná a vědecká náplň vychází především ze společenskovědních disciplín, zastoupených v organizaci, tedy archeologie, historie, umělecké historie, numismatiky, etnografie, muzikologie, dějin divadla, dějin literatury a muzeologie</a:t>
            </a:r>
          </a:p>
          <a:p>
            <a:r>
              <a:rPr lang="cs-CZ" dirty="0" smtClean="0"/>
              <a:t>Vychází 3x ročně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szm.cz</a:t>
            </a:r>
            <a:r>
              <a:rPr lang="cs-CZ" dirty="0" smtClean="0"/>
              <a:t>/rubrika/73/veda-a-</a:t>
            </a:r>
            <a:r>
              <a:rPr lang="cs-CZ" dirty="0" err="1" smtClean="0"/>
              <a:t>vyzkum</a:t>
            </a:r>
            <a:r>
              <a:rPr lang="cs-CZ" dirty="0" smtClean="0"/>
              <a:t>/periodika/</a:t>
            </a:r>
            <a:r>
              <a:rPr lang="cs-CZ" dirty="0" err="1" smtClean="0"/>
              <a:t>casopis</a:t>
            </a:r>
            <a:r>
              <a:rPr lang="cs-CZ" dirty="0" smtClean="0"/>
              <a:t>-</a:t>
            </a:r>
            <a:r>
              <a:rPr lang="cs-CZ" dirty="0" err="1" smtClean="0"/>
              <a:t>szm</a:t>
            </a:r>
            <a:r>
              <a:rPr lang="cs-CZ" dirty="0" smtClean="0"/>
              <a:t>-</a:t>
            </a:r>
            <a:r>
              <a:rPr lang="cs-CZ" dirty="0" err="1" smtClean="0"/>
              <a:t>serie</a:t>
            </a:r>
            <a:r>
              <a:rPr lang="cs-CZ" dirty="0" smtClean="0"/>
              <a:t>-b-</a:t>
            </a:r>
            <a:r>
              <a:rPr lang="cs-CZ" dirty="0" err="1" smtClean="0"/>
              <a:t>vedy</a:t>
            </a:r>
            <a:r>
              <a:rPr lang="cs-CZ" dirty="0" smtClean="0"/>
              <a:t>-</a:t>
            </a:r>
            <a:r>
              <a:rPr lang="cs-CZ" dirty="0" err="1" smtClean="0"/>
              <a:t>historicke.html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Slovanský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 1898</a:t>
            </a:r>
          </a:p>
          <a:p>
            <a:r>
              <a:rPr lang="cs-CZ" dirty="0" smtClean="0"/>
              <a:t>Zaměřen na dějiny střední, východní a jihovýchodní Evropy</a:t>
            </a:r>
          </a:p>
          <a:p>
            <a:r>
              <a:rPr lang="cs-CZ" dirty="0" smtClean="0"/>
              <a:t>Vychází 3x ročně, vydává jej Akademie věd ČR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hiu.cas.cz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</a:t>
            </a:r>
            <a:r>
              <a:rPr lang="cs-CZ" dirty="0" err="1" smtClean="0"/>
              <a:t>nakladatelstvi</a:t>
            </a:r>
            <a:r>
              <a:rPr lang="cs-CZ" dirty="0" smtClean="0"/>
              <a:t>/periodika/slovansky-</a:t>
            </a:r>
            <a:r>
              <a:rPr lang="cs-CZ" dirty="0" err="1" smtClean="0"/>
              <a:t>prehled.ep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dějiny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Specializované periodikum s podtitulem Časopis pro dějiny 19. a 20. století. Je určeno k publikování analytických studií, materiálů a dokumentů k obecným a českým dějinám uvedeného období.</a:t>
            </a:r>
          </a:p>
          <a:p>
            <a:r>
              <a:rPr lang="cs-CZ" dirty="0" smtClean="0"/>
              <a:t>Vychází 2x ročně, vydává jej Akademie věd ČR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hiu.cas.cz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</a:t>
            </a:r>
            <a:r>
              <a:rPr lang="cs-CZ" dirty="0" err="1" smtClean="0"/>
              <a:t>nakladatelstvi</a:t>
            </a:r>
            <a:r>
              <a:rPr lang="cs-CZ" dirty="0" smtClean="0"/>
              <a:t>/periodika/</a:t>
            </a:r>
            <a:r>
              <a:rPr lang="cs-CZ" dirty="0" err="1" smtClean="0"/>
              <a:t>moderni</a:t>
            </a:r>
            <a:r>
              <a:rPr lang="cs-CZ" dirty="0" smtClean="0"/>
              <a:t>-</a:t>
            </a:r>
            <a:r>
              <a:rPr lang="cs-CZ" dirty="0" err="1" smtClean="0"/>
              <a:t>dejiny.ep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/>
          <a:lstStyle/>
          <a:p>
            <a:r>
              <a:rPr lang="cs-CZ" dirty="0" smtClean="0"/>
              <a:t>Populárně naučné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Dějiny a 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Časopis Dějiny a současnost (</a:t>
            </a:r>
            <a:r>
              <a:rPr lang="cs-CZ" dirty="0" err="1" smtClean="0"/>
              <a:t>ĎaS</a:t>
            </a:r>
            <a:r>
              <a:rPr lang="cs-CZ" dirty="0" smtClean="0"/>
              <a:t>) byl založen v roce 1959, na podzim roku 1969 bylo jeho vydávání úředně zastaveno. V roce 1990 byl časopis obnoven, od roku 2005 vychází jako měsíčník.</a:t>
            </a:r>
            <a:r>
              <a:rPr lang="cs-CZ" b="1" dirty="0" smtClean="0"/>
              <a:t> Časopis se zaměřuje na kvalitní popularizaci historie jako vědy. Autory článků jsou výhradně vědečtí pracovníci, vysokoškolští pedagogové, </a:t>
            </a:r>
            <a:r>
              <a:rPr lang="cs-CZ" b="1" dirty="0" err="1" smtClean="0"/>
              <a:t>doktorandi</a:t>
            </a:r>
            <a:r>
              <a:rPr lang="cs-CZ" b="1" dirty="0" smtClean="0"/>
              <a:t> a studenti historických oborů, archiváři, muzeologové a historici umění</a:t>
            </a:r>
          </a:p>
          <a:p>
            <a:r>
              <a:rPr lang="cs-CZ" dirty="0" smtClean="0"/>
              <a:t>http://dejinyasoucasnost.cz/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obzor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Časopis Historický obzor, s podtitulem časopis pro výuku dějepisu a popularizaci historie vznikl v roce 1991, vychází formou dvojčísel šestkrát ročně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historickyobzor.com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8686800" cy="5483245"/>
          </a:xfrm>
        </p:spPr>
        <p:txBody>
          <a:bodyPr/>
          <a:lstStyle/>
          <a:p>
            <a:r>
              <a:rPr lang="cs-CZ" dirty="0" smtClean="0"/>
              <a:t>Časopisy typu Epocha, </a:t>
            </a:r>
            <a:r>
              <a:rPr lang="cs-CZ" dirty="0" err="1" smtClean="0"/>
              <a:t>History</a:t>
            </a:r>
            <a:r>
              <a:rPr lang="cs-CZ" dirty="0" smtClean="0"/>
              <a:t>, Akta </a:t>
            </a:r>
            <a:r>
              <a:rPr lang="cs-CZ" dirty="0" err="1" smtClean="0"/>
              <a:t>History</a:t>
            </a:r>
            <a:r>
              <a:rPr lang="cs-CZ" dirty="0" smtClean="0"/>
              <a:t> apod. </a:t>
            </a:r>
            <a:r>
              <a:rPr lang="cs-CZ" b="1" u="sng" dirty="0" smtClean="0"/>
              <a:t>nejsou populárně naučnými časopisy!</a:t>
            </a:r>
            <a:endParaRPr lang="cs-CZ" b="1" u="sng" dirty="0"/>
          </a:p>
        </p:txBody>
      </p:sp>
      <p:pic>
        <p:nvPicPr>
          <p:cNvPr id="4" name="Obrázek 3" descr="tit.3_2018_Akta_malá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70193"/>
            <a:ext cx="2714644" cy="3659113"/>
          </a:xfrm>
          <a:prstGeom prst="rect">
            <a:avLst/>
          </a:prstGeom>
        </p:spPr>
      </p:pic>
      <p:pic>
        <p:nvPicPr>
          <p:cNvPr id="5" name="Obrázek 4" descr="TITUL_HISTORY_11_20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2285992"/>
            <a:ext cx="2698769" cy="3643338"/>
          </a:xfrm>
          <a:prstGeom prst="rect">
            <a:avLst/>
          </a:prstGeom>
        </p:spPr>
      </p:pic>
      <p:pic>
        <p:nvPicPr>
          <p:cNvPr id="6" name="Obrázek 5" descr="TITUL_SP_HISTORY_2_2018-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44" y="2318034"/>
            <a:ext cx="2786050" cy="3604452"/>
          </a:xfrm>
          <a:prstGeom prst="rect">
            <a:avLst/>
          </a:prstGeom>
        </p:spPr>
      </p:pic>
      <p:cxnSp>
        <p:nvCxnSpPr>
          <p:cNvPr id="8" name="Přímá spojovací čára 7"/>
          <p:cNvCxnSpPr/>
          <p:nvPr/>
        </p:nvCxnSpPr>
        <p:spPr>
          <a:xfrm rot="5400000" flipH="1" flipV="1">
            <a:off x="6036447" y="2678901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107125" y="2750339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2964645" y="2821777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178563" y="2678901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  <a:scene3d>
            <a:camera prst="orthographicFront">
              <a:rot lat="0" lon="102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3107521" y="2750339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  <a:scene3d>
            <a:camera prst="orthographicFront">
              <a:rot lat="0" lon="102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330963" y="2831301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  <a:scene3d>
            <a:camera prst="orthographicFront">
              <a:rot lat="0" lon="102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 flipH="1" flipV="1">
            <a:off x="6036447" y="2678901"/>
            <a:ext cx="3500462" cy="2714644"/>
          </a:xfrm>
          <a:prstGeom prst="line">
            <a:avLst/>
          </a:prstGeom>
          <a:ln w="190500" cap="rnd" cmpd="sng"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496"/>
            <a:ext cx="8229600" cy="1143000"/>
          </a:xfrm>
        </p:spPr>
        <p:txBody>
          <a:bodyPr/>
          <a:lstStyle/>
          <a:p>
            <a:r>
              <a:rPr lang="cs-CZ" dirty="0" smtClean="0"/>
              <a:t>Regionální časopisy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Vlastivědný sborník Krkonoše - Podkrkonoší</a:t>
            </a:r>
          </a:p>
          <a:p>
            <a:r>
              <a:rPr lang="cs-CZ" b="1" dirty="0" smtClean="0"/>
              <a:t>Středočeský sborník historický </a:t>
            </a:r>
          </a:p>
          <a:p>
            <a:r>
              <a:rPr lang="cs-CZ" b="1" dirty="0" smtClean="0"/>
              <a:t>„Královéhradecko“</a:t>
            </a:r>
          </a:p>
          <a:p>
            <a:r>
              <a:rPr lang="cs-CZ" b="1" dirty="0" smtClean="0"/>
              <a:t>„Orlické hory a Podorlicko“</a:t>
            </a:r>
          </a:p>
          <a:p>
            <a:r>
              <a:rPr lang="cs-CZ" b="1" dirty="0" smtClean="0"/>
              <a:t>Východočeské historické listy</a:t>
            </a:r>
          </a:p>
          <a:p>
            <a:r>
              <a:rPr lang="cs-CZ" b="1" smtClean="0"/>
              <a:t>Acta</a:t>
            </a:r>
            <a:r>
              <a:rPr lang="cs-CZ" b="1" dirty="0" smtClean="0"/>
              <a:t> </a:t>
            </a:r>
            <a:r>
              <a:rPr lang="cs-CZ" b="1" dirty="0" err="1" smtClean="0"/>
              <a:t>musealia</a:t>
            </a:r>
            <a:r>
              <a:rPr lang="cs-CZ" b="1" dirty="0" smtClean="0"/>
              <a:t> </a:t>
            </a:r>
            <a:r>
              <a:rPr lang="cs-CZ" dirty="0" smtClean="0"/>
              <a:t>(Muzeum východní Moravy ve Zlíně)</a:t>
            </a:r>
          </a:p>
          <a:p>
            <a:r>
              <a:rPr lang="cs-CZ" b="1" dirty="0" smtClean="0"/>
              <a:t>„</a:t>
            </a:r>
            <a:r>
              <a:rPr lang="cs-CZ" b="1" dirty="0" err="1" smtClean="0"/>
              <a:t>Těšíňsko</a:t>
            </a:r>
            <a:r>
              <a:rPr lang="cs-CZ" b="1" dirty="0" smtClean="0"/>
              <a:t>“</a:t>
            </a:r>
          </a:p>
          <a:p>
            <a:pPr>
              <a:buNone/>
            </a:pP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Bibliografické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historiky je klíčová online databáze, která je dostupná na </a:t>
            </a:r>
            <a:r>
              <a:rPr lang="cs-CZ" dirty="0" smtClean="0">
                <a:hlinkClick r:id="rId2"/>
              </a:rPr>
              <a:t>https://biblio.hiu.cas.cz/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Důležitý je také souborný katalog Národní knihovny </a:t>
            </a:r>
            <a:r>
              <a:rPr lang="cs-CZ" dirty="0" smtClean="0">
                <a:hlinkClick r:id="rId3"/>
              </a:rPr>
              <a:t>https://aleph.nkp.cz/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Akademie věd pravidelně vydává bibliografie české historie – jsou dostupné v knihovnách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4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historických publikací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studie</a:t>
            </a:r>
          </a:p>
          <a:p>
            <a:r>
              <a:rPr lang="cs-CZ" dirty="0" smtClean="0"/>
              <a:t>Zpráva</a:t>
            </a:r>
          </a:p>
          <a:p>
            <a:r>
              <a:rPr lang="cs-CZ" dirty="0" smtClean="0"/>
              <a:t>Referát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Anotace</a:t>
            </a:r>
          </a:p>
          <a:p>
            <a:r>
              <a:rPr lang="cs-CZ" dirty="0" smtClean="0"/>
              <a:t>Resumé</a:t>
            </a:r>
          </a:p>
          <a:p>
            <a:r>
              <a:rPr lang="cs-CZ" dirty="0" smtClean="0"/>
              <a:t>Autoreferát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založeny na studiu pramenů a literatury</a:t>
            </a:r>
          </a:p>
          <a:p>
            <a:r>
              <a:rPr lang="cs-CZ" dirty="0" smtClean="0"/>
              <a:t>Přinášejí nové vědecké poznatky nebo revidují starší názory</a:t>
            </a:r>
          </a:p>
          <a:p>
            <a:r>
              <a:rPr lang="cs-CZ" dirty="0" smtClean="0"/>
              <a:t>Forma může být různá – od drobnějších článků až po rozsáhlé studie</a:t>
            </a:r>
          </a:p>
          <a:p>
            <a:r>
              <a:rPr lang="cs-CZ" dirty="0" smtClean="0"/>
              <a:t>Vždycky musí být správně ocitované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odborná kniha</a:t>
            </a:r>
          </a:p>
          <a:p>
            <a:r>
              <a:rPr lang="cs-CZ" dirty="0" smtClean="0"/>
              <a:t>Nejvýznamnější a nejdůležitější druh odborné práce</a:t>
            </a:r>
          </a:p>
          <a:p>
            <a:r>
              <a:rPr lang="cs-CZ" dirty="0" smtClean="0"/>
              <a:t>Zabývají se všestranným vědeckým výzkumem vymezeného historického objektu/události/osoby atd.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být buď písemná nebo ústní</a:t>
            </a:r>
          </a:p>
          <a:p>
            <a:r>
              <a:rPr lang="cs-CZ" dirty="0" smtClean="0"/>
              <a:t>Obvykle se používá písemná, nejčastěji jako </a:t>
            </a:r>
            <a:r>
              <a:rPr lang="cs-CZ" b="1" dirty="0" smtClean="0"/>
              <a:t>zpráva o literatuře </a:t>
            </a:r>
            <a:r>
              <a:rPr lang="cs-CZ" dirty="0" smtClean="0"/>
              <a:t>(neplést s recenzí) – stručně naznačí obsah díla a uvádí základní bibliografické údaje</a:t>
            </a:r>
          </a:p>
          <a:p>
            <a:r>
              <a:rPr lang="cs-CZ" dirty="0" smtClean="0"/>
              <a:t>Kromě literatury mohou referovat např. také o konferencích či seminářích – obecně o událostech vědeckého života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Opět mohou být písemné i ústní</a:t>
            </a:r>
          </a:p>
          <a:p>
            <a:r>
              <a:rPr lang="cs-CZ" dirty="0" smtClean="0"/>
              <a:t>V případě referátu o literatuře je cílem autora charakterizovat obsah knihy, nastínit formu a použité metody, případně zhodnocení díla v širším kontextu</a:t>
            </a:r>
          </a:p>
          <a:p>
            <a:r>
              <a:rPr lang="cs-CZ" dirty="0" smtClean="0"/>
              <a:t>Odlišná forma – konferenční referáty – mají představit obsah autorovy práce (studie)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Píše se nejčastěji v případě závěrečných prací, především disertačních</a:t>
            </a:r>
          </a:p>
          <a:p>
            <a:r>
              <a:rPr lang="cs-CZ" dirty="0" smtClean="0"/>
              <a:t>Jedná se o autorem sestavenou zprávu o jeho díle, je rozsáhlejší než resumé a má nastínit základní teze práce a použité postupy a metody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Neplést se zprávou ani s referátem – jejich úloha je hlavně informativní, </a:t>
            </a:r>
            <a:r>
              <a:rPr lang="cs-CZ" b="1" dirty="0" smtClean="0"/>
              <a:t>recenze spočívá v hlubší analýze předkládaného díla a jeho kritickém zhodnocení</a:t>
            </a:r>
          </a:p>
          <a:p>
            <a:r>
              <a:rPr lang="cs-CZ" dirty="0" smtClean="0"/>
              <a:t>V recenzi musí být proveden kritický rozbor práce a zhodnocení, jak autor pracuje s prameny a literaturou, jak jeho práce teoreticky ukotvena, případně jaké jsou přínosy práce apod.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Resumé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Obvykle se přikládá k odborným studiím/monografiím</a:t>
            </a:r>
          </a:p>
          <a:p>
            <a:r>
              <a:rPr lang="cs-CZ" dirty="0" smtClean="0"/>
              <a:t>Jedná se o </a:t>
            </a:r>
            <a:r>
              <a:rPr lang="cs-CZ" smtClean="0"/>
              <a:t>stručné shrnutí </a:t>
            </a:r>
            <a:r>
              <a:rPr lang="cs-CZ" dirty="0" smtClean="0"/>
              <a:t>obsahu práce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pic>
        <p:nvPicPr>
          <p:cNvPr id="4" name="Zástupný symbol pro obsah 3" descr="zapasici opice psalter and hours, Ghent ca. 1315-132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4736" y="1600200"/>
            <a:ext cx="569452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Univerzitní knihovna SLU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https://www.slu.cz/slu/cz/univerzitni-knihovna/</a:t>
            </a:r>
            <a:endParaRPr lang="cs-CZ" dirty="0" smtClean="0"/>
          </a:p>
          <a:p>
            <a:r>
              <a:rPr lang="cs-CZ" dirty="0" smtClean="0"/>
              <a:t>Knihovna Slezského zemského muzea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szm.cz</a:t>
            </a:r>
            <a:r>
              <a:rPr lang="cs-CZ" dirty="0" smtClean="0">
                <a:hlinkClick r:id="rId3"/>
              </a:rPr>
              <a:t>/rubrika/98/</a:t>
            </a:r>
            <a:r>
              <a:rPr lang="cs-CZ" dirty="0" err="1" smtClean="0">
                <a:hlinkClick r:id="rId3"/>
              </a:rPr>
              <a:t>ustredni</a:t>
            </a:r>
            <a:r>
              <a:rPr lang="cs-CZ" dirty="0" smtClean="0">
                <a:hlinkClick r:id="rId3"/>
              </a:rPr>
              <a:t>-knihovna.</a:t>
            </a:r>
            <a:r>
              <a:rPr lang="cs-CZ" dirty="0" err="1" smtClean="0">
                <a:hlinkClick r:id="rId3"/>
              </a:rPr>
              <a:t>html</a:t>
            </a:r>
            <a:endParaRPr lang="cs-CZ" dirty="0" smtClean="0"/>
          </a:p>
          <a:p>
            <a:r>
              <a:rPr lang="cs-CZ" dirty="0" smtClean="0"/>
              <a:t>Vědecká knihovna v Ostravě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https://www.svkos.cz/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506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historických časopisů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</a:t>
            </a:r>
          </a:p>
          <a:p>
            <a:r>
              <a:rPr lang="cs-CZ" dirty="0" smtClean="0"/>
              <a:t>Populárně naučné</a:t>
            </a:r>
          </a:p>
          <a:p>
            <a:r>
              <a:rPr lang="cs-CZ" dirty="0" smtClean="0"/>
              <a:t>Regionální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2857496"/>
            <a:ext cx="8229600" cy="1143000"/>
          </a:xfrm>
        </p:spPr>
        <p:txBody>
          <a:bodyPr/>
          <a:lstStyle/>
          <a:p>
            <a:r>
              <a:rPr lang="cs-CZ" dirty="0" smtClean="0"/>
              <a:t>Odborné časopisy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časopisy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Český časopis historický</a:t>
            </a:r>
          </a:p>
          <a:p>
            <a:r>
              <a:rPr lang="cs-CZ" dirty="0" smtClean="0"/>
              <a:t>Časopis Matice moravské</a:t>
            </a:r>
          </a:p>
          <a:p>
            <a:r>
              <a:rPr lang="cs-CZ" dirty="0" smtClean="0"/>
              <a:t>Časopis Národního muzea (</a:t>
            </a:r>
            <a:r>
              <a:rPr lang="cs-CZ" i="1" dirty="0" smtClean="0"/>
              <a:t>Časopis společnosti </a:t>
            </a:r>
            <a:r>
              <a:rPr lang="cs-CZ" i="1" dirty="0" err="1" smtClean="0"/>
              <a:t>vlastenského</a:t>
            </a:r>
            <a:r>
              <a:rPr lang="cs-CZ" i="1" dirty="0" smtClean="0"/>
              <a:t> Museum v Čechách, Časopis Českého musea)</a:t>
            </a:r>
            <a:endParaRPr lang="cs-CZ" dirty="0" smtClean="0"/>
          </a:p>
          <a:p>
            <a:r>
              <a:rPr lang="cs-CZ" dirty="0" smtClean="0"/>
              <a:t>Slezský sborník</a:t>
            </a:r>
          </a:p>
          <a:p>
            <a:r>
              <a:rPr lang="cs-CZ" dirty="0" smtClean="0"/>
              <a:t>Časopis slezského muzea</a:t>
            </a:r>
          </a:p>
          <a:p>
            <a:r>
              <a:rPr lang="cs-CZ" dirty="0" smtClean="0"/>
              <a:t>Slovanský přehled</a:t>
            </a:r>
          </a:p>
          <a:p>
            <a:r>
              <a:rPr lang="cs-CZ" dirty="0" smtClean="0"/>
              <a:t>Moderní dějiny</a:t>
            </a:r>
          </a:p>
          <a:p>
            <a:r>
              <a:rPr lang="cs-CZ" dirty="0" smtClean="0"/>
              <a:t>Dějiny – teorie – kritika</a:t>
            </a:r>
          </a:p>
          <a:p>
            <a:r>
              <a:rPr lang="cs-CZ" dirty="0" smtClean="0"/>
              <a:t>Historická geografie</a:t>
            </a:r>
          </a:p>
          <a:p>
            <a:r>
              <a:rPr lang="cs-CZ" dirty="0" smtClean="0"/>
              <a:t>MEDIAEVALIA HISTORICA BOHEMICA </a:t>
            </a:r>
          </a:p>
          <a:p>
            <a:r>
              <a:rPr lang="cs-CZ" dirty="0" smtClean="0"/>
              <a:t>ACTA HISTORICA UNIVERSITATIS SILESIANAE OPAVIENSIS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854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 (ČČH)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Vychází od roku 1895, založen byl v roce 1894</a:t>
            </a:r>
          </a:p>
          <a:p>
            <a:r>
              <a:rPr lang="cs-CZ" dirty="0" smtClean="0"/>
              <a:t>Zveřejňuje významné výsledky bádání o českých a světových dějinách, materiálové studie, diskuse, recenze i zprávy a přehledy o domácí i zahraniční historiografické produkci</a:t>
            </a:r>
          </a:p>
          <a:p>
            <a:r>
              <a:rPr lang="cs-CZ" dirty="0" smtClean="0"/>
              <a:t>Vydává ho </a:t>
            </a:r>
            <a:r>
              <a:rPr lang="cs-CZ" b="1" dirty="0" smtClean="0"/>
              <a:t>Historický ústav Akademie věd ČR, </a:t>
            </a:r>
            <a:r>
              <a:rPr lang="cs-CZ" dirty="0" smtClean="0"/>
              <a:t>vychází 4x ročně</a:t>
            </a:r>
          </a:p>
          <a:p>
            <a:r>
              <a:rPr lang="cs-CZ" b="1" dirty="0" smtClean="0"/>
              <a:t>http://www.</a:t>
            </a:r>
            <a:r>
              <a:rPr lang="cs-CZ" b="1" dirty="0" err="1" smtClean="0"/>
              <a:t>hiu.cas.cz</a:t>
            </a:r>
            <a:r>
              <a:rPr lang="cs-CZ" b="1" dirty="0" smtClean="0"/>
              <a:t>/</a:t>
            </a:r>
            <a:r>
              <a:rPr lang="cs-CZ" b="1" dirty="0" err="1" smtClean="0"/>
              <a:t>cs</a:t>
            </a:r>
            <a:r>
              <a:rPr lang="cs-CZ" b="1" dirty="0" smtClean="0"/>
              <a:t>/</a:t>
            </a:r>
            <a:r>
              <a:rPr lang="cs-CZ" b="1" dirty="0" err="1" smtClean="0"/>
              <a:t>nakladatelstvi</a:t>
            </a:r>
            <a:r>
              <a:rPr lang="cs-CZ" b="1" dirty="0" smtClean="0"/>
              <a:t>/periodika/</a:t>
            </a:r>
            <a:r>
              <a:rPr lang="cs-CZ" b="1" dirty="0" err="1" smtClean="0"/>
              <a:t>cesky</a:t>
            </a:r>
            <a:r>
              <a:rPr lang="cs-CZ" b="1" dirty="0" smtClean="0"/>
              <a:t>-</a:t>
            </a:r>
            <a:r>
              <a:rPr lang="cs-CZ" b="1" dirty="0" err="1" smtClean="0"/>
              <a:t>casopis</a:t>
            </a:r>
            <a:r>
              <a:rPr lang="cs-CZ" b="1" dirty="0" smtClean="0"/>
              <a:t>-historicky.</a:t>
            </a:r>
            <a:r>
              <a:rPr lang="cs-CZ" b="1" dirty="0" err="1" smtClean="0"/>
              <a:t>ep</a:t>
            </a:r>
            <a:r>
              <a:rPr lang="cs-CZ" b="1" dirty="0" smtClean="0"/>
              <a:t>/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 (ČMM)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Časopis Matice moravské</a:t>
            </a:r>
            <a:r>
              <a:rPr lang="cs-CZ" dirty="0" smtClean="0"/>
              <a:t> patří k historickým časopisům s dlouholetou tradicí. Byl založen již v roce </a:t>
            </a:r>
            <a:r>
              <a:rPr lang="cs-CZ" b="1" dirty="0" smtClean="0"/>
              <a:t>1869</a:t>
            </a:r>
            <a:r>
              <a:rPr lang="cs-CZ" dirty="0" smtClean="0"/>
              <a:t> a vycházel s výjimkou let 1883–1890 a posledních let nacistické okupace nepřetržitě</a:t>
            </a:r>
          </a:p>
          <a:p>
            <a:r>
              <a:rPr lang="cs-CZ" dirty="0" smtClean="0"/>
              <a:t>zaměřuje se především na vydávání vědeckých studií a článků, v nichž jsou předkládány nejnovější poznatky spjaté s dějinami Moravy, českých zemí a střední Evropy.</a:t>
            </a:r>
          </a:p>
          <a:p>
            <a:r>
              <a:rPr lang="cs-CZ" dirty="0" smtClean="0"/>
              <a:t>Vychází 2x ročně a vydává jej Matice moravská</a:t>
            </a:r>
          </a:p>
          <a:p>
            <a:r>
              <a:rPr lang="cs-CZ" dirty="0" smtClean="0"/>
              <a:t>http://www.matice-</a:t>
            </a:r>
            <a:r>
              <a:rPr lang="cs-CZ" dirty="0" err="1" smtClean="0"/>
              <a:t>moravska.cz</a:t>
            </a:r>
            <a:r>
              <a:rPr lang="cs-CZ" dirty="0" smtClean="0"/>
              <a:t>/</a:t>
            </a:r>
            <a:r>
              <a:rPr lang="cs-CZ" dirty="0" err="1" smtClean="0"/>
              <a:t>casopis</a:t>
            </a:r>
            <a:r>
              <a:rPr lang="cs-CZ" dirty="0" smtClean="0"/>
              <a:t>-matice-</a:t>
            </a:r>
            <a:r>
              <a:rPr lang="cs-CZ" dirty="0" err="1" smtClean="0"/>
              <a:t>moravske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národního muzea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Nejstarší stále vycházející český odborný časopis</a:t>
            </a:r>
          </a:p>
          <a:p>
            <a:r>
              <a:rPr lang="cs-CZ" dirty="0" smtClean="0"/>
              <a:t>Existují dvě větve – jedna je zaměřena na historii, druhá na přírodní vědy</a:t>
            </a:r>
          </a:p>
          <a:p>
            <a:r>
              <a:rPr lang="cs-CZ" dirty="0" smtClean="0"/>
              <a:t>Založen Františkem Palackým v roce 1827</a:t>
            </a:r>
          </a:p>
          <a:p>
            <a:r>
              <a:rPr lang="cs-CZ" dirty="0" smtClean="0"/>
              <a:t>https://www.nm.cz/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652</Words>
  <Application>Microsoft Office PowerPoint</Application>
  <PresentationFormat>Předvádění na obrazovce (4:3)</PresentationFormat>
  <Paragraphs>116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sady Office</vt:lpstr>
      <vt:lpstr>Druhy historických publikací a odborné časopisy</vt:lpstr>
      <vt:lpstr>Bibliografické databáze</vt:lpstr>
      <vt:lpstr>Knihovny</vt:lpstr>
      <vt:lpstr>Druhy historických časopisů</vt:lpstr>
      <vt:lpstr>Odborné časopisy</vt:lpstr>
      <vt:lpstr>Odborné časopisy</vt:lpstr>
      <vt:lpstr>Český časopis historický (ČČH)</vt:lpstr>
      <vt:lpstr>Časopis Matice moravské (ČMM)</vt:lpstr>
      <vt:lpstr>Časopis národního muzea</vt:lpstr>
      <vt:lpstr>Slezský sborník (SlSb)</vt:lpstr>
      <vt:lpstr>Časopis slezského muzea</vt:lpstr>
      <vt:lpstr>Slovanský přehled</vt:lpstr>
      <vt:lpstr>Moderní dějiny</vt:lpstr>
      <vt:lpstr>Populárně naučné</vt:lpstr>
      <vt:lpstr>Dějiny a současnost</vt:lpstr>
      <vt:lpstr>Historický obzor</vt:lpstr>
      <vt:lpstr>Prezentace aplikace PowerPoint</vt:lpstr>
      <vt:lpstr>Regionální časopisy</vt:lpstr>
      <vt:lpstr>Prezentace aplikace PowerPoint</vt:lpstr>
      <vt:lpstr>Druhy historických publikací</vt:lpstr>
      <vt:lpstr>Odborná studie</vt:lpstr>
      <vt:lpstr>Monografie</vt:lpstr>
      <vt:lpstr>Zpráva</vt:lpstr>
      <vt:lpstr>Referát</vt:lpstr>
      <vt:lpstr>Autoreferát</vt:lpstr>
      <vt:lpstr>Recenze</vt:lpstr>
      <vt:lpstr>Resumé</vt:lpstr>
      <vt:lpstr>Díky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historických publikací a odborné časopisy</dc:title>
  <dc:creator>David Radek</dc:creator>
  <cp:lastModifiedBy>David Radek</cp:lastModifiedBy>
  <cp:revision>33</cp:revision>
  <dcterms:created xsi:type="dcterms:W3CDTF">2018-10-23T09:39:04Z</dcterms:created>
  <dcterms:modified xsi:type="dcterms:W3CDTF">2020-10-06T07:13:12Z</dcterms:modified>
</cp:coreProperties>
</file>