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7" r:id="rId7"/>
    <p:sldId id="261" r:id="rId8"/>
    <p:sldId id="262" r:id="rId9"/>
    <p:sldId id="263" r:id="rId10"/>
    <p:sldId id="264" r:id="rId11"/>
    <p:sldId id="265" r:id="rId12"/>
    <p:sldId id="266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3" r:id="rId28"/>
    <p:sldId id="282" r:id="rId2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12.11.2019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12.11.2019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12.11.2019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12.11.2019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12.11.2019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12.11.2019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12.11.2019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12.11.2019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12.11.2019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12.11.2019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12.11.2019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12.11.2019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857232"/>
            <a:ext cx="7772400" cy="1470025"/>
          </a:xfrm>
        </p:spPr>
        <p:txBody>
          <a:bodyPr/>
          <a:lstStyle/>
          <a:p>
            <a:r>
              <a:rPr lang="cs-CZ" b="1" dirty="0" smtClean="0"/>
              <a:t>Prameny a jejich vydávání</a:t>
            </a:r>
            <a:endParaRPr lang="cs-CZ" b="1" dirty="0"/>
          </a:p>
        </p:txBody>
      </p:sp>
      <p:pic>
        <p:nvPicPr>
          <p:cNvPr id="4" name="Obrázek 3" descr="wohlgemuth_totentanz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99082" y="2154843"/>
            <a:ext cx="11628998" cy="434599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Dvorské desky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Byly vedeny u dvorského soudu </a:t>
            </a:r>
          </a:p>
          <a:p>
            <a:r>
              <a:rPr lang="cs-CZ" dirty="0" smtClean="0"/>
              <a:t>Jejich počátek je spojen se jménem Přemysla Otakara II., přibližně mezi léty 1260 – 1276</a:t>
            </a:r>
          </a:p>
          <a:p>
            <a:r>
              <a:rPr lang="cs-CZ" dirty="0" smtClean="0"/>
              <a:t>Obsahovaly zápisy pro osoby, statky a zboží, které bylo v lenní závislosti na českém králi</a:t>
            </a:r>
          </a:p>
          <a:p>
            <a:r>
              <a:rPr lang="cs-CZ" dirty="0" smtClean="0"/>
              <a:t>Byly vedeny v několika řadách – desky </a:t>
            </a:r>
            <a:r>
              <a:rPr lang="cs-CZ" dirty="0" err="1" smtClean="0"/>
              <a:t>půhonné</a:t>
            </a:r>
            <a:r>
              <a:rPr lang="cs-CZ" dirty="0" smtClean="0"/>
              <a:t>, trhové a zápisné, případně provolací – tam se zapisovala </a:t>
            </a:r>
            <a:r>
              <a:rPr lang="cs-CZ" b="1" dirty="0" smtClean="0"/>
              <a:t>odúmrť, </a:t>
            </a:r>
            <a:r>
              <a:rPr lang="cs-CZ" dirty="0" smtClean="0"/>
              <a:t>byly vedeny pouze do roku 1497</a:t>
            </a:r>
            <a:endParaRPr lang="cs-CZ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Gruntovnice/pozemkové knihy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Zachycovaly všechny změny a převody pozemkové držby poddaných</a:t>
            </a:r>
          </a:p>
          <a:p>
            <a:r>
              <a:rPr lang="cs-CZ" dirty="0" smtClean="0"/>
              <a:t>Byly vedeny u vrchnostenských úřadů, pak u okresních soudů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Berní soupis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= soupisy výnosů z půdy</a:t>
            </a:r>
          </a:p>
          <a:p>
            <a:r>
              <a:rPr lang="cs-CZ" dirty="0" smtClean="0"/>
              <a:t>Za nejstarší považujeme Berní rulu z poloviny 17. století – pořídili ji čeští stavové, obsahuje seznam poddaných, měšťanů, Židů a nemovitostí</a:t>
            </a:r>
          </a:p>
          <a:p>
            <a:r>
              <a:rPr lang="cs-CZ" dirty="0" smtClean="0"/>
              <a:t>Uložen v Národním archívu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1472" y="2714620"/>
            <a:ext cx="8229600" cy="1143000"/>
          </a:xfrm>
        </p:spPr>
        <p:txBody>
          <a:bodyPr/>
          <a:lstStyle/>
          <a:p>
            <a:r>
              <a:rPr lang="cs-CZ" dirty="0" smtClean="0"/>
              <a:t>Soukromé prameny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Soukromé prameny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Mají </a:t>
            </a:r>
            <a:r>
              <a:rPr lang="cs-CZ" b="1" dirty="0" smtClean="0"/>
              <a:t>subjektivní povahu</a:t>
            </a:r>
          </a:p>
          <a:p>
            <a:r>
              <a:rPr lang="cs-CZ" dirty="0" smtClean="0"/>
              <a:t>Dělí se do dvou kategorií:</a:t>
            </a:r>
          </a:p>
          <a:p>
            <a:pPr marL="514350" indent="-514350">
              <a:buAutoNum type="arabicPeriod"/>
            </a:pPr>
            <a:r>
              <a:rPr lang="cs-CZ" dirty="0" smtClean="0"/>
              <a:t>Ty, které nebyly určeny ke zveřejnění – diáře, deníky, apod.</a:t>
            </a:r>
          </a:p>
          <a:p>
            <a:pPr marL="514350" indent="-514350">
              <a:buAutoNum type="arabicPeriod"/>
            </a:pPr>
            <a:r>
              <a:rPr lang="cs-CZ" dirty="0" smtClean="0"/>
              <a:t>Ty, které byly určeny ke zveřejnění – paměti, autobiografie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43182"/>
            <a:ext cx="8229600" cy="1143000"/>
          </a:xfrm>
        </p:spPr>
        <p:txBody>
          <a:bodyPr/>
          <a:lstStyle/>
          <a:p>
            <a:r>
              <a:rPr lang="cs-CZ" dirty="0" smtClean="0"/>
              <a:t>Literární prameny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Literární prameny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Anály</a:t>
            </a:r>
          </a:p>
          <a:p>
            <a:r>
              <a:rPr lang="cs-CZ" dirty="0" smtClean="0"/>
              <a:t>Legendy</a:t>
            </a:r>
          </a:p>
          <a:p>
            <a:r>
              <a:rPr lang="cs-CZ" dirty="0" smtClean="0"/>
              <a:t>Kroniky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Anály/Letopisy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Jednoduchý záznam, stručné</a:t>
            </a:r>
          </a:p>
          <a:p>
            <a:r>
              <a:rPr lang="cs-CZ" dirty="0" smtClean="0"/>
              <a:t>Zachycovaly jednotlivé události, které přišly autorovi zajímavé nebo důležité</a:t>
            </a:r>
          </a:p>
          <a:p>
            <a:r>
              <a:rPr lang="cs-CZ" dirty="0" smtClean="0"/>
              <a:t>Např. Letopisy </a:t>
            </a:r>
            <a:r>
              <a:rPr lang="cs-CZ" dirty="0" err="1" smtClean="0"/>
              <a:t>Hradišťsko</a:t>
            </a:r>
            <a:r>
              <a:rPr lang="cs-CZ" dirty="0" smtClean="0"/>
              <a:t>-</a:t>
            </a:r>
            <a:r>
              <a:rPr lang="cs-CZ" dirty="0" err="1" smtClean="0"/>
              <a:t>Opatovické</a:t>
            </a:r>
            <a:r>
              <a:rPr lang="cs-CZ" dirty="0" smtClean="0"/>
              <a:t>, případně Staré letopisy české – ty ale poté přecházejí spíše do podoby kroniky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Legendy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V případě </a:t>
            </a:r>
            <a:r>
              <a:rPr lang="cs-CZ" dirty="0" smtClean="0"/>
              <a:t>křesťanského dějepisectví se jedná o nejstarší formu historického vyprávění</a:t>
            </a:r>
          </a:p>
          <a:p>
            <a:r>
              <a:rPr lang="cs-CZ" dirty="0" smtClean="0"/>
              <a:t>Šlo o životopisy svatých</a:t>
            </a:r>
          </a:p>
          <a:p>
            <a:r>
              <a:rPr lang="cs-CZ" dirty="0" smtClean="0"/>
              <a:t>Z českého prostředí jsou nejstarší Legendy svatováclavské (</a:t>
            </a:r>
            <a:r>
              <a:rPr lang="cs-CZ" dirty="0" err="1" smtClean="0"/>
              <a:t>Crescente</a:t>
            </a:r>
            <a:r>
              <a:rPr lang="cs-CZ" dirty="0" smtClean="0"/>
              <a:t> </a:t>
            </a:r>
            <a:r>
              <a:rPr lang="cs-CZ" dirty="0" err="1" smtClean="0"/>
              <a:t>fide</a:t>
            </a:r>
            <a:r>
              <a:rPr lang="cs-CZ" dirty="0" smtClean="0"/>
              <a:t>), Cyrilometodějské nebo </a:t>
            </a:r>
            <a:r>
              <a:rPr lang="cs-CZ" dirty="0" err="1" smtClean="0"/>
              <a:t>Ludmilské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Kroniky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Ucelené, souvislé vyprávění o dějinách</a:t>
            </a:r>
          </a:p>
          <a:p>
            <a:r>
              <a:rPr lang="cs-CZ" dirty="0" smtClean="0"/>
              <a:t>Popisované události jsou zasazeny do určitého kontextu</a:t>
            </a:r>
          </a:p>
          <a:p>
            <a:r>
              <a:rPr lang="cs-CZ" dirty="0" smtClean="0"/>
              <a:t>Ve středověku byly populární světové kroniky – zachycovaly dějiny od stvoření světa, pak posun na konkrétnější časové období</a:t>
            </a:r>
          </a:p>
          <a:p>
            <a:r>
              <a:rPr lang="cs-CZ" dirty="0" smtClean="0"/>
              <a:t>Z českého prostředí – Kosmova kronika (12.století), Kronika tzv. Dalimila, Kronika </a:t>
            </a:r>
            <a:r>
              <a:rPr lang="cs-CZ" dirty="0" err="1" smtClean="0"/>
              <a:t>Přibíka</a:t>
            </a:r>
            <a:r>
              <a:rPr lang="cs-CZ" dirty="0" smtClean="0"/>
              <a:t> </a:t>
            </a:r>
            <a:r>
              <a:rPr lang="cs-CZ" dirty="0" err="1" smtClean="0"/>
              <a:t>Pulkavy</a:t>
            </a:r>
            <a:r>
              <a:rPr lang="cs-CZ" dirty="0" smtClean="0"/>
              <a:t> a další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643182"/>
            <a:ext cx="8229600" cy="1143000"/>
          </a:xfrm>
        </p:spPr>
        <p:txBody>
          <a:bodyPr>
            <a:normAutofit/>
          </a:bodyPr>
          <a:lstStyle/>
          <a:p>
            <a:r>
              <a:rPr lang="cs-CZ" sz="6600" dirty="0" smtClean="0"/>
              <a:t>Co je to pramen?</a:t>
            </a:r>
            <a:endParaRPr lang="cs-CZ" sz="66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2714620"/>
            <a:ext cx="8229600" cy="1143000"/>
          </a:xfrm>
        </p:spPr>
        <p:txBody>
          <a:bodyPr/>
          <a:lstStyle/>
          <a:p>
            <a:r>
              <a:rPr lang="cs-CZ" dirty="0" smtClean="0"/>
              <a:t>Obrazové prameny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Obrazové prameny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Vyžadují specifický přístup, ne vždy se dají využít jako pramen</a:t>
            </a:r>
          </a:p>
          <a:p>
            <a:r>
              <a:rPr lang="cs-CZ" dirty="0" smtClean="0"/>
              <a:t>Obrazy, fotografie, film atd.</a:t>
            </a:r>
          </a:p>
          <a:p>
            <a:r>
              <a:rPr lang="cs-CZ" dirty="0" smtClean="0"/>
              <a:t>Můžou být pramenem ke zkoumání umělecké tvůrčí činnosti lidí, ale mohou být taky zkoumány z hlediska zobrazení historické reality, kterou mohou obsahovat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3000372"/>
            <a:ext cx="8229600" cy="1143000"/>
          </a:xfrm>
        </p:spPr>
        <p:txBody>
          <a:bodyPr/>
          <a:lstStyle/>
          <a:p>
            <a:r>
              <a:rPr lang="cs-CZ" dirty="0" smtClean="0"/>
              <a:t>Ústní prameny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Orální historie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= kvalitativní metoda, kterou využívají humanitní vědy</a:t>
            </a:r>
          </a:p>
          <a:p>
            <a:r>
              <a:rPr lang="cs-CZ" dirty="0" smtClean="0"/>
              <a:t>Cílem není získat fakty, ale samotný subjekt rozhovoru, resp. jeho subjektivní pohled na danou záležitost</a:t>
            </a:r>
          </a:p>
          <a:p>
            <a:r>
              <a:rPr lang="cs-CZ" dirty="0" smtClean="0"/>
              <a:t>Relativně mladá oblast, v </a:t>
            </a:r>
            <a:r>
              <a:rPr lang="cs-CZ" smtClean="0"/>
              <a:t>českém </a:t>
            </a:r>
            <a:r>
              <a:rPr lang="cs-CZ" smtClean="0"/>
              <a:t>dějepisectví </a:t>
            </a:r>
            <a:r>
              <a:rPr lang="cs-CZ" dirty="0" smtClean="0"/>
              <a:t>se rozšířila až po roce 1989</a:t>
            </a: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928934"/>
            <a:ext cx="8229600" cy="1143000"/>
          </a:xfrm>
        </p:spPr>
        <p:txBody>
          <a:bodyPr/>
          <a:lstStyle/>
          <a:p>
            <a:r>
              <a:rPr lang="cs-CZ" dirty="0" smtClean="0"/>
              <a:t>Edice pramenů</a:t>
            </a: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Edice pramenů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= doslovný nebo zkrácený přetisk písemných nebo i jiných dokumentů</a:t>
            </a:r>
          </a:p>
          <a:p>
            <a:r>
              <a:rPr lang="cs-CZ" dirty="0" smtClean="0"/>
              <a:t>Můžeme je dělit na edice, které zpřístupňují prameny </a:t>
            </a:r>
            <a:r>
              <a:rPr lang="cs-CZ" b="1" dirty="0" smtClean="0"/>
              <a:t>v úplnosti </a:t>
            </a:r>
            <a:r>
              <a:rPr lang="cs-CZ" dirty="0" smtClean="0"/>
              <a:t>a na edice, které otiskují pouze </a:t>
            </a:r>
            <a:r>
              <a:rPr lang="cs-CZ" b="1" dirty="0" smtClean="0"/>
              <a:t>regesty</a:t>
            </a:r>
          </a:p>
          <a:p>
            <a:r>
              <a:rPr lang="cs-CZ" b="1" dirty="0" smtClean="0"/>
              <a:t>Regest: </a:t>
            </a:r>
            <a:r>
              <a:rPr lang="cs-CZ" dirty="0" smtClean="0"/>
              <a:t>jedná se o stručné shrnutí obsahu písemnosti, vždycky musí obsahovat dataci</a:t>
            </a:r>
            <a:endParaRPr lang="cs-CZ" b="1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Edice k českým dějinám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Codex</a:t>
            </a:r>
            <a:r>
              <a:rPr lang="cs-CZ" dirty="0" smtClean="0"/>
              <a:t> </a:t>
            </a:r>
            <a:r>
              <a:rPr lang="cs-CZ" dirty="0" err="1" smtClean="0"/>
              <a:t>diplomaticus</a:t>
            </a:r>
            <a:r>
              <a:rPr lang="cs-CZ" dirty="0" smtClean="0"/>
              <a:t> </a:t>
            </a:r>
            <a:r>
              <a:rPr lang="cs-CZ" dirty="0" err="1" smtClean="0"/>
              <a:t>et</a:t>
            </a:r>
            <a:r>
              <a:rPr lang="cs-CZ" dirty="0" smtClean="0"/>
              <a:t> </a:t>
            </a:r>
            <a:r>
              <a:rPr lang="cs-CZ" dirty="0" err="1" smtClean="0"/>
              <a:t>epistolaris</a:t>
            </a:r>
            <a:r>
              <a:rPr lang="cs-CZ" dirty="0" smtClean="0"/>
              <a:t> </a:t>
            </a:r>
            <a:r>
              <a:rPr lang="cs-CZ" dirty="0" err="1" smtClean="0"/>
              <a:t>regni</a:t>
            </a:r>
            <a:r>
              <a:rPr lang="cs-CZ" dirty="0" smtClean="0"/>
              <a:t> </a:t>
            </a:r>
            <a:r>
              <a:rPr lang="cs-CZ" dirty="0" err="1" smtClean="0"/>
              <a:t>Bohemiae</a:t>
            </a:r>
            <a:endParaRPr lang="cs-CZ" dirty="0" smtClean="0"/>
          </a:p>
          <a:p>
            <a:r>
              <a:rPr lang="cs-CZ" dirty="0" err="1" smtClean="0"/>
              <a:t>Regesta</a:t>
            </a:r>
            <a:r>
              <a:rPr lang="cs-CZ" dirty="0" smtClean="0"/>
              <a:t> </a:t>
            </a:r>
            <a:r>
              <a:rPr lang="cs-CZ" dirty="0" err="1" smtClean="0"/>
              <a:t>Bohemiae</a:t>
            </a:r>
            <a:r>
              <a:rPr lang="cs-CZ" dirty="0" smtClean="0"/>
              <a:t> </a:t>
            </a:r>
            <a:r>
              <a:rPr lang="cs-CZ" dirty="0" err="1" smtClean="0"/>
              <a:t>et</a:t>
            </a:r>
            <a:r>
              <a:rPr lang="cs-CZ" dirty="0" smtClean="0"/>
              <a:t> </a:t>
            </a:r>
            <a:r>
              <a:rPr lang="cs-CZ" dirty="0" err="1" smtClean="0"/>
              <a:t>Moraviae</a:t>
            </a:r>
            <a:r>
              <a:rPr lang="cs-CZ" dirty="0" smtClean="0"/>
              <a:t> </a:t>
            </a:r>
            <a:r>
              <a:rPr lang="cs-CZ" dirty="0" err="1" smtClean="0"/>
              <a:t>aetatis</a:t>
            </a:r>
            <a:r>
              <a:rPr lang="cs-CZ" dirty="0" smtClean="0"/>
              <a:t> </a:t>
            </a:r>
            <a:r>
              <a:rPr lang="cs-CZ" dirty="0" err="1" smtClean="0"/>
              <a:t>Venceslai</a:t>
            </a:r>
            <a:r>
              <a:rPr lang="cs-CZ" dirty="0" smtClean="0"/>
              <a:t> IV.</a:t>
            </a:r>
          </a:p>
          <a:p>
            <a:r>
              <a:rPr lang="cs-CZ" dirty="0" err="1" smtClean="0"/>
              <a:t>Codex</a:t>
            </a:r>
            <a:r>
              <a:rPr lang="cs-CZ" dirty="0" smtClean="0"/>
              <a:t> </a:t>
            </a:r>
            <a:r>
              <a:rPr lang="cs-CZ" dirty="0" err="1" smtClean="0"/>
              <a:t>diplomaticus</a:t>
            </a:r>
            <a:r>
              <a:rPr lang="cs-CZ" dirty="0" smtClean="0"/>
              <a:t> </a:t>
            </a:r>
            <a:r>
              <a:rPr lang="cs-CZ" dirty="0" err="1" smtClean="0"/>
              <a:t>et</a:t>
            </a:r>
            <a:r>
              <a:rPr lang="cs-CZ" dirty="0" smtClean="0"/>
              <a:t> </a:t>
            </a:r>
            <a:r>
              <a:rPr lang="cs-CZ" dirty="0" err="1" smtClean="0"/>
              <a:t>epistolaris</a:t>
            </a:r>
            <a:r>
              <a:rPr lang="cs-CZ" dirty="0" smtClean="0"/>
              <a:t> </a:t>
            </a:r>
            <a:r>
              <a:rPr lang="cs-CZ" dirty="0" err="1" smtClean="0"/>
              <a:t>Moraviae</a:t>
            </a:r>
            <a:endParaRPr lang="cs-CZ" dirty="0" smtClean="0"/>
          </a:p>
          <a:p>
            <a:r>
              <a:rPr lang="cs-CZ" dirty="0" err="1" smtClean="0"/>
              <a:t>Codex</a:t>
            </a:r>
            <a:r>
              <a:rPr lang="cs-CZ" dirty="0" smtClean="0"/>
              <a:t> </a:t>
            </a:r>
            <a:r>
              <a:rPr lang="cs-CZ" dirty="0" err="1" smtClean="0"/>
              <a:t>diplomaticus</a:t>
            </a:r>
            <a:r>
              <a:rPr lang="cs-CZ" dirty="0" smtClean="0"/>
              <a:t> </a:t>
            </a:r>
            <a:r>
              <a:rPr lang="cs-CZ" dirty="0" err="1" smtClean="0"/>
              <a:t>Silesiae</a:t>
            </a:r>
            <a:endParaRPr lang="cs-CZ" dirty="0" smtClean="0"/>
          </a:p>
          <a:p>
            <a:r>
              <a:rPr lang="cs-CZ" dirty="0" err="1" smtClean="0"/>
              <a:t>Fontes</a:t>
            </a:r>
            <a:r>
              <a:rPr lang="cs-CZ" dirty="0" smtClean="0"/>
              <a:t> </a:t>
            </a:r>
            <a:r>
              <a:rPr lang="cs-CZ" dirty="0" err="1" smtClean="0"/>
              <a:t>rerum</a:t>
            </a:r>
            <a:r>
              <a:rPr lang="cs-CZ" dirty="0" smtClean="0"/>
              <a:t> </a:t>
            </a:r>
            <a:r>
              <a:rPr lang="cs-CZ" dirty="0" err="1" smtClean="0"/>
              <a:t>Bohemicarum</a:t>
            </a:r>
            <a:endParaRPr lang="cs-CZ" dirty="0" smtClean="0"/>
          </a:p>
          <a:p>
            <a:r>
              <a:rPr lang="cs-CZ" dirty="0" smtClean="0"/>
              <a:t>Prameny k dějinám třicetileté války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err="1" smtClean="0"/>
              <a:t>Codex</a:t>
            </a:r>
            <a:r>
              <a:rPr lang="cs-CZ" i="1" dirty="0" smtClean="0"/>
              <a:t> </a:t>
            </a:r>
            <a:r>
              <a:rPr lang="cs-CZ" i="1" dirty="0" err="1" smtClean="0"/>
              <a:t>diplomaticus</a:t>
            </a:r>
            <a:r>
              <a:rPr lang="cs-CZ" i="1" dirty="0" smtClean="0"/>
              <a:t> </a:t>
            </a:r>
            <a:r>
              <a:rPr lang="cs-CZ" i="1" dirty="0" err="1" smtClean="0"/>
              <a:t>et</a:t>
            </a:r>
            <a:r>
              <a:rPr lang="cs-CZ" i="1" dirty="0" smtClean="0"/>
              <a:t> </a:t>
            </a:r>
            <a:r>
              <a:rPr lang="cs-CZ" i="1" dirty="0" err="1" smtClean="0"/>
              <a:t>epistolaris</a:t>
            </a:r>
            <a:r>
              <a:rPr lang="cs-CZ" i="1" dirty="0" smtClean="0"/>
              <a:t> </a:t>
            </a:r>
            <a:r>
              <a:rPr lang="cs-CZ" i="1" dirty="0" err="1" smtClean="0"/>
              <a:t>regni</a:t>
            </a:r>
            <a:r>
              <a:rPr lang="cs-CZ" i="1" dirty="0" smtClean="0"/>
              <a:t> </a:t>
            </a:r>
            <a:r>
              <a:rPr lang="cs-CZ" i="1" dirty="0" err="1" smtClean="0"/>
              <a:t>Bohemiae</a:t>
            </a:r>
            <a:r>
              <a:rPr lang="cs-CZ" i="1" dirty="0" smtClean="0"/>
              <a:t> </a:t>
            </a:r>
            <a:r>
              <a:rPr lang="cs-CZ" dirty="0" smtClean="0"/>
              <a:t>(= CDB)</a:t>
            </a:r>
            <a:r>
              <a:rPr lang="cs-CZ" i="1" dirty="0" smtClean="0"/>
              <a:t> V/2. Inde ab a. MCCLXVII ad a. MCCLXXVIII</a:t>
            </a:r>
            <a:r>
              <a:rPr lang="cs-CZ" dirty="0" smtClean="0"/>
              <a:t>. Edd. J. Šebánek </a:t>
            </a:r>
            <a:r>
              <a:rPr lang="cs-CZ" dirty="0" err="1" smtClean="0"/>
              <a:t>et</a:t>
            </a:r>
            <a:r>
              <a:rPr lang="cs-CZ" dirty="0" smtClean="0"/>
              <a:t> S. Dušková. </a:t>
            </a:r>
            <a:r>
              <a:rPr lang="cs-CZ" dirty="0" err="1" smtClean="0"/>
              <a:t>Pragae</a:t>
            </a:r>
            <a:r>
              <a:rPr lang="cs-CZ" dirty="0" smtClean="0"/>
              <a:t> 1981, s. 181–182, č. 591.</a:t>
            </a:r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Díky za pozornost!</a:t>
            </a:r>
            <a:endParaRPr lang="cs-CZ" dirty="0"/>
          </a:p>
        </p:txBody>
      </p:sp>
      <p:pic>
        <p:nvPicPr>
          <p:cNvPr id="4" name="Zástupný symbol pro obsah 3" descr="Codex_Gigas_devil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488" y="1240170"/>
            <a:ext cx="3357586" cy="5332102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Prameny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Pramen =   vše, co v minulosti vytvořila lidská společnost a co umožňuje zkoumat minulost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Hmotné</a:t>
            </a:r>
          </a:p>
          <a:p>
            <a:r>
              <a:rPr lang="cs-CZ" dirty="0" smtClean="0"/>
              <a:t>Písemné</a:t>
            </a:r>
          </a:p>
          <a:p>
            <a:r>
              <a:rPr lang="cs-CZ" dirty="0" smtClean="0"/>
              <a:t>Obrazové</a:t>
            </a:r>
          </a:p>
          <a:p>
            <a:r>
              <a:rPr lang="cs-CZ" dirty="0" smtClean="0"/>
              <a:t>Zvukové</a:t>
            </a:r>
          </a:p>
          <a:p>
            <a:r>
              <a:rPr lang="cs-CZ" dirty="0" smtClean="0"/>
              <a:t>Ústní (oral </a:t>
            </a:r>
            <a:r>
              <a:rPr lang="cs-CZ" dirty="0" err="1" smtClean="0"/>
              <a:t>history</a:t>
            </a:r>
            <a:r>
              <a:rPr lang="cs-CZ" dirty="0" smtClean="0"/>
              <a:t>)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Hmotné prameny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5257800"/>
          </a:xfrm>
        </p:spPr>
        <p:txBody>
          <a:bodyPr/>
          <a:lstStyle/>
          <a:p>
            <a:r>
              <a:rPr lang="cs-CZ" dirty="0" smtClean="0"/>
              <a:t>= nepsané a trojrozměrné</a:t>
            </a:r>
          </a:p>
          <a:p>
            <a:r>
              <a:rPr lang="cs-CZ" dirty="0" smtClean="0"/>
              <a:t>Autentické zhmotnění lidské činnosti či určitého faktu</a:t>
            </a:r>
          </a:p>
          <a:p>
            <a:r>
              <a:rPr lang="cs-CZ" dirty="0" smtClean="0"/>
              <a:t>Jejich vypovídací schopnost je částečně omezená – jsou méně výmluvné</a:t>
            </a:r>
          </a:p>
          <a:p>
            <a:r>
              <a:rPr lang="cs-CZ" dirty="0" smtClean="0"/>
              <a:t>Dělí se na </a:t>
            </a:r>
            <a:r>
              <a:rPr lang="cs-CZ" b="1" dirty="0" smtClean="0"/>
              <a:t>vlastní pozůstatky člověka  </a:t>
            </a:r>
            <a:r>
              <a:rPr lang="cs-CZ" dirty="0" smtClean="0"/>
              <a:t>a výsledky lidské činnosti</a:t>
            </a:r>
          </a:p>
          <a:p>
            <a:r>
              <a:rPr lang="cs-CZ" dirty="0" smtClean="0"/>
              <a:t>Uchovávány většinou v muzeích nebo galeriích</a:t>
            </a:r>
          </a:p>
          <a:p>
            <a:r>
              <a:rPr lang="cs-CZ" dirty="0" smtClean="0"/>
              <a:t>Zabývá se jimi obvykle archeologie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Písemné prameny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Nejdůležitější a nejvyužívanější prameny historiky</a:t>
            </a:r>
          </a:p>
          <a:p>
            <a:r>
              <a:rPr lang="cs-CZ" dirty="0" smtClean="0"/>
              <a:t>Písemné pozůstatky minulosti</a:t>
            </a:r>
          </a:p>
          <a:p>
            <a:r>
              <a:rPr lang="cs-CZ" dirty="0" smtClean="0"/>
              <a:t>Dělí se poté dále na </a:t>
            </a:r>
            <a:r>
              <a:rPr lang="cs-CZ" b="1" dirty="0" smtClean="0"/>
              <a:t>úřední, soukromé a literární</a:t>
            </a:r>
            <a:endParaRPr lang="cs-CZ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43182"/>
            <a:ext cx="8229600" cy="1143000"/>
          </a:xfrm>
        </p:spPr>
        <p:txBody>
          <a:bodyPr/>
          <a:lstStyle/>
          <a:p>
            <a:r>
              <a:rPr lang="cs-CZ" dirty="0" smtClean="0"/>
              <a:t>Úřední prameny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Úřední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Nejrozsáhlejší skupina</a:t>
            </a:r>
          </a:p>
          <a:p>
            <a:r>
              <a:rPr lang="cs-CZ" dirty="0" smtClean="0"/>
              <a:t>Vznikly z činnosti úřadu (jakéhokoliv)</a:t>
            </a:r>
          </a:p>
          <a:p>
            <a:r>
              <a:rPr lang="cs-CZ" dirty="0" smtClean="0"/>
              <a:t>Listiny, zemské a dvorské desky, gruntovnice, berní soupisy, lánské rejstříky, zákony, vyhlášky atd.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Listiny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= písemné svědectví o určitém právním dění, musí mít právní průkaznost</a:t>
            </a:r>
          </a:p>
          <a:p>
            <a:r>
              <a:rPr lang="cs-CZ" dirty="0" smtClean="0"/>
              <a:t>Obvykle byly vyhotoveny podle určitých zásad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Zemské desky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Zemské desky jsou českým specifikem, kromě Anglie je nikde jinde neměli</a:t>
            </a:r>
          </a:p>
          <a:p>
            <a:r>
              <a:rPr lang="cs-CZ" dirty="0" smtClean="0"/>
              <a:t>Vznikly už ve 13. století, byly vedeny při českém zemském soudu</a:t>
            </a:r>
          </a:p>
          <a:p>
            <a:r>
              <a:rPr lang="cs-CZ" dirty="0" smtClean="0"/>
              <a:t>Zaručovaly nedotknutelnost pozemkového vlastnictví </a:t>
            </a:r>
          </a:p>
          <a:p>
            <a:r>
              <a:rPr lang="cs-CZ" dirty="0" smtClean="0"/>
              <a:t>Zapisovaly se do nich převody majetku, dědictví a další právní úkony, které se týkaly majetku</a:t>
            </a:r>
          </a:p>
          <a:p>
            <a:r>
              <a:rPr lang="cs-CZ" dirty="0" smtClean="0"/>
              <a:t>Jsou zachovány nepřetržitě </a:t>
            </a:r>
            <a:r>
              <a:rPr lang="cs-CZ" b="1" dirty="0" smtClean="0"/>
              <a:t>od roku 1541</a:t>
            </a:r>
          </a:p>
          <a:p>
            <a:r>
              <a:rPr lang="cs-CZ" dirty="0" smtClean="0"/>
              <a:t>Na Moravě jsou zachovány nepřetržitě od roku 1348 až do roku 1872</a:t>
            </a:r>
          </a:p>
          <a:p>
            <a:r>
              <a:rPr lang="cs-CZ" dirty="0" smtClean="0"/>
              <a:t>Ve Slezsku nebyly vedeny, pouze v opavském a krnovském knížectví – jsou dochovány torzovitě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694</Words>
  <Application>Microsoft Office PowerPoint</Application>
  <PresentationFormat>Předvádění na obrazovce (4:3)</PresentationFormat>
  <Paragraphs>99</Paragraphs>
  <Slides>28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1" baseType="lpstr">
      <vt:lpstr>Arial</vt:lpstr>
      <vt:lpstr>Calibri</vt:lpstr>
      <vt:lpstr>Motiv sady Office</vt:lpstr>
      <vt:lpstr>Prameny a jejich vydávání</vt:lpstr>
      <vt:lpstr>Co je to pramen?</vt:lpstr>
      <vt:lpstr>Prameny</vt:lpstr>
      <vt:lpstr>Hmotné prameny</vt:lpstr>
      <vt:lpstr>Písemné prameny</vt:lpstr>
      <vt:lpstr>Úřední prameny</vt:lpstr>
      <vt:lpstr>Úřední</vt:lpstr>
      <vt:lpstr>Listiny</vt:lpstr>
      <vt:lpstr>Zemské desky</vt:lpstr>
      <vt:lpstr>Dvorské desky</vt:lpstr>
      <vt:lpstr>Gruntovnice/pozemkové knihy</vt:lpstr>
      <vt:lpstr>Berní soupis</vt:lpstr>
      <vt:lpstr>Soukromé prameny</vt:lpstr>
      <vt:lpstr>Soukromé prameny</vt:lpstr>
      <vt:lpstr>Literární prameny</vt:lpstr>
      <vt:lpstr>Literární prameny</vt:lpstr>
      <vt:lpstr>Anály/Letopisy</vt:lpstr>
      <vt:lpstr>Legendy</vt:lpstr>
      <vt:lpstr>Kroniky</vt:lpstr>
      <vt:lpstr>Obrazové prameny</vt:lpstr>
      <vt:lpstr>Obrazové prameny</vt:lpstr>
      <vt:lpstr>Ústní prameny</vt:lpstr>
      <vt:lpstr>Orální historie</vt:lpstr>
      <vt:lpstr>Edice pramenů</vt:lpstr>
      <vt:lpstr>Edice pramenů</vt:lpstr>
      <vt:lpstr>Edice k českým dějinám</vt:lpstr>
      <vt:lpstr>Citace</vt:lpstr>
      <vt:lpstr>Díky za pozornost!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Prameny a jejich vydávání</dc:title>
  <dc:creator>David Radek</dc:creator>
  <cp:lastModifiedBy>David Radek</cp:lastModifiedBy>
  <cp:revision>20</cp:revision>
  <dcterms:created xsi:type="dcterms:W3CDTF">2018-11-06T17:48:19Z</dcterms:created>
  <dcterms:modified xsi:type="dcterms:W3CDTF">2019-11-12T16:01:47Z</dcterms:modified>
</cp:coreProperties>
</file>