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86" r:id="rId4"/>
    <p:sldId id="267" r:id="rId5"/>
    <p:sldId id="268" r:id="rId6"/>
    <p:sldId id="262" r:id="rId7"/>
    <p:sldId id="269" r:id="rId8"/>
    <p:sldId id="287" r:id="rId9"/>
    <p:sldId id="288" r:id="rId10"/>
    <p:sldId id="257" r:id="rId11"/>
    <p:sldId id="258" r:id="rId12"/>
    <p:sldId id="260" r:id="rId13"/>
    <p:sldId id="259" r:id="rId14"/>
    <p:sldId id="266" r:id="rId15"/>
    <p:sldId id="271" r:id="rId16"/>
    <p:sldId id="285" r:id="rId17"/>
    <p:sldId id="263" r:id="rId18"/>
    <p:sldId id="265" r:id="rId19"/>
    <p:sldId id="264" r:id="rId20"/>
    <p:sldId id="272" r:id="rId21"/>
    <p:sldId id="273" r:id="rId22"/>
    <p:sldId id="278" r:id="rId23"/>
    <p:sldId id="279" r:id="rId24"/>
    <p:sldId id="274" r:id="rId25"/>
    <p:sldId id="280" r:id="rId26"/>
    <p:sldId id="282" r:id="rId27"/>
    <p:sldId id="276" r:id="rId28"/>
    <p:sldId id="283" r:id="rId29"/>
    <p:sldId id="284" r:id="rId30"/>
    <p:sldId id="277" r:id="rId31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47270-B0B3-4B99-83E2-0452DF92D579}" type="datetimeFigureOut">
              <a:rPr lang="cs-CZ" smtClean="0"/>
              <a:t>18. 10. 2020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ED19B-746A-41A4-9E57-F0722AACBF7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30706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47270-B0B3-4B99-83E2-0452DF92D579}" type="datetimeFigureOut">
              <a:rPr lang="cs-CZ" smtClean="0"/>
              <a:t>18. 10. 2020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ED19B-746A-41A4-9E57-F0722AACBF7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51245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47270-B0B3-4B99-83E2-0452DF92D579}" type="datetimeFigureOut">
              <a:rPr lang="cs-CZ" smtClean="0"/>
              <a:t>18. 10. 2020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ED19B-746A-41A4-9E57-F0722AACBF7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07252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47270-B0B3-4B99-83E2-0452DF92D579}" type="datetimeFigureOut">
              <a:rPr lang="cs-CZ" smtClean="0"/>
              <a:t>18. 10. 2020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ED19B-746A-41A4-9E57-F0722AACBF7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561145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47270-B0B3-4B99-83E2-0452DF92D579}" type="datetimeFigureOut">
              <a:rPr lang="cs-CZ" smtClean="0"/>
              <a:t>18. 10. 2020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ED19B-746A-41A4-9E57-F0722AACBF7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671510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47270-B0B3-4B99-83E2-0452DF92D579}" type="datetimeFigureOut">
              <a:rPr lang="cs-CZ" smtClean="0"/>
              <a:t>18. 10. 2020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ED19B-746A-41A4-9E57-F0722AACBF7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16018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47270-B0B3-4B99-83E2-0452DF92D579}" type="datetimeFigureOut">
              <a:rPr lang="cs-CZ" smtClean="0"/>
              <a:t>18. 10. 2020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ED19B-746A-41A4-9E57-F0722AACBF7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439919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47270-B0B3-4B99-83E2-0452DF92D579}" type="datetimeFigureOut">
              <a:rPr lang="cs-CZ" smtClean="0"/>
              <a:t>18. 10. 2020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ED19B-746A-41A4-9E57-F0722AACBF7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30982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47270-B0B3-4B99-83E2-0452DF92D579}" type="datetimeFigureOut">
              <a:rPr lang="cs-CZ" smtClean="0"/>
              <a:t>18. 10. 2020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ED19B-746A-41A4-9E57-F0722AACBF7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198424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47270-B0B3-4B99-83E2-0452DF92D579}" type="datetimeFigureOut">
              <a:rPr lang="cs-CZ" smtClean="0"/>
              <a:t>18. 10. 2020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ED19B-746A-41A4-9E57-F0722AACBF7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751582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47270-B0B3-4B99-83E2-0452DF92D579}" type="datetimeFigureOut">
              <a:rPr lang="cs-CZ" smtClean="0"/>
              <a:t>18. 10. 2020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ED19B-746A-41A4-9E57-F0722AACBF7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8912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047270-B0B3-4B99-83E2-0452DF92D579}" type="datetimeFigureOut">
              <a:rPr lang="cs-CZ" smtClean="0"/>
              <a:t>18. 10. 2020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FED19B-746A-41A4-9E57-F0722AACBF7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20131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Starověký Egypt II.</a:t>
            </a:r>
            <a:endParaRPr lang="cs-CZ" dirty="0"/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Společnost</a:t>
            </a:r>
          </a:p>
          <a:p>
            <a:r>
              <a:rPr lang="cs-CZ" dirty="0" smtClean="0"/>
              <a:t>Náboženství</a:t>
            </a:r>
          </a:p>
          <a:p>
            <a:r>
              <a:rPr lang="cs-CZ" dirty="0" smtClean="0"/>
              <a:t>Cesta do podsvětí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471456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Náboženství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err="1" smtClean="0"/>
              <a:t>Tyldesley</a:t>
            </a:r>
            <a:r>
              <a:rPr lang="cs-CZ" dirty="0" smtClean="0"/>
              <a:t>, </a:t>
            </a:r>
            <a:r>
              <a:rPr lang="cs-CZ" dirty="0" err="1" smtClean="0"/>
              <a:t>Joyce</a:t>
            </a:r>
            <a:r>
              <a:rPr lang="cs-CZ" dirty="0" smtClean="0"/>
              <a:t>: </a:t>
            </a:r>
            <a:r>
              <a:rPr lang="cs-CZ" dirty="0" err="1" smtClean="0"/>
              <a:t>Zlaý</a:t>
            </a:r>
            <a:r>
              <a:rPr lang="cs-CZ" dirty="0" smtClean="0"/>
              <a:t> věk starého Egypta, s. 44</a:t>
            </a:r>
          </a:p>
          <a:p>
            <a:pPr algn="just"/>
            <a:r>
              <a:rPr lang="cs-CZ" dirty="0" smtClean="0"/>
              <a:t>„</a:t>
            </a:r>
            <a:r>
              <a:rPr lang="cs-CZ" i="1" dirty="0" smtClean="0"/>
              <a:t>Svět pro Egypťany zůstával tajemným, mnohdy až děs nahánějícím místem. Přesto se jim zdálo jasné, že život probíhá v jakémsi pravidelném cyklu – den se střídá s nocí, život se poddává smrti, období záplav předchází období sucha. To vše bylo tehdejší zemědělské společnosti na první pohled patrné. Ještě jistější se starověkým obyvatelům země na Nilu zdála </a:t>
            </a:r>
            <a:r>
              <a:rPr lang="cs-CZ" i="1" dirty="0" err="1" smtClean="0"/>
              <a:t>skuteč-nost</a:t>
            </a:r>
            <a:r>
              <a:rPr lang="cs-CZ" i="1" dirty="0" smtClean="0"/>
              <a:t>, že tyto pravidelné děje někdo – nebo něco - řídí. Náboženství tedy … poskytovalo přijatelné řešení pro vše, co by jinak zůstalo neobjasněno. Z nařízení bohů každého rána vyšlo slunce a Nil se jednou do roka rozlil z bře-</a:t>
            </a:r>
            <a:r>
              <a:rPr lang="cs-CZ" i="1" dirty="0" err="1" smtClean="0"/>
              <a:t>hů</a:t>
            </a:r>
            <a:r>
              <a:rPr lang="cs-CZ" i="1" dirty="0" smtClean="0"/>
              <a:t>. Současně s tímto uvědoměním však vznikla logická obava, že by </a:t>
            </a:r>
            <a:r>
              <a:rPr lang="cs-CZ" i="1" dirty="0" err="1" smtClean="0"/>
              <a:t>nespo</a:t>
            </a:r>
            <a:r>
              <a:rPr lang="cs-CZ" i="1" dirty="0" smtClean="0"/>
              <a:t>-kojení bohové mohli slunci v pravidelném příchodu na svět zabránit. Péče o jejich blaho proto patřila ke klíčovým státnickým povinnostem, její </a:t>
            </a:r>
            <a:r>
              <a:rPr lang="cs-CZ" i="1" dirty="0" err="1" smtClean="0"/>
              <a:t>zane</a:t>
            </a:r>
            <a:r>
              <a:rPr lang="cs-CZ" i="1" dirty="0" smtClean="0"/>
              <a:t>-dbání pak bylo neodpustitelným prohřeškem proti </a:t>
            </a:r>
            <a:r>
              <a:rPr lang="cs-CZ" i="1" dirty="0" err="1" smtClean="0"/>
              <a:t>maat</a:t>
            </a:r>
            <a:r>
              <a:rPr lang="cs-CZ" dirty="0" smtClean="0"/>
              <a:t>.“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142167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Náboženství - bohové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 smtClean="0"/>
              <a:t>Polyteismus – cca 2 500 </a:t>
            </a:r>
            <a:r>
              <a:rPr lang="cs-CZ" dirty="0" smtClean="0"/>
              <a:t>bohů</a:t>
            </a:r>
          </a:p>
          <a:p>
            <a:r>
              <a:rPr lang="cs-CZ" dirty="0" smtClean="0"/>
              <a:t>Božstva se projevují v různých formách</a:t>
            </a:r>
            <a:r>
              <a:rPr lang="cs-CZ" dirty="0"/>
              <a:t> </a:t>
            </a:r>
            <a:r>
              <a:rPr lang="cs-CZ" dirty="0" smtClean="0"/>
              <a:t>– např. l</a:t>
            </a:r>
            <a:r>
              <a:rPr lang="cs-CZ" dirty="0" smtClean="0"/>
              <a:t>idská </a:t>
            </a:r>
            <a:r>
              <a:rPr lang="cs-CZ" dirty="0" smtClean="0"/>
              <a:t>postava se zvířecí </a:t>
            </a:r>
            <a:r>
              <a:rPr lang="cs-CZ" dirty="0" err="1" smtClean="0"/>
              <a:t>hla-vou</a:t>
            </a:r>
            <a:r>
              <a:rPr lang="cs-CZ" dirty="0" smtClean="0"/>
              <a:t> </a:t>
            </a:r>
            <a:r>
              <a:rPr lang="cs-CZ" dirty="0" smtClean="0"/>
              <a:t>(např. bohyně </a:t>
            </a:r>
            <a:r>
              <a:rPr lang="cs-CZ" dirty="0" err="1" smtClean="0"/>
              <a:t>Hathor</a:t>
            </a:r>
            <a:r>
              <a:rPr lang="cs-CZ" dirty="0" smtClean="0"/>
              <a:t> – kráva, bůh Sobek – krokodýl, bůh Hor – sokol, </a:t>
            </a:r>
            <a:r>
              <a:rPr lang="cs-CZ" dirty="0" err="1" smtClean="0"/>
              <a:t>Amon</a:t>
            </a:r>
            <a:r>
              <a:rPr lang="cs-CZ" dirty="0" smtClean="0"/>
              <a:t> – beran nebo husa), nebo jako </a:t>
            </a:r>
            <a:r>
              <a:rPr lang="cs-CZ" dirty="0" smtClean="0"/>
              <a:t>posvátné zvíře či předmět.</a:t>
            </a:r>
            <a:endParaRPr lang="cs-CZ" dirty="0" smtClean="0"/>
          </a:p>
          <a:p>
            <a:r>
              <a:rPr lang="cs-CZ" dirty="0" smtClean="0"/>
              <a:t>Vzezření nějakého boha se může během věků i měnit (</a:t>
            </a:r>
            <a:r>
              <a:rPr lang="cs-CZ" dirty="0" err="1" smtClean="0"/>
              <a:t>Aton</a:t>
            </a:r>
            <a:r>
              <a:rPr lang="cs-CZ" dirty="0" smtClean="0"/>
              <a:t> – dříve sokol, později sluneční kotouč)</a:t>
            </a:r>
          </a:p>
          <a:p>
            <a:r>
              <a:rPr lang="cs-CZ" dirty="0" smtClean="0"/>
              <a:t>Hlavní bohové (Re, </a:t>
            </a:r>
            <a:r>
              <a:rPr lang="cs-CZ" dirty="0" err="1" smtClean="0"/>
              <a:t>Ptah</a:t>
            </a:r>
            <a:r>
              <a:rPr lang="cs-CZ" dirty="0" smtClean="0"/>
              <a:t>, Osiris, Isis, </a:t>
            </a:r>
            <a:r>
              <a:rPr lang="cs-CZ" dirty="0" err="1" smtClean="0"/>
              <a:t>Hathor</a:t>
            </a:r>
            <a:r>
              <a:rPr lang="cs-CZ" dirty="0" smtClean="0"/>
              <a:t> aj.) jsou bohatí XXX místní panteon vztahující se k soukromému životu člověka</a:t>
            </a:r>
          </a:p>
          <a:p>
            <a:r>
              <a:rPr lang="cs-CZ" dirty="0" smtClean="0"/>
              <a:t>Za Staré říše nejmocnějším sluneční bůh Re, za Střední říše nástup boha </a:t>
            </a:r>
            <a:r>
              <a:rPr lang="cs-CZ" dirty="0" err="1" smtClean="0"/>
              <a:t>Amona</a:t>
            </a:r>
            <a:r>
              <a:rPr lang="cs-CZ" dirty="0" smtClean="0"/>
              <a:t>, ten za Nové říše sloučen s bohem Re v </a:t>
            </a:r>
            <a:r>
              <a:rPr lang="cs-CZ" dirty="0" err="1" smtClean="0"/>
              <a:t>Amon-Rea</a:t>
            </a:r>
            <a:endParaRPr lang="cs-CZ" dirty="0" smtClean="0"/>
          </a:p>
          <a:p>
            <a:r>
              <a:rPr lang="cs-CZ" dirty="0" smtClean="0"/>
              <a:t>Stavba chrámu bohu privilegiem panovníka – panovnické donace == bohatství zejména hlavních bohů (</a:t>
            </a:r>
            <a:r>
              <a:rPr lang="cs-CZ" dirty="0" err="1" smtClean="0"/>
              <a:t>Amona</a:t>
            </a:r>
            <a:r>
              <a:rPr lang="cs-CZ" dirty="0" smtClean="0"/>
              <a:t>)</a:t>
            </a:r>
          </a:p>
          <a:p>
            <a:r>
              <a:rPr lang="cs-CZ" dirty="0" smtClean="0"/>
              <a:t>Základem náboženství kult odehrávající se hl. v chrámech (mimo veřejnost), spojený s přinášením obětí – úloha kněží.</a:t>
            </a: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248410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Egyptský panteon</a:t>
            </a:r>
            <a:endParaRPr lang="cs-CZ" b="1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Bohové Re a </a:t>
            </a:r>
            <a:r>
              <a:rPr lang="cs-CZ" dirty="0" err="1" smtClean="0"/>
              <a:t>Amasis</a:t>
            </a:r>
            <a:endParaRPr lang="cs-CZ" dirty="0"/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39788" y="2844595"/>
            <a:ext cx="5157787" cy="3005548"/>
          </a:xfrm>
          <a:prstGeom prst="rect">
            <a:avLst/>
          </a:prstGeom>
        </p:spPr>
      </p:pic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dirty="0" smtClean="0"/>
              <a:t>Bohyně </a:t>
            </a:r>
            <a:r>
              <a:rPr lang="cs-CZ" dirty="0" err="1" smtClean="0"/>
              <a:t>Eset</a:t>
            </a:r>
            <a:r>
              <a:rPr lang="cs-CZ" dirty="0" smtClean="0"/>
              <a:t>, bůh Re, bohyně </a:t>
            </a:r>
            <a:r>
              <a:rPr lang="cs-CZ" dirty="0" err="1" smtClean="0"/>
              <a:t>Hathor</a:t>
            </a:r>
            <a:endParaRPr lang="cs-CZ" dirty="0"/>
          </a:p>
        </p:txBody>
      </p:sp>
      <p:pic>
        <p:nvPicPr>
          <p:cNvPr id="8" name="Zástupný symbol pro obsah 7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8450605" y="2857501"/>
            <a:ext cx="1370731" cy="3005547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96433" y="2857501"/>
            <a:ext cx="1277357" cy="3005547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2200" y="2609178"/>
            <a:ext cx="2124075" cy="420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6870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Egyptský panteon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 Chrámy sídlem boha, který zde žije uzavřen (výjimečně procesí), obsluhován a oblékán kněžími – ti „prodlouženou rukou“ faraona </a:t>
            </a:r>
          </a:p>
          <a:p>
            <a:r>
              <a:rPr lang="cs-CZ" dirty="0" smtClean="0"/>
              <a:t>Každý chrám má své kněze a své hospodářské zázemí – dary faraona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879" y="3654352"/>
            <a:ext cx="8582035" cy="3203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8728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 smtClean="0"/>
              <a:t>Chrámový komplex v Luxoru, alej   </a:t>
            </a:r>
            <a:r>
              <a:rPr lang="cs-CZ" b="1" dirty="0" smtClean="0"/>
              <a:t>beranů (symbolem boha </a:t>
            </a:r>
            <a:r>
              <a:rPr lang="cs-CZ" b="1" dirty="0" err="1" smtClean="0"/>
              <a:t>Amona</a:t>
            </a:r>
            <a:r>
              <a:rPr lang="cs-CZ" b="1" smtClean="0"/>
              <a:t>)   celkový </a:t>
            </a:r>
            <a:r>
              <a:rPr lang="cs-CZ" b="1" dirty="0" smtClean="0"/>
              <a:t>pohled</a:t>
            </a:r>
            <a:endParaRPr lang="cs-CZ" b="1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363815"/>
            <a:ext cx="5064063" cy="3650076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9243" y="2395196"/>
            <a:ext cx="5428043" cy="3618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9137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 smtClean="0"/>
              <a:t>Achnatonova</a:t>
            </a:r>
            <a:r>
              <a:rPr lang="cs-CZ" b="1" dirty="0" smtClean="0"/>
              <a:t> „reforma“</a:t>
            </a:r>
            <a:endParaRPr lang="cs-CZ" b="1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Amenemhet</a:t>
            </a:r>
            <a:r>
              <a:rPr lang="cs-CZ" dirty="0" smtClean="0"/>
              <a:t> IV = </a:t>
            </a:r>
            <a:r>
              <a:rPr lang="cs-CZ" dirty="0" err="1" smtClean="0"/>
              <a:t>Achnaton</a:t>
            </a:r>
            <a:endParaRPr lang="cs-CZ" dirty="0" smtClean="0"/>
          </a:p>
          <a:p>
            <a:r>
              <a:rPr lang="cs-CZ" dirty="0" smtClean="0"/>
              <a:t>Sluneční bůh </a:t>
            </a:r>
            <a:r>
              <a:rPr lang="cs-CZ" dirty="0" err="1" smtClean="0"/>
              <a:t>Aton</a:t>
            </a:r>
            <a:r>
              <a:rPr lang="cs-CZ" dirty="0" smtClean="0"/>
              <a:t> – členem panteonu již dříve, za </a:t>
            </a:r>
            <a:r>
              <a:rPr lang="cs-CZ" dirty="0" err="1" smtClean="0"/>
              <a:t>Achnatonova</a:t>
            </a:r>
            <a:r>
              <a:rPr lang="cs-CZ" dirty="0" smtClean="0"/>
              <a:t> otce získává na důležitosti</a:t>
            </a:r>
          </a:p>
          <a:p>
            <a:r>
              <a:rPr lang="cs-CZ" dirty="0" smtClean="0"/>
              <a:t>Snaha omezit hospodářskou i politickou moc </a:t>
            </a:r>
            <a:r>
              <a:rPr lang="cs-CZ" dirty="0" err="1" smtClean="0"/>
              <a:t>Amonova</a:t>
            </a:r>
            <a:r>
              <a:rPr lang="cs-CZ" dirty="0" smtClean="0"/>
              <a:t> kněžstva</a:t>
            </a:r>
          </a:p>
          <a:p>
            <a:r>
              <a:rPr lang="cs-CZ" dirty="0" smtClean="0"/>
              <a:t>Za </a:t>
            </a:r>
            <a:r>
              <a:rPr lang="cs-CZ" dirty="0" err="1" smtClean="0"/>
              <a:t>Amenhotepa</a:t>
            </a:r>
            <a:r>
              <a:rPr lang="cs-CZ" dirty="0" smtClean="0"/>
              <a:t> IV. </a:t>
            </a:r>
            <a:r>
              <a:rPr lang="cs-CZ" dirty="0" err="1" smtClean="0"/>
              <a:t>Aton</a:t>
            </a:r>
            <a:r>
              <a:rPr lang="cs-CZ" dirty="0" smtClean="0"/>
              <a:t> hlavním božstvem země == faraon přijímá jméno </a:t>
            </a:r>
            <a:r>
              <a:rPr lang="cs-CZ" dirty="0" err="1" smtClean="0"/>
              <a:t>Achnaton</a:t>
            </a:r>
            <a:r>
              <a:rPr lang="cs-CZ" dirty="0" smtClean="0"/>
              <a:t>, zakládá nové hlavní město </a:t>
            </a:r>
            <a:r>
              <a:rPr lang="cs-CZ" dirty="0" err="1" smtClean="0"/>
              <a:t>Achetaton</a:t>
            </a:r>
            <a:r>
              <a:rPr lang="cs-CZ" dirty="0" smtClean="0"/>
              <a:t> (el </a:t>
            </a:r>
            <a:r>
              <a:rPr lang="cs-CZ" dirty="0" err="1" smtClean="0"/>
              <a:t>Amarna</a:t>
            </a:r>
            <a:r>
              <a:rPr lang="cs-CZ" dirty="0" smtClean="0"/>
              <a:t>)</a:t>
            </a:r>
          </a:p>
          <a:p>
            <a:r>
              <a:rPr lang="cs-CZ" dirty="0" err="1" smtClean="0"/>
              <a:t>Aton</a:t>
            </a:r>
            <a:r>
              <a:rPr lang="cs-CZ" dirty="0" smtClean="0"/>
              <a:t> není zobrazován jako dosavadní bohové = sluneční kotouč vznášející se nad zemí == ústřední postavou každého náboženského výjevu je </a:t>
            </a:r>
            <a:r>
              <a:rPr lang="cs-CZ" dirty="0" err="1" smtClean="0"/>
              <a:t>Achnaton</a:t>
            </a:r>
            <a:r>
              <a:rPr lang="cs-CZ" dirty="0" smtClean="0"/>
              <a:t> a jeho žena </a:t>
            </a:r>
            <a:r>
              <a:rPr lang="cs-CZ" dirty="0" err="1" smtClean="0"/>
              <a:t>Nefertiti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535302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Život po smrti – poslední soud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 err="1" smtClean="0"/>
              <a:t>Tyldesley</a:t>
            </a:r>
            <a:r>
              <a:rPr lang="cs-CZ" dirty="0" smtClean="0"/>
              <a:t>, </a:t>
            </a:r>
            <a:r>
              <a:rPr lang="cs-CZ" dirty="0" err="1" smtClean="0"/>
              <a:t>Joyce</a:t>
            </a:r>
            <a:r>
              <a:rPr lang="cs-CZ" dirty="0" smtClean="0"/>
              <a:t>: Zlatý věk starého Egypta, s. 171</a:t>
            </a:r>
          </a:p>
          <a:p>
            <a:r>
              <a:rPr lang="cs-CZ" dirty="0" smtClean="0"/>
              <a:t>„</a:t>
            </a:r>
            <a:r>
              <a:rPr lang="cs-CZ" i="1" dirty="0" smtClean="0"/>
              <a:t>Bůh </a:t>
            </a:r>
            <a:r>
              <a:rPr lang="cs-CZ" i="1" dirty="0" err="1" smtClean="0"/>
              <a:t>Aton</a:t>
            </a:r>
            <a:r>
              <a:rPr lang="cs-CZ" i="1" dirty="0" smtClean="0"/>
              <a:t> byl sice všem na očích, zároveň však zůstával podivně vzdálený. Jeho světlo se každého dne snášelo s nebes pro chudé i bohaté, prostí lidé jej viděli a cítili jeho teplo, ale nesměli ho uctívat. V </a:t>
            </a:r>
            <a:r>
              <a:rPr lang="cs-CZ" i="1" dirty="0" err="1" smtClean="0"/>
              <a:t>amarnském</a:t>
            </a:r>
            <a:r>
              <a:rPr lang="cs-CZ" i="1" dirty="0" smtClean="0"/>
              <a:t> umění </a:t>
            </a:r>
            <a:r>
              <a:rPr lang="cs-CZ" i="1" dirty="0" err="1" smtClean="0"/>
              <a:t>Atonovy</a:t>
            </a:r>
            <a:r>
              <a:rPr lang="cs-CZ" i="1" dirty="0" smtClean="0"/>
              <a:t> paprsky žehnaly jen královské rodině. </a:t>
            </a:r>
            <a:r>
              <a:rPr lang="cs-CZ" i="1" dirty="0" err="1" smtClean="0"/>
              <a:t>Achnaton</a:t>
            </a:r>
            <a:r>
              <a:rPr lang="cs-CZ" i="1" dirty="0" smtClean="0"/>
              <a:t> nehodlá dopustit, aby mu nový bůh přerostl přes hlavu a oslabil jeho jedinečnou mocenskou pozici. Naopak, chtěl </a:t>
            </a:r>
            <a:r>
              <a:rPr lang="cs-CZ" i="1" dirty="0" err="1" smtClean="0"/>
              <a:t>Atona</a:t>
            </a:r>
            <a:r>
              <a:rPr lang="cs-CZ" i="1" dirty="0" smtClean="0"/>
              <a:t> využít k posílení vlastní božské podstaty. Proto se v tomto ohledu přidržel dávné tradice omezující přístup k bohům na skupinku vyvolených. Z jeho vůle směli </a:t>
            </a:r>
            <a:r>
              <a:rPr lang="cs-CZ" i="1" dirty="0" err="1" smtClean="0"/>
              <a:t>Aatona</a:t>
            </a:r>
            <a:r>
              <a:rPr lang="cs-CZ" i="1" dirty="0" smtClean="0"/>
              <a:t> uctívat jen kněží, které sám jmenoval, a to pouze v chrámech, jež k tomu výslovně určil.“</a:t>
            </a:r>
          </a:p>
          <a:p>
            <a:r>
              <a:rPr lang="cs-CZ" dirty="0" smtClean="0"/>
              <a:t>Krátkodobý účinek reformy, dopady na vnitřní i zahraniční politiku země.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913163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 smtClean="0"/>
              <a:t>Achnaton</a:t>
            </a:r>
            <a:r>
              <a:rPr lang="cs-CZ" b="1" dirty="0" smtClean="0"/>
              <a:t> – el </a:t>
            </a:r>
            <a:r>
              <a:rPr lang="cs-CZ" b="1" dirty="0" err="1" smtClean="0"/>
              <a:t>amarnské</a:t>
            </a:r>
            <a:r>
              <a:rPr lang="cs-CZ" b="1" dirty="0" smtClean="0"/>
              <a:t> umění</a:t>
            </a:r>
            <a:endParaRPr lang="cs-CZ" b="1" dirty="0"/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92077" y="2117759"/>
            <a:ext cx="4316782" cy="4316782"/>
          </a:xfrm>
          <a:prstGeom prst="rect">
            <a:avLst/>
          </a:prstGeom>
        </p:spPr>
      </p:pic>
      <p:pic>
        <p:nvPicPr>
          <p:cNvPr id="8" name="Zástupný symbol pro obsah 7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439437" y="2824454"/>
            <a:ext cx="3902297" cy="3370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9353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Srovnání  tradičního a el </a:t>
            </a:r>
            <a:r>
              <a:rPr lang="cs-CZ" b="1" dirty="0" err="1" smtClean="0"/>
              <a:t>amarnského</a:t>
            </a:r>
            <a:r>
              <a:rPr lang="cs-CZ" b="1" dirty="0" smtClean="0"/>
              <a:t> typu</a:t>
            </a:r>
            <a:endParaRPr lang="cs-CZ" b="1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8442" y="2483274"/>
            <a:ext cx="2279158" cy="3428129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2455" y="2483273"/>
            <a:ext cx="3901538" cy="3428129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20486" y="2099256"/>
            <a:ext cx="1704304" cy="4198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8540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Život po smrti – posmrtný soud</a:t>
            </a:r>
            <a:endParaRPr lang="cs-CZ" b="1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85623" y="1870523"/>
            <a:ext cx="6284890" cy="4875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0608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Společnost - farao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Na vrcholu společenské pyramidy jako bůh či prostředník mezi lidmi a bohy</a:t>
            </a:r>
          </a:p>
          <a:p>
            <a:r>
              <a:rPr lang="cs-CZ" dirty="0" smtClean="0"/>
              <a:t>Shaw, Ian: Dějiny starověkého Egypta, s. 108</a:t>
            </a:r>
          </a:p>
          <a:p>
            <a:pPr algn="just"/>
            <a:r>
              <a:rPr lang="cs-CZ" dirty="0" smtClean="0"/>
              <a:t>„</a:t>
            </a:r>
            <a:r>
              <a:rPr lang="cs-CZ" i="1" dirty="0" smtClean="0"/>
              <a:t>Ve starověkém Egyptě měl král zcela jedinečné postavení jako prostředník mezi bohy a lidem, jako styčný bod lidského a božského světa, který byl od-</a:t>
            </a:r>
            <a:r>
              <a:rPr lang="cs-CZ" i="1" dirty="0" err="1" smtClean="0"/>
              <a:t>povědný</a:t>
            </a:r>
            <a:r>
              <a:rPr lang="cs-CZ" i="1" dirty="0" smtClean="0"/>
              <a:t> oběma.  … Počínaje vládou </a:t>
            </a:r>
            <a:r>
              <a:rPr lang="cs-CZ" i="1" dirty="0" err="1" smtClean="0"/>
              <a:t>Rachefovou</a:t>
            </a:r>
            <a:r>
              <a:rPr lang="cs-CZ" i="1" dirty="0" smtClean="0"/>
              <a:t> bývá královo jméno </a:t>
            </a:r>
            <a:r>
              <a:rPr lang="cs-CZ" i="1" dirty="0" err="1" smtClean="0"/>
              <a:t>uve-deno</a:t>
            </a:r>
            <a:r>
              <a:rPr lang="cs-CZ" i="1" dirty="0" smtClean="0"/>
              <a:t> titulem „syn </a:t>
            </a:r>
            <a:r>
              <a:rPr lang="cs-CZ" i="1" dirty="0" err="1" smtClean="0"/>
              <a:t>Reův</a:t>
            </a:r>
            <a:r>
              <a:rPr lang="cs-CZ" i="1" dirty="0" smtClean="0"/>
              <a:t>“. Znamená to, že byl bohy vybrán a uznán a že se po smrti odebere do jejich společnosti. Jeho výsadou byl kontakt s bohy, za-jištěný prostřednictvím rituálů, i když z praktických důvodů byly prvky </a:t>
            </a:r>
            <a:r>
              <a:rPr lang="cs-CZ" i="1" dirty="0" err="1" smtClean="0"/>
              <a:t>rituá-lů</a:t>
            </a:r>
            <a:r>
              <a:rPr lang="cs-CZ" i="1" dirty="0" smtClean="0"/>
              <a:t> delegovány na kněze. Pro Egypťany byl jejich král zárukou nepřetržitého a spořádaného běhu světa: pravidelného střídání ročních období, </a:t>
            </a:r>
            <a:r>
              <a:rPr lang="cs-CZ" i="1" dirty="0" err="1" smtClean="0"/>
              <a:t>každoroč-ních</a:t>
            </a:r>
            <a:r>
              <a:rPr lang="cs-CZ" i="1" dirty="0" smtClean="0"/>
              <a:t> záplav, předvídatelného pohybu nebeských těles, ale rovněž ochrany před nebezpečnými přírodními silami a nepřáteli za hranicemi Egypta</a:t>
            </a:r>
            <a:r>
              <a:rPr lang="cs-CZ" dirty="0" smtClean="0"/>
              <a:t>.“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494341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Život po smrti</a:t>
            </a:r>
            <a:endParaRPr lang="cs-CZ" b="1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/>
              <a:t>S</a:t>
            </a:r>
            <a:r>
              <a:rPr lang="cs-CZ" dirty="0" smtClean="0"/>
              <a:t>mrt neznamená konec lidské bytosti, je jen přechodem do jiného světa</a:t>
            </a:r>
          </a:p>
          <a:p>
            <a:r>
              <a:rPr lang="cs-CZ" dirty="0" smtClean="0"/>
              <a:t>Hérodotos označuje Egypťany za nejzbožnější lidi, protože od mládí se připravují na smrt (budování pohřební hrobky, její výzdoba a výbava) = tezaurace pracovních sil i přírodních a ekonomických zdrojů – zejména ve vztahu k panovníkovi</a:t>
            </a:r>
          </a:p>
          <a:p>
            <a:r>
              <a:rPr lang="cs-CZ" dirty="0" smtClean="0"/>
              <a:t>Podmínkou posmrtného života je neporušenost mrtvého těla. V oka-mžiku smrti se duch od těla odpoutal,      aby v den pohřbu se do těla vrátil (obřad otevírání úst).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Mumifikace vychází z přírodních </a:t>
            </a:r>
            <a:r>
              <a:rPr lang="cs-CZ" dirty="0" err="1" smtClean="0"/>
              <a:t>podmí-nek</a:t>
            </a:r>
            <a:r>
              <a:rPr lang="cs-CZ" dirty="0" smtClean="0"/>
              <a:t> Egypta – první nález z 5./4. tis. př. na okrajích pouště (vysušená těla) </a:t>
            </a:r>
          </a:p>
          <a:p>
            <a:pPr marL="0" indent="0">
              <a:buNone/>
            </a:pPr>
            <a:r>
              <a:rPr lang="cs-CZ" dirty="0" smtClean="0"/>
              <a:t>Její první popis – 3 způsobů lišících se způsobem provedené i cenou – u Héro-</a:t>
            </a:r>
            <a:r>
              <a:rPr lang="cs-CZ" dirty="0" err="1" smtClean="0"/>
              <a:t>dota</a:t>
            </a:r>
            <a:r>
              <a:rPr lang="cs-CZ" dirty="0" smtClean="0"/>
              <a:t>. </a:t>
            </a:r>
          </a:p>
          <a:p>
            <a:pPr marL="0" indent="0">
              <a:buNone/>
            </a:pPr>
            <a:r>
              <a:rPr lang="cs-CZ" dirty="0" smtClean="0"/>
              <a:t>Nejde jen o technologický, ale i o </a:t>
            </a:r>
            <a:r>
              <a:rPr lang="cs-CZ" dirty="0" err="1" smtClean="0"/>
              <a:t>nábo</a:t>
            </a:r>
            <a:r>
              <a:rPr lang="cs-CZ" dirty="0" smtClean="0"/>
              <a:t>-ženský proces.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009063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Posmrtný život - mumifikace</a:t>
            </a:r>
            <a:endParaRPr lang="cs-CZ" b="1" dirty="0"/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199" y="1918952"/>
            <a:ext cx="4339107" cy="3593206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2709" y="1918952"/>
            <a:ext cx="4453877" cy="359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0762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Popis mumifikace – Hérodotos, Dějiny II, 86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„ </a:t>
            </a:r>
            <a:r>
              <a:rPr lang="cs-CZ" i="1" dirty="0" smtClean="0"/>
              <a:t>Umění balzamovat zná a zabývá se jím zvláštní druh lidí. Když jim pozůstalí přinesou mrtvého, ukážou jim dřevné podobizny mrtvých, </a:t>
            </a:r>
            <a:r>
              <a:rPr lang="cs-CZ" i="1" dirty="0" err="1" smtClean="0"/>
              <a:t>omalo-vané</a:t>
            </a:r>
            <a:r>
              <a:rPr lang="cs-CZ" i="1" dirty="0" smtClean="0"/>
              <a:t> jako skutečné mrtvoly. Jednu z nich označují za nejnákladnější, … </a:t>
            </a:r>
            <a:r>
              <a:rPr lang="cs-CZ" i="1" dirty="0" err="1" smtClean="0"/>
              <a:t>dru</a:t>
            </a:r>
            <a:r>
              <a:rPr lang="cs-CZ" i="1" dirty="0" smtClean="0"/>
              <a:t>-hou za méně hodnotnou a levnější, třetí za nejlevnější. Když jim to vyloží, ptají se jich, podle kterého způsobu si přejí, aby byl mrtvý balzamován. Po-</a:t>
            </a:r>
            <a:r>
              <a:rPr lang="cs-CZ" i="1" dirty="0" err="1" smtClean="0"/>
              <a:t>zůstalí</a:t>
            </a:r>
            <a:r>
              <a:rPr lang="cs-CZ" i="1" dirty="0" smtClean="0"/>
              <a:t> se dohodnou na ceně a vzdálí se.</a:t>
            </a:r>
          </a:p>
          <a:p>
            <a:r>
              <a:rPr lang="cs-CZ" i="1" dirty="0" smtClean="0"/>
              <a:t>Balzamovači zůstanou a s veškerou péčí provedou balzamování. Nejprve vytáhnou křivým železem mozek skrze osní dírky; část ho vytáhnou takto, část tím, že dovnitř nalijí rozpouštějící látky. Potom naříznou ostrým </a:t>
            </a:r>
            <a:r>
              <a:rPr lang="cs-CZ" i="1" dirty="0" err="1" smtClean="0"/>
              <a:t>ait-hiopským</a:t>
            </a:r>
            <a:r>
              <a:rPr lang="cs-CZ" i="1" dirty="0" smtClean="0"/>
              <a:t> kamenem slabiny a vyberou celou břišní dutinu; vyčistí ji, vy-pláchnou palmovým vínem a znova vyčistí rozetřenými vykuřovacími látka-mi. Potom naplní břicho čistě utřenou myrhou a jiným kořením kromě </a:t>
            </a:r>
            <a:r>
              <a:rPr lang="cs-CZ" i="1" dirty="0" err="1" smtClean="0"/>
              <a:t>kadi-dla</a:t>
            </a:r>
            <a:r>
              <a:rPr lang="cs-CZ" i="1" dirty="0" smtClean="0"/>
              <a:t>, a když je naplnili, zase je zašijí. Pak naloží mrtvého o sodného louhu a</a:t>
            </a:r>
            <a:endParaRPr lang="cs-CZ" i="1" dirty="0"/>
          </a:p>
        </p:txBody>
      </p:sp>
    </p:spTree>
    <p:extLst>
      <p:ext uri="{BB962C8B-B14F-4D97-AF65-F5344CB8AC3E}">
        <p14:creationId xmlns:p14="http://schemas.microsoft.com/office/powerpoint/2010/main" val="12098448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Popis mumifikace – Hérodotos, Dějiny II, 86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i="1" dirty="0" smtClean="0"/>
              <a:t>Tam ho nechají sedmdesát dní. Balzamovat delší dobu není dovoleno. Po uplynutí sedmdesáti dnů mrtvého umyjí a celé jeho tělo zabalí do nařezaných pruhů plátna z Byssu a natřou klovatinou, které Egypťané většinou používají místo klihu. Potom převezmou mrtvolu příbuzní, dají udělat ze dřeva dutou podobu člověka, mrtvého do ní uzavřou a uloží v pohřební komoře nastojato opřeného o zeď. Takový je nejdražší způsob balzamování</a:t>
            </a:r>
            <a:r>
              <a:rPr lang="cs-CZ" dirty="0" smtClean="0"/>
              <a:t>.“</a:t>
            </a:r>
            <a:endParaRPr lang="cs-CZ" dirty="0"/>
          </a:p>
          <a:p>
            <a:pPr marL="0" indent="0">
              <a:buNone/>
            </a:pPr>
            <a:r>
              <a:rPr lang="cs-CZ" dirty="0" smtClean="0"/>
              <a:t>- Přeprava rakve s mrtvým na západní břeh Nilu; na saních na břehu tažena k hrobu; před vchodem obřad „otvírání úst“ – návrat schopnosti jíst, pít, milovat; spuštění rakve, uložení pohřební výbavy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300892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Mumifikace</a:t>
            </a:r>
            <a:endParaRPr lang="cs-CZ" b="1" dirty="0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326522"/>
            <a:ext cx="3890023" cy="3412901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3330" y="511398"/>
            <a:ext cx="3848100" cy="2667000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17348" y="3324671"/>
            <a:ext cx="4220601" cy="3159808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5373" y="4191000"/>
            <a:ext cx="3495675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1827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Posmrtný život</a:t>
            </a:r>
            <a:endParaRPr lang="cs-CZ" b="1" dirty="0"/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1903710"/>
            <a:ext cx="5181600" cy="4195168"/>
          </a:xfrm>
          <a:prstGeom prst="rect">
            <a:avLst/>
          </a:prstGeom>
        </p:spPr>
      </p:pic>
      <p:sp>
        <p:nvSpPr>
          <p:cNvPr id="6" name="Zástupný symbol pro obsah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dirty="0" smtClean="0"/>
              <a:t>Vylupování hrobek a jejich </a:t>
            </a:r>
            <a:r>
              <a:rPr lang="cs-CZ" dirty="0" err="1" smtClean="0"/>
              <a:t>výba</a:t>
            </a:r>
            <a:r>
              <a:rPr lang="cs-CZ" dirty="0" smtClean="0"/>
              <a:t>-vy již ve starověku = záznamy o soudních procesech</a:t>
            </a:r>
          </a:p>
          <a:p>
            <a:r>
              <a:rPr lang="cs-CZ" dirty="0" smtClean="0"/>
              <a:t>Stěhování mumií – 1881 – </a:t>
            </a:r>
            <a:r>
              <a:rPr lang="cs-CZ" dirty="0" err="1" smtClean="0"/>
              <a:t>jesky</a:t>
            </a:r>
            <a:r>
              <a:rPr lang="cs-CZ" dirty="0" smtClean="0"/>
              <a:t>-ně u </a:t>
            </a:r>
            <a:r>
              <a:rPr lang="cs-CZ" dirty="0" err="1" smtClean="0"/>
              <a:t>Dér</a:t>
            </a:r>
            <a:r>
              <a:rPr lang="cs-CZ" dirty="0" smtClean="0"/>
              <a:t> el </a:t>
            </a:r>
            <a:r>
              <a:rPr lang="cs-CZ" dirty="0" err="1" smtClean="0"/>
              <a:t>Bahrí</a:t>
            </a:r>
            <a:r>
              <a:rPr lang="cs-CZ" dirty="0" smtClean="0"/>
              <a:t> – objev 40 mu-</a:t>
            </a:r>
            <a:r>
              <a:rPr lang="cs-CZ" dirty="0" err="1" smtClean="0"/>
              <a:t>mií</a:t>
            </a:r>
            <a:r>
              <a:rPr lang="cs-CZ" dirty="0" smtClean="0"/>
              <a:t> faraonů Nové říše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121678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Mumifikace zvířat</a:t>
            </a:r>
            <a:endParaRPr lang="cs-CZ" b="1" dirty="0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0565" y="2588654"/>
            <a:ext cx="4035077" cy="3222658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5291" y="2588654"/>
            <a:ext cx="4462659" cy="2975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2754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Cesta podsvětím</a:t>
            </a:r>
            <a:endParaRPr lang="cs-CZ" b="1" dirty="0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Nový věčný život začíná po návratu </a:t>
            </a:r>
            <a:r>
              <a:rPr lang="cs-CZ" dirty="0" smtClean="0"/>
              <a:t>ducha </a:t>
            </a:r>
            <a:r>
              <a:rPr lang="cs-CZ" dirty="0" smtClean="0"/>
              <a:t>zemřelého do těla</a:t>
            </a:r>
          </a:p>
          <a:p>
            <a:r>
              <a:rPr lang="cs-CZ" dirty="0" smtClean="0"/>
              <a:t>Cesty v podsvětí jsou nebezpečné, plné nástrah a příšer (Knihy </a:t>
            </a:r>
            <a:r>
              <a:rPr lang="cs-CZ" dirty="0" err="1" smtClean="0"/>
              <a:t>mrt-vých</a:t>
            </a:r>
            <a:r>
              <a:rPr lang="cs-CZ" dirty="0" smtClean="0"/>
              <a:t> = texty napsané na stěnách hrobek, radí mrtvému, jak nástrahám uniknout, jak správně odpovědět, jak oslovit bohy, naklonit si je)</a:t>
            </a:r>
          </a:p>
          <a:p>
            <a:r>
              <a:rPr lang="cs-CZ" dirty="0" smtClean="0"/>
              <a:t>Zamarovský, Vojtěch: Jejich Veličenstva pyramidy, s. </a:t>
            </a:r>
            <a:r>
              <a:rPr lang="cs-CZ" dirty="0" smtClean="0"/>
              <a:t>184 – ukázka:</a:t>
            </a:r>
            <a:endParaRPr lang="cs-CZ" dirty="0" smtClean="0"/>
          </a:p>
          <a:p>
            <a:r>
              <a:rPr lang="cs-CZ" dirty="0" smtClean="0"/>
              <a:t>„</a:t>
            </a:r>
            <a:r>
              <a:rPr lang="cs-CZ" i="1" dirty="0" smtClean="0"/>
              <a:t>Kdo jsi  jak se jmenuješ? – Jsem ten, který vyrostl v papyrusovém houští, mé jméno je </a:t>
            </a:r>
            <a:r>
              <a:rPr lang="cs-CZ" i="1" dirty="0" err="1" smtClean="0"/>
              <a:t>Olivan</a:t>
            </a:r>
            <a:r>
              <a:rPr lang="cs-CZ" i="1" dirty="0"/>
              <a:t> </a:t>
            </a:r>
            <a:r>
              <a:rPr lang="cs-CZ" i="1" dirty="0" smtClean="0"/>
              <a:t>(obyvatel Olivy).</a:t>
            </a:r>
          </a:p>
          <a:p>
            <a:r>
              <a:rPr lang="cs-CZ" i="1" dirty="0" smtClean="0"/>
              <a:t>Proč chceš tudy projít? – Chci obejít město ležící severně od Olivy.</a:t>
            </a:r>
          </a:p>
          <a:p>
            <a:r>
              <a:rPr lang="cs-CZ" i="1" dirty="0" smtClean="0"/>
              <a:t>Co tam chceš spatřit? - Spatřil jsem jásot v krajině </a:t>
            </a:r>
            <a:r>
              <a:rPr lang="cs-CZ" i="1" dirty="0" err="1" smtClean="0"/>
              <a:t>Fenechů</a:t>
            </a:r>
            <a:r>
              <a:rPr lang="cs-CZ" i="1" dirty="0" smtClean="0"/>
              <a:t>.</a:t>
            </a:r>
          </a:p>
          <a:p>
            <a:r>
              <a:rPr lang="cs-CZ" i="1" dirty="0" smtClean="0"/>
              <a:t>Co tam máš dostat? – Oheň a fajánsovou desku. Ad.“</a:t>
            </a:r>
            <a:endParaRPr lang="cs-CZ" i="1" dirty="0"/>
          </a:p>
        </p:txBody>
      </p:sp>
    </p:spTree>
    <p:extLst>
      <p:ext uri="{BB962C8B-B14F-4D97-AF65-F5344CB8AC3E}">
        <p14:creationId xmlns:p14="http://schemas.microsoft.com/office/powerpoint/2010/main" val="41143122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Život po smrti – poslední soud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 smtClean="0"/>
              <a:t>Uprostřed výjevu váhy, na něž bůh </a:t>
            </a:r>
            <a:r>
              <a:rPr lang="cs-CZ" dirty="0" err="1" smtClean="0"/>
              <a:t>Anup</a:t>
            </a:r>
            <a:r>
              <a:rPr lang="cs-CZ" dirty="0" smtClean="0"/>
              <a:t> klade srdce zemřelého (svědomí), na pravou misku vah pštrosí péro (symbol bohyně pravdy a spravedlnosti </a:t>
            </a:r>
            <a:r>
              <a:rPr lang="cs-CZ" dirty="0" err="1" smtClean="0"/>
              <a:t>Maat</a:t>
            </a:r>
            <a:r>
              <a:rPr lang="cs-CZ" dirty="0" smtClean="0"/>
              <a:t>)</a:t>
            </a:r>
          </a:p>
          <a:p>
            <a:r>
              <a:rPr lang="cs-CZ" dirty="0" smtClean="0"/>
              <a:t>Vedle vážícího </a:t>
            </a:r>
            <a:r>
              <a:rPr lang="cs-CZ" dirty="0" err="1" smtClean="0"/>
              <a:t>Anupa</a:t>
            </a:r>
            <a:r>
              <a:rPr lang="cs-CZ" dirty="0" smtClean="0"/>
              <a:t> bůh vědění a moudrosti </a:t>
            </a:r>
            <a:r>
              <a:rPr lang="cs-CZ" dirty="0" err="1" smtClean="0"/>
              <a:t>Thovt</a:t>
            </a:r>
            <a:r>
              <a:rPr lang="cs-CZ" dirty="0" smtClean="0"/>
              <a:t> – zapisuje výsledek. Zemřelý prohlašuje, že se během života nedopustil žádného zločinu vůči lide, bohům, zvířatům = popírá přečiny.</a:t>
            </a:r>
          </a:p>
          <a:p>
            <a:r>
              <a:rPr lang="cs-CZ" dirty="0" err="1" smtClean="0"/>
              <a:t>Vachala</a:t>
            </a:r>
            <a:r>
              <a:rPr lang="cs-CZ" dirty="0" smtClean="0"/>
              <a:t>, Břetislav: Zajímavosti ze starého Egypta, s. 162</a:t>
            </a:r>
          </a:p>
          <a:p>
            <a:r>
              <a:rPr lang="cs-CZ" dirty="0" smtClean="0"/>
              <a:t>„</a:t>
            </a:r>
            <a:r>
              <a:rPr lang="cs-CZ" i="1" dirty="0" smtClean="0"/>
              <a:t>Nedopustil jsem se zla vůči lidem,</a:t>
            </a:r>
          </a:p>
          <a:p>
            <a:r>
              <a:rPr lang="cs-CZ" i="1" dirty="0"/>
              <a:t>a</a:t>
            </a:r>
            <a:r>
              <a:rPr lang="cs-CZ" i="1" dirty="0" smtClean="0"/>
              <a:t>ni jsem se neprovinil vůči žádnému zvířeti. </a:t>
            </a:r>
          </a:p>
          <a:p>
            <a:r>
              <a:rPr lang="cs-CZ" i="1" dirty="0" smtClean="0"/>
              <a:t>Neurazil jsem žádného boha.</a:t>
            </a:r>
          </a:p>
          <a:p>
            <a:r>
              <a:rPr lang="cs-CZ" i="1" dirty="0" smtClean="0"/>
              <a:t>Nezpůsobil jsem bolest,</a:t>
            </a:r>
          </a:p>
          <a:p>
            <a:r>
              <a:rPr lang="cs-CZ" i="1" dirty="0"/>
              <a:t>a</a:t>
            </a:r>
            <a:r>
              <a:rPr lang="cs-CZ" i="1" dirty="0" smtClean="0"/>
              <a:t>ni jsem nenechal nikoho hladovět</a:t>
            </a:r>
            <a:r>
              <a:rPr lang="cs-CZ" dirty="0" smtClean="0"/>
              <a:t>.</a:t>
            </a:r>
          </a:p>
          <a:p>
            <a:r>
              <a:rPr lang="cs-CZ" i="1" dirty="0" smtClean="0"/>
              <a:t>Nemám na svědomí žádné slzy.“</a:t>
            </a:r>
            <a:endParaRPr lang="cs-CZ" i="1" dirty="0"/>
          </a:p>
        </p:txBody>
      </p:sp>
    </p:spTree>
    <p:extLst>
      <p:ext uri="{BB962C8B-B14F-4D97-AF65-F5344CB8AC3E}">
        <p14:creationId xmlns:p14="http://schemas.microsoft.com/office/powerpoint/2010/main" val="11728391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Život po smrti – poslední soud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Na trůnu sedí bůh </a:t>
            </a:r>
            <a:r>
              <a:rPr lang="cs-CZ" dirty="0" err="1" smtClean="0"/>
              <a:t>Usíre</a:t>
            </a:r>
            <a:r>
              <a:rPr lang="cs-CZ" dirty="0" smtClean="0"/>
              <a:t>, ke kterému je zemřelý veden bohem Horem.</a:t>
            </a:r>
          </a:p>
          <a:p>
            <a:r>
              <a:rPr lang="cs-CZ" dirty="0" smtClean="0"/>
              <a:t>Každý bůh dává otázku, zemřelý (díky nápovědě Knihy mrtvých) zná na každou správnou odpověď. </a:t>
            </a:r>
          </a:p>
          <a:p>
            <a:r>
              <a:rPr lang="cs-CZ" dirty="0" smtClean="0"/>
              <a:t>Během vážení musí být pravda a svědomí v rovnováze.</a:t>
            </a:r>
          </a:p>
          <a:p>
            <a:r>
              <a:rPr lang="cs-CZ" dirty="0" smtClean="0"/>
              <a:t>Pod váhou sedí obluda s hlavou krokodýla, přední částí těla lva a zadní částí těla hrocha – Velká požíračka“ (</a:t>
            </a:r>
            <a:r>
              <a:rPr lang="cs-CZ" dirty="0" err="1" smtClean="0"/>
              <a:t>Anemait</a:t>
            </a:r>
            <a:r>
              <a:rPr lang="cs-CZ" dirty="0" smtClean="0"/>
              <a:t>) – v případě viny nebo-žáka pohltí = smrt, tentokrát neodvratná a skutečná.</a:t>
            </a:r>
          </a:p>
          <a:p>
            <a:r>
              <a:rPr lang="cs-CZ" dirty="0" smtClean="0"/>
              <a:t>Pokud vážení dopadne dobře, žije mrtvý dál v říši mrtvých – tak, jako žil předtím na zemí (= viz výbava). V případě práce možnost služeb </a:t>
            </a:r>
            <a:r>
              <a:rPr lang="cs-CZ" dirty="0" err="1" smtClean="0"/>
              <a:t>vešebtů</a:t>
            </a:r>
            <a:r>
              <a:rPr lang="cs-CZ" dirty="0" smtClean="0"/>
              <a:t> (Ten, který odpovídá) – sošky ze dřeva, fajánse, kamene, doloženy od Střední říše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954890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Společnost - farao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Zákonodárce, držitel nejvyšších politických a náboženských úřadů</a:t>
            </a:r>
          </a:p>
          <a:p>
            <a:r>
              <a:rPr lang="cs-CZ" dirty="0" smtClean="0"/>
              <a:t>Bůh žijící na zemi, prostředník mezi zbytkem obyvatelstva a bohy</a:t>
            </a:r>
          </a:p>
          <a:p>
            <a:r>
              <a:rPr lang="cs-CZ" dirty="0" smtClean="0"/>
              <a:t>Je zárukou toho, že Egypt, obklopený silami chaosu a zla (poušť), bude vzkvétat</a:t>
            </a:r>
          </a:p>
          <a:p>
            <a:r>
              <a:rPr lang="cs-CZ" dirty="0" smtClean="0"/>
              <a:t>Ke královskému úřadu přináleží řada symbolů moci – Bílá (</a:t>
            </a:r>
            <a:r>
              <a:rPr lang="cs-CZ" dirty="0" err="1" smtClean="0"/>
              <a:t>hornoeg</a:t>
            </a:r>
            <a:r>
              <a:rPr lang="cs-CZ" dirty="0" smtClean="0"/>
              <a:t>.) a Červená (</a:t>
            </a:r>
            <a:r>
              <a:rPr lang="cs-CZ" dirty="0" err="1" smtClean="0"/>
              <a:t>dolnoeg</a:t>
            </a:r>
            <a:r>
              <a:rPr lang="cs-CZ" dirty="0" smtClean="0"/>
              <a:t>.) koruna, </a:t>
            </a:r>
            <a:r>
              <a:rPr lang="cs-CZ" dirty="0" err="1" smtClean="0"/>
              <a:t>ureus</a:t>
            </a:r>
            <a:r>
              <a:rPr lang="cs-CZ" dirty="0" smtClean="0"/>
              <a:t> (útočící kobra) připevňovaný na </a:t>
            </a:r>
            <a:r>
              <a:rPr lang="cs-CZ" dirty="0" err="1" smtClean="0"/>
              <a:t>če-lo</a:t>
            </a:r>
            <a:r>
              <a:rPr lang="cs-CZ" dirty="0" smtClean="0"/>
              <a:t>, žezlo ve tvaru zakřivené hole, důtky, rituální vous, pokrývka hlavy </a:t>
            </a:r>
            <a:r>
              <a:rPr lang="cs-CZ" dirty="0" err="1" smtClean="0"/>
              <a:t>zv</a:t>
            </a:r>
            <a:r>
              <a:rPr lang="cs-CZ" dirty="0" smtClean="0"/>
              <a:t>. </a:t>
            </a:r>
            <a:r>
              <a:rPr lang="cs-CZ" dirty="0" err="1"/>
              <a:t>n</a:t>
            </a:r>
            <a:r>
              <a:rPr lang="cs-CZ" dirty="0" err="1" smtClean="0"/>
              <a:t>emes</a:t>
            </a:r>
            <a:r>
              <a:rPr lang="cs-CZ" dirty="0" smtClean="0"/>
              <a:t>, býčí ohon připevňovaný zezadu k opasku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7065492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Život po smrti – poslední soud</a:t>
            </a:r>
            <a:endParaRPr lang="cs-CZ" b="1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57589" y="2167821"/>
            <a:ext cx="7148311" cy="4232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5993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Společenská pyramida</a:t>
            </a:r>
            <a:endParaRPr lang="cs-CZ" b="1" dirty="0"/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584101" y="2237392"/>
            <a:ext cx="3117761" cy="3841436"/>
          </a:xfrm>
          <a:prstGeom prst="rect">
            <a:avLst/>
          </a:prstGeom>
        </p:spPr>
      </p:pic>
      <p:pic>
        <p:nvPicPr>
          <p:cNvPr id="8" name="Zástupný symbol pro obsah 7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800046" y="1988911"/>
            <a:ext cx="2995948" cy="4338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8893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Společenská pyramida - faraon</a:t>
            </a:r>
            <a:endParaRPr lang="cs-CZ" b="1" dirty="0"/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25012" y="2184512"/>
            <a:ext cx="4728922" cy="3992451"/>
          </a:xfrm>
          <a:prstGeom prst="rect">
            <a:avLst/>
          </a:prstGeom>
        </p:spPr>
      </p:pic>
      <p:sp>
        <p:nvSpPr>
          <p:cNvPr id="6" name="Zástupný symbol pro obsah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1" y="1825626"/>
            <a:ext cx="5181600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6961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 smtClean="0"/>
              <a:t>Ramesse</a:t>
            </a:r>
            <a:r>
              <a:rPr lang="cs-CZ" b="1" dirty="0" smtClean="0"/>
              <a:t> II – </a:t>
            </a:r>
            <a:r>
              <a:rPr lang="cs-CZ" b="1" dirty="0" err="1" smtClean="0"/>
              <a:t>Abu</a:t>
            </a:r>
            <a:r>
              <a:rPr lang="cs-CZ" b="1" dirty="0" smtClean="0"/>
              <a:t> </a:t>
            </a:r>
            <a:r>
              <a:rPr lang="cs-CZ" b="1" dirty="0" err="1" smtClean="0"/>
              <a:t>Simbel</a:t>
            </a:r>
            <a:endParaRPr lang="cs-CZ" b="1" dirty="0"/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95261" y="2112135"/>
            <a:ext cx="5262614" cy="4064828"/>
          </a:xfrm>
          <a:prstGeom prst="rect">
            <a:avLst/>
          </a:prstGeom>
        </p:spPr>
      </p:pic>
      <p:sp>
        <p:nvSpPr>
          <p:cNvPr id="9" name="Zástupný symbol pro obsah 8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Královou smrtí nekončila jeho role, panovníkovi bylo třeba zajistit jeho postavení i po smrti</a:t>
            </a:r>
          </a:p>
          <a:p>
            <a:r>
              <a:rPr lang="cs-CZ" dirty="0" smtClean="0"/>
              <a:t>Egypt je centrálně řízen </a:t>
            </a:r>
            <a:r>
              <a:rPr lang="cs-CZ" dirty="0" err="1" smtClean="0"/>
              <a:t>panov-níkem</a:t>
            </a:r>
            <a:r>
              <a:rPr lang="cs-CZ" dirty="0" smtClean="0"/>
              <a:t>, který je teoreticky vlast-</a:t>
            </a:r>
            <a:r>
              <a:rPr lang="cs-CZ" dirty="0" err="1" smtClean="0"/>
              <a:t>níkem</a:t>
            </a:r>
            <a:r>
              <a:rPr lang="cs-CZ" dirty="0" smtClean="0"/>
              <a:t> veškerého majetku i půdy s neomezenou mocí</a:t>
            </a:r>
          </a:p>
          <a:p>
            <a:r>
              <a:rPr lang="cs-CZ" dirty="0" smtClean="0"/>
              <a:t>Za Staré říše mnoho úředníků členy královské rodiny – jejich autorita je odvozena od </a:t>
            </a:r>
            <a:r>
              <a:rPr lang="cs-CZ" dirty="0" err="1" smtClean="0"/>
              <a:t>příbu-zenství</a:t>
            </a:r>
            <a:r>
              <a:rPr lang="cs-CZ" dirty="0" smtClean="0"/>
              <a:t> s panovníkem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811670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Společenská pyramida</a:t>
            </a:r>
            <a:endParaRPr lang="cs-CZ" b="1" dirty="0"/>
          </a:p>
        </p:txBody>
      </p:sp>
      <p:sp>
        <p:nvSpPr>
          <p:cNvPr id="10" name="Zástupný symbol pro obsah 9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cs-CZ" dirty="0" smtClean="0"/>
              <a:t>Nejvyšším úředníkem </a:t>
            </a:r>
            <a:r>
              <a:rPr lang="cs-CZ" b="1" dirty="0" smtClean="0"/>
              <a:t>vezír</a:t>
            </a:r>
            <a:r>
              <a:rPr lang="cs-CZ" dirty="0" smtClean="0"/>
              <a:t> – dohled na </a:t>
            </a:r>
            <a:r>
              <a:rPr lang="cs-CZ" dirty="0" err="1" smtClean="0"/>
              <a:t>admi-nistrativní</a:t>
            </a:r>
            <a:r>
              <a:rPr lang="cs-CZ" dirty="0" smtClean="0"/>
              <a:t> aparát</a:t>
            </a:r>
          </a:p>
          <a:p>
            <a:r>
              <a:rPr lang="cs-CZ" dirty="0" smtClean="0"/>
              <a:t>Na sklonku Staré říše větší počet úředníků == kariéra == možnost pronájmu královské půdy osídlené zemědělci, kteří ji obhospodařují</a:t>
            </a:r>
          </a:p>
          <a:p>
            <a:r>
              <a:rPr lang="cs-CZ" dirty="0" smtClean="0"/>
              <a:t>Zpočátku půda po skončení úřadu vrácena králi, později zůstává v rukou držitele == růst moci úředníků, postupné oslabení moci panovníka</a:t>
            </a:r>
          </a:p>
          <a:p>
            <a:r>
              <a:rPr lang="cs-CZ" dirty="0" smtClean="0"/>
              <a:t>Od 6. dynastie do čela jednotlivých regionů (</a:t>
            </a:r>
            <a:r>
              <a:rPr lang="cs-CZ" b="1" dirty="0" smtClean="0"/>
              <a:t>nomů</a:t>
            </a:r>
            <a:r>
              <a:rPr lang="cs-CZ" dirty="0" smtClean="0"/>
              <a:t>) jmenováni úředníci (</a:t>
            </a:r>
            <a:r>
              <a:rPr lang="cs-CZ" b="1" dirty="0" err="1" smtClean="0"/>
              <a:t>nomarchové</a:t>
            </a:r>
            <a:r>
              <a:rPr lang="cs-CZ" dirty="0" smtClean="0"/>
              <a:t>) trvale sídlící tam, kde jsou jmenováni. Úřad je často děděn v rámci rodiny. Celkem Egypt rozdělen na 42 nomů (20 + 22).</a:t>
            </a:r>
          </a:p>
          <a:p>
            <a:r>
              <a:rPr lang="cs-CZ" dirty="0" smtClean="0"/>
              <a:t>Projevem snahy </a:t>
            </a:r>
            <a:r>
              <a:rPr lang="cs-CZ" b="1" dirty="0" smtClean="0"/>
              <a:t>provinční aristokracie </a:t>
            </a:r>
            <a:r>
              <a:rPr lang="cs-CZ" dirty="0" smtClean="0"/>
              <a:t>vyrovnat se s panovnickým dvorem jsou její výzdobné </a:t>
            </a:r>
            <a:r>
              <a:rPr lang="cs-CZ" dirty="0" err="1" smtClean="0"/>
              <a:t>monu</a:t>
            </a:r>
            <a:r>
              <a:rPr lang="cs-CZ" dirty="0" smtClean="0"/>
              <a:t>-mentální hrobky v regionech (od Střední říše).</a:t>
            </a:r>
          </a:p>
        </p:txBody>
      </p:sp>
      <p:sp>
        <p:nvSpPr>
          <p:cNvPr id="11" name="Zástupný symbol pro obsah 10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r>
              <a:rPr lang="cs-CZ" dirty="0" smtClean="0"/>
              <a:t>Významné ekonomické a společenské postavení chrámů a kněží nejvýznamnějších bohů (</a:t>
            </a:r>
            <a:r>
              <a:rPr lang="cs-CZ" dirty="0" err="1" smtClean="0"/>
              <a:t>Amon</a:t>
            </a:r>
            <a:r>
              <a:rPr lang="cs-CZ" dirty="0" smtClean="0"/>
              <a:t>-Re).</a:t>
            </a:r>
          </a:p>
          <a:p>
            <a:r>
              <a:rPr lang="cs-CZ" dirty="0" smtClean="0"/>
              <a:t>Zvláštní postavení Domů života – písařských škol.</a:t>
            </a:r>
          </a:p>
          <a:p>
            <a:r>
              <a:rPr lang="cs-CZ" dirty="0" smtClean="0"/>
              <a:t>Specializovaní řemeslníci soustředěni na dvoře faraona, u regionálních elit a chrámů – </a:t>
            </a:r>
            <a:r>
              <a:rPr lang="cs-CZ" dirty="0" err="1" smtClean="0"/>
              <a:t>r</a:t>
            </a:r>
            <a:r>
              <a:rPr lang="cs-CZ" b="1" dirty="0" err="1" smtClean="0"/>
              <a:t>edistribuč</a:t>
            </a:r>
            <a:r>
              <a:rPr lang="cs-CZ" b="1" dirty="0" smtClean="0"/>
              <a:t>-ní hospodářství</a:t>
            </a:r>
          </a:p>
          <a:p>
            <a:r>
              <a:rPr lang="cs-CZ" dirty="0" smtClean="0"/>
              <a:t>Rolníci jsou společenskou skupinou nejvíce </a:t>
            </a:r>
            <a:r>
              <a:rPr lang="cs-CZ" dirty="0" err="1" smtClean="0"/>
              <a:t>pracov</a:t>
            </a:r>
            <a:r>
              <a:rPr lang="cs-CZ" dirty="0" smtClean="0"/>
              <a:t>-ně zatíženou (práce na polích, odvod daní a </a:t>
            </a:r>
            <a:r>
              <a:rPr lang="cs-CZ" dirty="0" err="1" smtClean="0"/>
              <a:t>poplat-ků</a:t>
            </a:r>
            <a:r>
              <a:rPr lang="cs-CZ" dirty="0" smtClean="0"/>
              <a:t>, pracovní zatížení na královských stavbách (</a:t>
            </a:r>
            <a:r>
              <a:rPr lang="cs-CZ" dirty="0" err="1" smtClean="0"/>
              <a:t>chrá</a:t>
            </a:r>
            <a:r>
              <a:rPr lang="cs-CZ" dirty="0" smtClean="0"/>
              <a:t>-my, pyramidy, </a:t>
            </a:r>
            <a:r>
              <a:rPr lang="cs-CZ" dirty="0"/>
              <a:t>h</a:t>
            </a:r>
            <a:r>
              <a:rPr lang="cs-CZ" dirty="0" smtClean="0"/>
              <a:t>robky), stavba a oprava zavlažovací-ho systému).</a:t>
            </a:r>
          </a:p>
          <a:p>
            <a:r>
              <a:rPr lang="cs-CZ" b="1" dirty="0" smtClean="0"/>
              <a:t>Patriarchální otroctví </a:t>
            </a:r>
            <a:r>
              <a:rPr lang="cs-CZ" dirty="0" smtClean="0"/>
              <a:t>– pramenem války; služeb-</a:t>
            </a:r>
            <a:r>
              <a:rPr lang="cs-CZ" dirty="0" err="1" smtClean="0"/>
              <a:t>nictvo</a:t>
            </a:r>
            <a:r>
              <a:rPr lang="cs-CZ" dirty="0" smtClean="0"/>
              <a:t>; lepší sociální postavení XXX antika (Řecko, Řím)</a:t>
            </a:r>
            <a:endParaRPr lang="cs-CZ" dirty="0"/>
          </a:p>
          <a:p>
            <a:r>
              <a:rPr lang="cs-CZ" dirty="0" smtClean="0"/>
              <a:t>Zvláštní postavení ženy ve společnosti (volnější než jinde); ženy regentky a vladařky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359631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73051" y="390882"/>
            <a:ext cx="10515600" cy="1325563"/>
          </a:xfrm>
        </p:spPr>
        <p:txBody>
          <a:bodyPr/>
          <a:lstStyle/>
          <a:p>
            <a:r>
              <a:rPr lang="cs-CZ" b="1" dirty="0" smtClean="0"/>
              <a:t>Společnost - kněží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Původně jediným prostředníkem v komunikaci mezi lidmi  bohy </a:t>
            </a:r>
            <a:r>
              <a:rPr lang="cs-CZ" dirty="0" err="1" smtClean="0"/>
              <a:t>pa-novník</a:t>
            </a:r>
            <a:r>
              <a:rPr lang="cs-CZ" dirty="0" smtClean="0"/>
              <a:t>. Ten ale nemůže vykonávat současně obřady po celé zemi, pro-to jmenuje své zástupce – kněze. Ti zajišťují spojení mezi pozemským a duchovním světem.</a:t>
            </a:r>
          </a:p>
          <a:p>
            <a:r>
              <a:rPr lang="cs-CZ" dirty="0" smtClean="0"/>
              <a:t>Kněžské úřady se časem stávají dědičnými.</a:t>
            </a:r>
          </a:p>
          <a:p>
            <a:r>
              <a:rPr lang="cs-CZ" dirty="0" smtClean="0"/>
              <a:t>Jsou zaměstnáni v chrámech jednotlivých bohů a při zádušních kultech = velký počet odstupňovaný do kategorií</a:t>
            </a:r>
          </a:p>
          <a:p>
            <a:r>
              <a:rPr lang="cs-CZ" dirty="0" smtClean="0"/>
              <a:t>Chrámy mají své hospodářské zázemí: čím významnějšího boha jsou, tím jsou bohatší (výsady od panovníka, osvobození od pracovních povinností, půda, kořist  z válečných výprav). Vrchol za Nové říše, hl. kněží boha </a:t>
            </a:r>
            <a:r>
              <a:rPr lang="cs-CZ" dirty="0" err="1" smtClean="0"/>
              <a:t>Amona</a:t>
            </a:r>
            <a:r>
              <a:rPr lang="cs-CZ" dirty="0" smtClean="0"/>
              <a:t> – snaha omezit jejich moc (</a:t>
            </a:r>
            <a:r>
              <a:rPr lang="cs-CZ" dirty="0" err="1" smtClean="0"/>
              <a:t>Achnaton</a:t>
            </a:r>
            <a:r>
              <a:rPr lang="cs-CZ" dirty="0" smtClean="0"/>
              <a:t>, viz níže).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968000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Společnost - zemědělci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 smtClean="0"/>
              <a:t>Za Staré říše se většina obyvatelstva ocitla v závislém postavení. Jsou administrativně pevně připoutáni k půdě, na jejich práci dohlíží královští úředníci.</a:t>
            </a:r>
          </a:p>
          <a:p>
            <a:r>
              <a:rPr lang="cs-CZ" dirty="0"/>
              <a:t>V</a:t>
            </a:r>
            <a:r>
              <a:rPr lang="cs-CZ" dirty="0" smtClean="0"/>
              <a:t>lastníkem půdy panovník, kněží různých chrámů a zádušních nadací, úředníci.</a:t>
            </a:r>
          </a:p>
          <a:p>
            <a:r>
              <a:rPr lang="cs-CZ" dirty="0" smtClean="0"/>
              <a:t>To, co vypěstují, odvádějí formou povinných dávek a daní (neexistence peněžního hospodářství).</a:t>
            </a:r>
          </a:p>
          <a:p>
            <a:r>
              <a:rPr lang="cs-CZ" dirty="0" smtClean="0"/>
              <a:t>Přechod na rozšiřování úrodné půdy a její zavlažování pomocí budovaných análů umožnil dvoje žně ročně. (doloženy z doby Ptolemaiů)</a:t>
            </a:r>
          </a:p>
          <a:p>
            <a:r>
              <a:rPr lang="cs-CZ" dirty="0" smtClean="0"/>
              <a:t>Pracovní povinnosti při budování a údržbě kanálů, stavbě chrámů a hrobek.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35419814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592</TotalTime>
  <Words>2224</Words>
  <Application>Microsoft Office PowerPoint</Application>
  <PresentationFormat>Širokoúhlá obrazovka</PresentationFormat>
  <Paragraphs>117</Paragraphs>
  <Slides>30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30</vt:i4>
      </vt:variant>
    </vt:vector>
  </HeadingPairs>
  <TitlesOfParts>
    <vt:vector size="34" baseType="lpstr">
      <vt:lpstr>Arial</vt:lpstr>
      <vt:lpstr>Calibri</vt:lpstr>
      <vt:lpstr>Calibri Light</vt:lpstr>
      <vt:lpstr>Motiv Office</vt:lpstr>
      <vt:lpstr>Starověký Egypt II.</vt:lpstr>
      <vt:lpstr>Společnost - farao</vt:lpstr>
      <vt:lpstr>Společnost - farao</vt:lpstr>
      <vt:lpstr>Společenská pyramida</vt:lpstr>
      <vt:lpstr>Společenská pyramida - faraon</vt:lpstr>
      <vt:lpstr>Ramesse II – Abu Simbel</vt:lpstr>
      <vt:lpstr>Společenská pyramida</vt:lpstr>
      <vt:lpstr>Společnost - kněží</vt:lpstr>
      <vt:lpstr>Společnost - zemědělci</vt:lpstr>
      <vt:lpstr>Náboženství</vt:lpstr>
      <vt:lpstr>Náboženství - bohové</vt:lpstr>
      <vt:lpstr>Egyptský panteon</vt:lpstr>
      <vt:lpstr>Egyptský panteon</vt:lpstr>
      <vt:lpstr>Chrámový komplex v Luxoru, alej   beranů (symbolem boha Amona)   celkový pohled</vt:lpstr>
      <vt:lpstr>Achnatonova „reforma“</vt:lpstr>
      <vt:lpstr>Život po smrti – poslední soud</vt:lpstr>
      <vt:lpstr>Achnaton – el amarnské umění</vt:lpstr>
      <vt:lpstr>Srovnání  tradičního a el amarnského typu</vt:lpstr>
      <vt:lpstr>Život po smrti – posmrtný soud</vt:lpstr>
      <vt:lpstr>Život po smrti</vt:lpstr>
      <vt:lpstr>Posmrtný život - mumifikace</vt:lpstr>
      <vt:lpstr>Popis mumifikace – Hérodotos, Dějiny II, 86</vt:lpstr>
      <vt:lpstr>Popis mumifikace – Hérodotos, Dějiny II, 86</vt:lpstr>
      <vt:lpstr>Mumifikace</vt:lpstr>
      <vt:lpstr>Posmrtný život</vt:lpstr>
      <vt:lpstr>Mumifikace zvířat</vt:lpstr>
      <vt:lpstr>Cesta podsvětím</vt:lpstr>
      <vt:lpstr>Život po smrti – poslední soud</vt:lpstr>
      <vt:lpstr>Život po smrti – poslední soud</vt:lpstr>
      <vt:lpstr>Život po smrti – poslední soud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Starověký Egypt II.</dc:title>
  <dc:creator>Vymětalová</dc:creator>
  <cp:lastModifiedBy>Vymětalová</cp:lastModifiedBy>
  <cp:revision>32</cp:revision>
  <dcterms:created xsi:type="dcterms:W3CDTF">2020-10-05T17:26:09Z</dcterms:created>
  <dcterms:modified xsi:type="dcterms:W3CDTF">2020-10-18T08:19:11Z</dcterms:modified>
</cp:coreProperties>
</file>