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7" r:id="rId4"/>
    <p:sldId id="271" r:id="rId5"/>
    <p:sldId id="257" r:id="rId6"/>
    <p:sldId id="259" r:id="rId7"/>
    <p:sldId id="260" r:id="rId8"/>
    <p:sldId id="261" r:id="rId9"/>
    <p:sldId id="262" r:id="rId10"/>
    <p:sldId id="272" r:id="rId11"/>
    <p:sldId id="268" r:id="rId12"/>
    <p:sldId id="269" r:id="rId13"/>
    <p:sldId id="270" r:id="rId14"/>
    <p:sldId id="275" r:id="rId15"/>
    <p:sldId id="263" r:id="rId16"/>
    <p:sldId id="264" r:id="rId17"/>
    <p:sldId id="265" r:id="rId18"/>
    <p:sldId id="266" r:id="rId19"/>
    <p:sldId id="273" r:id="rId20"/>
    <p:sldId id="274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1B964-6BAC-4AD0-897F-186B240C6FB1}" type="datetimeFigureOut">
              <a:rPr lang="cs-CZ" smtClean="0"/>
              <a:t>17. 10. 2020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7603C-A357-4139-9F3A-5A7F1E87AA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9980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1B964-6BAC-4AD0-897F-186B240C6FB1}" type="datetimeFigureOut">
              <a:rPr lang="cs-CZ" smtClean="0"/>
              <a:t>17. 10. 2020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7603C-A357-4139-9F3A-5A7F1E87AA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8356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1B964-6BAC-4AD0-897F-186B240C6FB1}" type="datetimeFigureOut">
              <a:rPr lang="cs-CZ" smtClean="0"/>
              <a:t>17. 10. 2020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7603C-A357-4139-9F3A-5A7F1E87AA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5432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1B964-6BAC-4AD0-897F-186B240C6FB1}" type="datetimeFigureOut">
              <a:rPr lang="cs-CZ" smtClean="0"/>
              <a:t>17. 10. 2020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7603C-A357-4139-9F3A-5A7F1E87AA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2043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1B964-6BAC-4AD0-897F-186B240C6FB1}" type="datetimeFigureOut">
              <a:rPr lang="cs-CZ" smtClean="0"/>
              <a:t>17. 10. 2020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7603C-A357-4139-9F3A-5A7F1E87AA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3862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1B964-6BAC-4AD0-897F-186B240C6FB1}" type="datetimeFigureOut">
              <a:rPr lang="cs-CZ" smtClean="0"/>
              <a:t>17. 10. 2020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7603C-A357-4139-9F3A-5A7F1E87AA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7859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1B964-6BAC-4AD0-897F-186B240C6FB1}" type="datetimeFigureOut">
              <a:rPr lang="cs-CZ" smtClean="0"/>
              <a:t>17. 10. 2020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7603C-A357-4139-9F3A-5A7F1E87AA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970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1B964-6BAC-4AD0-897F-186B240C6FB1}" type="datetimeFigureOut">
              <a:rPr lang="cs-CZ" smtClean="0"/>
              <a:t>17. 10. 2020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7603C-A357-4139-9F3A-5A7F1E87AA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8399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1B964-6BAC-4AD0-897F-186B240C6FB1}" type="datetimeFigureOut">
              <a:rPr lang="cs-CZ" smtClean="0"/>
              <a:t>17. 10. 2020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7603C-A357-4139-9F3A-5A7F1E87AA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124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1B964-6BAC-4AD0-897F-186B240C6FB1}" type="datetimeFigureOut">
              <a:rPr lang="cs-CZ" smtClean="0"/>
              <a:t>17. 10. 2020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7603C-A357-4139-9F3A-5A7F1E87AA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4476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1B964-6BAC-4AD0-897F-186B240C6FB1}" type="datetimeFigureOut">
              <a:rPr lang="cs-CZ" smtClean="0"/>
              <a:t>17. 10. 2020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7603C-A357-4139-9F3A-5A7F1E87AA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4223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1B964-6BAC-4AD0-897F-186B240C6FB1}" type="datetimeFigureOut">
              <a:rPr lang="cs-CZ" smtClean="0"/>
              <a:t>17. 10. 2020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7603C-A357-4139-9F3A-5A7F1E87AA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348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Kleopatra, královna Egypta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5441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Kleopatra a Marcus Antonius</a:t>
            </a:r>
            <a:endParaRPr lang="cs-CZ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err="1"/>
              <a:t>Appiános</a:t>
            </a:r>
            <a:r>
              <a:rPr lang="cs-CZ" b="1" dirty="0"/>
              <a:t>: Občanské války V 8</a:t>
            </a:r>
            <a:r>
              <a:rPr lang="cs-CZ" dirty="0"/>
              <a:t> – první setkání Marka Antonia s Kleopatrou: </a:t>
            </a:r>
            <a:r>
              <a:rPr lang="cs-CZ" dirty="0" smtClean="0"/>
              <a:t>„</a:t>
            </a:r>
            <a:r>
              <a:rPr lang="cs-CZ" i="1" dirty="0" smtClean="0"/>
              <a:t>Antonius </a:t>
            </a:r>
            <a:r>
              <a:rPr lang="cs-CZ" i="1" dirty="0"/>
              <a:t>byl ohromen jejím vzhledem i její moudrostí. Ačkoliv mu bylo </a:t>
            </a:r>
            <a:r>
              <a:rPr lang="cs-CZ" i="1" dirty="0" err="1" smtClean="0"/>
              <a:t>čty-řicet</a:t>
            </a:r>
            <a:r>
              <a:rPr lang="cs-CZ" i="1" dirty="0" smtClean="0"/>
              <a:t> </a:t>
            </a:r>
            <a:r>
              <a:rPr lang="cs-CZ" i="1" dirty="0"/>
              <a:t>let, vzplanul k ní mladickou láskou. Vyprávělo se o něm, že byl v tomto směru vždy snadno zranitelný, a pokud jde o Kleopatru, roznítil ho prý už dávno pohled na ni, když byla ještě dívka a on doprovázel </a:t>
            </a:r>
            <a:r>
              <a:rPr lang="cs-CZ" i="1" dirty="0" err="1"/>
              <a:t>Gabinia</a:t>
            </a:r>
            <a:r>
              <a:rPr lang="cs-CZ" i="1" dirty="0"/>
              <a:t> při jeho tažení do Alexandrie jako mladý jezdecký důstojník</a:t>
            </a:r>
            <a:r>
              <a:rPr lang="cs-CZ" i="1" dirty="0" smtClean="0"/>
              <a:t>.“</a:t>
            </a:r>
            <a:endParaRPr lang="cs-CZ" dirty="0"/>
          </a:p>
          <a:p>
            <a:pPr algn="just"/>
            <a:r>
              <a:rPr lang="cs-CZ" b="1" dirty="0" err="1"/>
              <a:t>Plútarchos</a:t>
            </a:r>
            <a:r>
              <a:rPr lang="cs-CZ" b="1" dirty="0"/>
              <a:t>, Markus Antonius 29</a:t>
            </a:r>
            <a:r>
              <a:rPr lang="cs-CZ" dirty="0"/>
              <a:t> – obratnost Kleopatry v jednání s muži: </a:t>
            </a:r>
            <a:r>
              <a:rPr lang="cs-CZ" dirty="0" smtClean="0"/>
              <a:t>„</a:t>
            </a:r>
            <a:r>
              <a:rPr lang="cs-CZ" i="1" dirty="0" smtClean="0"/>
              <a:t>Ale </a:t>
            </a:r>
            <a:r>
              <a:rPr lang="cs-CZ" i="1" dirty="0"/>
              <a:t>Kleopatra rozlišovala nejen čtyři druhy lichotivosti, jak praví Platón, nýbrž veliké její množství, a ať už se zabývala věcí vážnou nebo hrou, </a:t>
            </a:r>
            <a:r>
              <a:rPr lang="cs-CZ" i="1" dirty="0" smtClean="0"/>
              <a:t>dodá-</a:t>
            </a:r>
            <a:r>
              <a:rPr lang="cs-CZ" i="1" dirty="0" err="1" smtClean="0"/>
              <a:t>vala</a:t>
            </a:r>
            <a:r>
              <a:rPr lang="cs-CZ" i="1" dirty="0" smtClean="0"/>
              <a:t> </a:t>
            </a:r>
            <a:r>
              <a:rPr lang="cs-CZ" i="1" dirty="0"/>
              <a:t>jí vždycky nějakého nového požitku a půvabu, a tak si ochočovala </a:t>
            </a:r>
            <a:r>
              <a:rPr lang="cs-CZ" i="1" dirty="0" smtClean="0"/>
              <a:t>Anto-</a:t>
            </a:r>
            <a:r>
              <a:rPr lang="cs-CZ" i="1" dirty="0" err="1" smtClean="0"/>
              <a:t>nia</a:t>
            </a:r>
            <a:r>
              <a:rPr lang="cs-CZ" i="1" dirty="0"/>
              <a:t>, nepouštějíc ho od sebe ani ve dne, ani v noci</a:t>
            </a:r>
            <a:r>
              <a:rPr lang="cs-CZ" i="1" dirty="0" smtClean="0"/>
              <a:t>.“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71052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Smrt Kleopatry</a:t>
            </a:r>
            <a:endParaRPr lang="cs-CZ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/>
              <a:t>Plutarchos</a:t>
            </a:r>
            <a:r>
              <a:rPr lang="cs-CZ" dirty="0"/>
              <a:t>: Životopisy slavných Řeků a Římanů, Marcus Antonius 85-86: </a:t>
            </a:r>
            <a:endParaRPr lang="cs-CZ" dirty="0" smtClean="0"/>
          </a:p>
          <a:p>
            <a:pPr algn="just"/>
            <a:r>
              <a:rPr lang="cs-CZ" i="1" dirty="0" smtClean="0"/>
              <a:t>„Ale </a:t>
            </a:r>
            <a:r>
              <a:rPr lang="cs-CZ" i="1" dirty="0"/>
              <a:t>smrt nastala zprudka. Když totiž tam přicválali, shledali, že ještě </a:t>
            </a:r>
            <a:r>
              <a:rPr lang="cs-CZ" i="1" dirty="0" smtClean="0"/>
              <a:t>stráž-</a:t>
            </a:r>
            <a:r>
              <a:rPr lang="cs-CZ" i="1" dirty="0" err="1" smtClean="0"/>
              <a:t>cové</a:t>
            </a:r>
            <a:r>
              <a:rPr lang="cs-CZ" i="1" dirty="0" smtClean="0"/>
              <a:t> </a:t>
            </a:r>
            <a:r>
              <a:rPr lang="cs-CZ" i="1" dirty="0"/>
              <a:t>nic nezpozorovali; ale také když otevřeli dveře, nalezli ji už mrtvou, jak leží na zlatém lehátku, královsky vyzdobena. Z žen jedna, zvaná </a:t>
            </a:r>
            <a:r>
              <a:rPr lang="cs-CZ" i="1" dirty="0" err="1"/>
              <a:t>Eiras</a:t>
            </a:r>
            <a:r>
              <a:rPr lang="cs-CZ" i="1" dirty="0"/>
              <a:t>, jí </a:t>
            </a:r>
            <a:r>
              <a:rPr lang="cs-CZ" i="1" dirty="0" smtClean="0"/>
              <a:t>umírala </a:t>
            </a:r>
            <a:r>
              <a:rPr lang="cs-CZ" i="1" dirty="0"/>
              <a:t>u nohou, druhá pak, </a:t>
            </a:r>
            <a:r>
              <a:rPr lang="cs-CZ" i="1" dirty="0" err="1"/>
              <a:t>Charmion</a:t>
            </a:r>
            <a:r>
              <a:rPr lang="cs-CZ" i="1" dirty="0"/>
              <a:t>, ač se již potácela a vrávorala, </a:t>
            </a:r>
            <a:r>
              <a:rPr lang="cs-CZ" i="1" dirty="0" err="1" smtClean="0"/>
              <a:t>upra-vovala</a:t>
            </a:r>
            <a:r>
              <a:rPr lang="cs-CZ" i="1" dirty="0" smtClean="0"/>
              <a:t> </a:t>
            </a:r>
            <a:r>
              <a:rPr lang="cs-CZ" i="1" dirty="0"/>
              <a:t>jí ještě diadém vinoucí se kolem hlavy. Když kdosi v hněvu zvolal: „ A to je hezké, </a:t>
            </a:r>
            <a:r>
              <a:rPr lang="cs-CZ" i="1" dirty="0" err="1"/>
              <a:t>Charmion</a:t>
            </a:r>
            <a:r>
              <a:rPr lang="cs-CZ" i="1" dirty="0"/>
              <a:t>!“ pravila ona: „Ovšem, velmi hezké, jak se to sluší </a:t>
            </a:r>
            <a:r>
              <a:rPr lang="cs-CZ" i="1" dirty="0" smtClean="0"/>
              <a:t>pravnučce </a:t>
            </a:r>
            <a:r>
              <a:rPr lang="cs-CZ" i="1" dirty="0"/>
              <a:t>tolika králů!“ Více neřekla nic, nýbrž sklesla vedle lehátka. </a:t>
            </a:r>
            <a:endParaRPr lang="cs-CZ" i="1" dirty="0" smtClean="0"/>
          </a:p>
          <a:p>
            <a:pPr algn="just"/>
            <a:r>
              <a:rPr lang="cs-CZ" i="1" dirty="0" smtClean="0"/>
              <a:t>86</a:t>
            </a:r>
            <a:r>
              <a:rPr lang="cs-CZ" i="1" dirty="0"/>
              <a:t>. Vypráví se, že byl s oněmi fíky přinesen jedovatý had, jenž byl jimi a </a:t>
            </a:r>
            <a:r>
              <a:rPr lang="cs-CZ" i="1" dirty="0" smtClean="0"/>
              <a:t>tě-mi </a:t>
            </a:r>
            <a:r>
              <a:rPr lang="cs-CZ" i="1" dirty="0"/>
              <a:t>listy shora přikryt – neboť tak prý to Kleopatra poručila, aby jí to zvíře </a:t>
            </a:r>
            <a:r>
              <a:rPr lang="cs-CZ" i="1" dirty="0" smtClean="0"/>
              <a:t>napadlo </a:t>
            </a:r>
            <a:r>
              <a:rPr lang="cs-CZ" i="1" dirty="0"/>
              <a:t>tělo, aniž by o tom věděla. Ale když jej, odebírajíc z fíků, uviděla, pravila prý: „Tady tedy je!“, a sama si obnažila rámě a nastavila je k </a:t>
            </a:r>
            <a:r>
              <a:rPr lang="cs-CZ" i="1" dirty="0" err="1" smtClean="0"/>
              <a:t>ušt-knutí</a:t>
            </a:r>
            <a:r>
              <a:rPr lang="cs-CZ" i="1" dirty="0"/>
              <a:t>. Jiní zase říkají, že prý byl ten had chován uzavřen ve džbáně a Kleopatra prý jej zlatým kuželem tak dlouho dráždila </a:t>
            </a:r>
            <a:r>
              <a:rPr lang="cs-CZ" i="1" dirty="0" smtClean="0"/>
              <a:t>a rozdivočovala, až se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30866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Smrt Kleopatry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i="1" dirty="0"/>
              <a:t>se vyřítil a zahryzl do paže. Pravdu nezná nikdo. Vždyť se také říkalo, že u sebe nosí v duté jehlici jed a tu jehlici že skrývá ve vlasech. Ale na </a:t>
            </a:r>
            <a:r>
              <a:rPr lang="cs-CZ" i="1" dirty="0" smtClean="0"/>
              <a:t>je-jím </a:t>
            </a:r>
            <a:r>
              <a:rPr lang="cs-CZ" i="1" dirty="0"/>
              <a:t>těle nevyrazila žádná skvrna ani jiná stopa jedu. Nebylo však spatřit uvnitř žádného hada, jen říkali, že někteří viděli stopy po jeho zákrutech u moře na té straně, kam komnata vedla a kde byla okna. Někteří také tvrdí, že prý byla na Kleopatřině paži spatřena dvě jemná, sotva </a:t>
            </a:r>
            <a:r>
              <a:rPr lang="cs-CZ" i="1" dirty="0" err="1" smtClean="0"/>
              <a:t>znatel-ná</a:t>
            </a:r>
            <a:r>
              <a:rPr lang="cs-CZ" i="1" dirty="0" smtClean="0"/>
              <a:t> </a:t>
            </a:r>
            <a:r>
              <a:rPr lang="cs-CZ" i="1" dirty="0"/>
              <a:t>bodnutí; a těmto Caesar uvěřil. Neboť při triumfu slaveném nad Kleopatrou byl nesen její obraz s hadem, jenž jí visel na paži. Takto prý se to tedy stalo</a:t>
            </a:r>
            <a:r>
              <a:rPr lang="cs-CZ" i="1" dirty="0" smtClean="0"/>
              <a:t>.“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01573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Kleopatřiny děti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 err="1"/>
              <a:t>Kaisarion</a:t>
            </a:r>
            <a:r>
              <a:rPr lang="cs-CZ" dirty="0"/>
              <a:t> – po smrti Kleopatry a Marka Antonia chycen na útěku Octavianem, popraven</a:t>
            </a:r>
          </a:p>
          <a:p>
            <a:pPr lvl="0"/>
            <a:r>
              <a:rPr lang="cs-CZ" dirty="0"/>
              <a:t>zbylé děti odvezeny do Říma, předvedeny v triumfálním průvodu, posléze vychovávány poslední manželkou Marka Antonia Octavií</a:t>
            </a:r>
          </a:p>
          <a:p>
            <a:pPr lvl="0"/>
            <a:r>
              <a:rPr lang="cs-CZ" dirty="0"/>
              <a:t>21 př. </a:t>
            </a:r>
            <a:r>
              <a:rPr lang="cs-CZ" b="1" dirty="0"/>
              <a:t>Kleopatra </a:t>
            </a:r>
            <a:r>
              <a:rPr lang="cs-CZ" b="1" dirty="0" err="1"/>
              <a:t>Seléné</a:t>
            </a:r>
            <a:r>
              <a:rPr lang="cs-CZ" b="1" dirty="0"/>
              <a:t> </a:t>
            </a:r>
            <a:r>
              <a:rPr lang="cs-CZ" dirty="0"/>
              <a:t>manželkou </a:t>
            </a:r>
            <a:r>
              <a:rPr lang="cs-CZ" dirty="0" err="1"/>
              <a:t>numidského</a:t>
            </a:r>
            <a:r>
              <a:rPr lang="cs-CZ" dirty="0"/>
              <a:t> prince </a:t>
            </a:r>
            <a:r>
              <a:rPr lang="cs-CZ" dirty="0" err="1"/>
              <a:t>Juby</a:t>
            </a:r>
            <a:r>
              <a:rPr lang="cs-CZ" dirty="0"/>
              <a:t> II., vládl v severní Africe == syn Ptolemaios – když chce po smrti otce nastoupit na trůn (40 n.l.), nechá ho císař </a:t>
            </a:r>
            <a:r>
              <a:rPr lang="cs-CZ" dirty="0" err="1"/>
              <a:t>Caligula</a:t>
            </a:r>
            <a:r>
              <a:rPr lang="cs-CZ" dirty="0"/>
              <a:t> zavraždit</a:t>
            </a:r>
          </a:p>
          <a:p>
            <a:pPr lvl="0"/>
            <a:r>
              <a:rPr lang="cs-CZ" dirty="0"/>
              <a:t>bratři </a:t>
            </a:r>
            <a:r>
              <a:rPr lang="cs-CZ" b="1" dirty="0"/>
              <a:t>Alexandros Hélios a Ptolemaios </a:t>
            </a:r>
            <a:r>
              <a:rPr lang="cs-CZ" b="1" dirty="0" err="1"/>
              <a:t>Filadelfos</a:t>
            </a:r>
            <a:r>
              <a:rPr lang="cs-CZ" b="1" dirty="0"/>
              <a:t> </a:t>
            </a:r>
            <a:r>
              <a:rPr lang="cs-CZ" dirty="0"/>
              <a:t>žijí na dvoře své sestry, pravděpodobně dožili v nenápadnosti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82339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32138" y="313609"/>
            <a:ext cx="10515600" cy="1325563"/>
          </a:xfrm>
        </p:spPr>
        <p:txBody>
          <a:bodyPr/>
          <a:lstStyle/>
          <a:p>
            <a:r>
              <a:rPr lang="cs-CZ" b="1" dirty="0" smtClean="0"/>
              <a:t>Obraz Kleopatry ve výtvarném umění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/>
              <a:t>v umění od středověku výše</a:t>
            </a:r>
            <a:endParaRPr lang="cs-CZ" dirty="0"/>
          </a:p>
          <a:p>
            <a:pPr lvl="0"/>
            <a:r>
              <a:rPr lang="cs-CZ" dirty="0"/>
              <a:t>pozornost upnuta zejména na její smrt – zachycena sama nebo ve společnosti služek, v okamžiku akce nebo po smrti</a:t>
            </a:r>
          </a:p>
          <a:p>
            <a:r>
              <a:rPr lang="cs-CZ" dirty="0"/>
              <a:t>často obraz zachycující ji samotnou (lze trochu srovnat s Lukrécií)</a:t>
            </a:r>
          </a:p>
          <a:p>
            <a:pPr lvl="0"/>
            <a:r>
              <a:rPr lang="cs-CZ" dirty="0"/>
              <a:t>dalším motivem velkolepost jejího dvora – hostina, přijetí</a:t>
            </a:r>
          </a:p>
          <a:p>
            <a:pPr lvl="0"/>
            <a:r>
              <a:rPr lang="cs-CZ" dirty="0"/>
              <a:t>dále setkání: s Caesarem, Markem Antoniem</a:t>
            </a:r>
          </a:p>
          <a:p>
            <a:pPr lvl="0"/>
            <a:r>
              <a:rPr lang="cs-CZ" dirty="0"/>
              <a:t>vždy líčena jako žena plná života, vášnivá, milující rozkoš a bohatství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99959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Botticeli</a:t>
            </a:r>
            <a:r>
              <a:rPr lang="cs-CZ" dirty="0" smtClean="0"/>
              <a:t>				</a:t>
            </a:r>
            <a:r>
              <a:rPr lang="cs-CZ" dirty="0" err="1" smtClean="0"/>
              <a:t>Giampetrino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9276" y="1825625"/>
            <a:ext cx="3219447" cy="4351338"/>
          </a:xfrm>
        </p:spPr>
      </p:pic>
      <p:pic>
        <p:nvPicPr>
          <p:cNvPr id="6" name="Zástupný symbol pro obsah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798" y="1825625"/>
            <a:ext cx="3484404" cy="4351338"/>
          </a:xfrm>
        </p:spPr>
      </p:pic>
    </p:spTree>
    <p:extLst>
      <p:ext uri="{BB962C8B-B14F-4D97-AF65-F5344CB8AC3E}">
        <p14:creationId xmlns:p14="http://schemas.microsoft.com/office/powerpoint/2010/main" val="33530864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Michelangelo</a:t>
            </a:r>
            <a:r>
              <a:rPr lang="cs-CZ" dirty="0" smtClean="0"/>
              <a:t>				Guido </a:t>
            </a:r>
            <a:r>
              <a:rPr lang="cs-CZ" dirty="0" err="1" smtClean="0"/>
              <a:t>Reni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263" y="1825625"/>
            <a:ext cx="3353474" cy="4351338"/>
          </a:xfrm>
        </p:spPr>
      </p:pic>
      <p:pic>
        <p:nvPicPr>
          <p:cNvPr id="6" name="Zástupný symbol pro obsah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923" y="1825625"/>
            <a:ext cx="3656153" cy="4351338"/>
          </a:xfrm>
        </p:spPr>
      </p:pic>
    </p:spTree>
    <p:extLst>
      <p:ext uri="{BB962C8B-B14F-4D97-AF65-F5344CB8AC3E}">
        <p14:creationId xmlns:p14="http://schemas.microsoft.com/office/powerpoint/2010/main" val="9744439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Makart</a:t>
            </a:r>
            <a:r>
              <a:rPr lang="cs-CZ" dirty="0" smtClean="0"/>
              <a:t>					Jan Zrzavý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048229"/>
            <a:ext cx="5181600" cy="3906129"/>
          </a:xfrm>
        </p:spPr>
      </p:pic>
      <p:pic>
        <p:nvPicPr>
          <p:cNvPr id="6" name="Zástupný symbol pro obsah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2387" y="1825625"/>
            <a:ext cx="3821225" cy="4351338"/>
          </a:xfrm>
        </p:spPr>
      </p:pic>
    </p:spTree>
    <p:extLst>
      <p:ext uri="{BB962C8B-B14F-4D97-AF65-F5344CB8AC3E}">
        <p14:creationId xmlns:p14="http://schemas.microsoft.com/office/powerpoint/2010/main" val="13366923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Liz</a:t>
            </a:r>
            <a:r>
              <a:rPr lang="cs-CZ" dirty="0" smtClean="0"/>
              <a:t> </a:t>
            </a:r>
            <a:r>
              <a:rPr lang="cs-CZ" dirty="0" err="1" smtClean="0"/>
              <a:t>Taylor</a:t>
            </a:r>
            <a:r>
              <a:rPr lang="cs-CZ" dirty="0" smtClean="0"/>
              <a:t>				</a:t>
            </a:r>
            <a:r>
              <a:rPr lang="cs-CZ" dirty="0" err="1" smtClean="0"/>
              <a:t>Asterix</a:t>
            </a:r>
            <a:r>
              <a:rPr lang="cs-CZ" dirty="0" smtClean="0"/>
              <a:t> </a:t>
            </a:r>
            <a:r>
              <a:rPr lang="cs-CZ" smtClean="0"/>
              <a:t>a Kleopatra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537" y="1834356"/>
            <a:ext cx="4352925" cy="4333875"/>
          </a:xfrm>
        </p:spPr>
      </p:pic>
      <p:pic>
        <p:nvPicPr>
          <p:cNvPr id="6" name="Zástupný symbol pro obsah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1858169"/>
            <a:ext cx="4267200" cy="4286250"/>
          </a:xfrm>
        </p:spPr>
      </p:pic>
    </p:spTree>
    <p:extLst>
      <p:ext uri="{BB962C8B-B14F-4D97-AF65-F5344CB8AC3E}">
        <p14:creationId xmlns:p14="http://schemas.microsoft.com/office/powerpoint/2010/main" val="630527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Otázka </a:t>
            </a:r>
            <a:r>
              <a:rPr lang="cs-CZ" b="1" dirty="0"/>
              <a:t>posouzení Kleopatry i vize budoucí římské říše ze strany Caesara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b="1" dirty="0" err="1"/>
              <a:t>Canfora</a:t>
            </a:r>
            <a:r>
              <a:rPr lang="cs-CZ" b="1" dirty="0"/>
              <a:t>, Luciano: </a:t>
            </a:r>
            <a:r>
              <a:rPr lang="cs-CZ" b="1" dirty="0" err="1"/>
              <a:t>Gaius</a:t>
            </a:r>
            <a:r>
              <a:rPr lang="cs-CZ" b="1" dirty="0"/>
              <a:t> </a:t>
            </a:r>
            <a:r>
              <a:rPr lang="cs-CZ" b="1" dirty="0" err="1"/>
              <a:t>Iulius</a:t>
            </a:r>
            <a:r>
              <a:rPr lang="cs-CZ" b="1" dirty="0"/>
              <a:t> Caesar. Demokratický diktátor. Praha 2007.</a:t>
            </a:r>
            <a:endParaRPr lang="cs-CZ" dirty="0"/>
          </a:p>
          <a:p>
            <a:pPr lvl="0" algn="just"/>
            <a:r>
              <a:rPr lang="cs-CZ" b="1" dirty="0"/>
              <a:t>s.  212-213 </a:t>
            </a:r>
            <a:r>
              <a:rPr lang="cs-CZ" b="1" dirty="0" smtClean="0"/>
              <a:t>–: „</a:t>
            </a:r>
            <a:r>
              <a:rPr lang="cs-CZ" i="1" dirty="0" smtClean="0"/>
              <a:t>Caesar </a:t>
            </a:r>
            <a:r>
              <a:rPr lang="cs-CZ" i="1" dirty="0"/>
              <a:t>zemřel příliš brzy, než abychom mohli plným </a:t>
            </a:r>
            <a:r>
              <a:rPr lang="cs-CZ" i="1" dirty="0" err="1" smtClean="0"/>
              <a:t>prá-vem</a:t>
            </a:r>
            <a:r>
              <a:rPr lang="cs-CZ" i="1" dirty="0" smtClean="0"/>
              <a:t> </a:t>
            </a:r>
            <a:r>
              <a:rPr lang="cs-CZ" i="1" dirty="0"/>
              <a:t>říci, jakou základní zásadou by se byl řídil, jakou cestou by se byl ubíral při volbě podoby své příští moci, v níž by měl monarchistický helénistický vzor jistou váhu.  Octavianus později prezentoval válku proti Antoniovi, </a:t>
            </a:r>
            <a:r>
              <a:rPr lang="cs-CZ" i="1" dirty="0" err="1" smtClean="0"/>
              <a:t>vůd-ci</a:t>
            </a:r>
            <a:r>
              <a:rPr lang="cs-CZ" i="1" dirty="0" smtClean="0"/>
              <a:t> nepřátelské </a:t>
            </a:r>
            <a:r>
              <a:rPr lang="cs-CZ" i="1" dirty="0"/>
              <a:t>strany v občanské válce, jako „zahraniční“ válku proti </a:t>
            </a:r>
            <a:r>
              <a:rPr lang="cs-CZ" i="1" dirty="0" err="1" smtClean="0"/>
              <a:t>nepřá-telské</a:t>
            </a:r>
            <a:r>
              <a:rPr lang="cs-CZ" i="1" dirty="0" smtClean="0"/>
              <a:t> </a:t>
            </a:r>
            <a:r>
              <a:rPr lang="cs-CZ" i="1" dirty="0"/>
              <a:t>královně Kleopatře, v níž Antonius figuroval jakožto </a:t>
            </a:r>
            <a:r>
              <a:rPr lang="cs-CZ" dirty="0" err="1"/>
              <a:t>pars</a:t>
            </a:r>
            <a:r>
              <a:rPr lang="cs-CZ" dirty="0"/>
              <a:t> </a:t>
            </a:r>
            <a:r>
              <a:rPr lang="cs-CZ" dirty="0" err="1"/>
              <a:t>adiecta</a:t>
            </a:r>
            <a:r>
              <a:rPr lang="cs-CZ" i="1" dirty="0"/>
              <a:t> (strana, která se připojila) či nanejvýš jako neobezřetný spoluviník. Své </a:t>
            </a:r>
            <a:r>
              <a:rPr lang="cs-CZ" i="1" dirty="0" err="1" smtClean="0"/>
              <a:t>ví-tězství</a:t>
            </a:r>
            <a:r>
              <a:rPr lang="cs-CZ" i="1" dirty="0" smtClean="0"/>
              <a:t> </a:t>
            </a:r>
            <a:r>
              <a:rPr lang="cs-CZ" i="1" dirty="0"/>
              <a:t>u </a:t>
            </a:r>
            <a:r>
              <a:rPr lang="cs-CZ" i="1" dirty="0" err="1"/>
              <a:t>Aktia</a:t>
            </a:r>
            <a:r>
              <a:rPr lang="cs-CZ" i="1" dirty="0"/>
              <a:t> představoval jako vítězství Západu, a to především Itálie, nad Východem. …</a:t>
            </a:r>
            <a:r>
              <a:rPr lang="cs-CZ" b="1" dirty="0"/>
              <a:t>….</a:t>
            </a:r>
            <a:r>
              <a:rPr lang="cs-CZ" i="1" dirty="0"/>
              <a:t> Osobní portrét Kleopatry, vyplývající z pramenů, které se nám dochovaly a jež o ní hovoří, zdůrazňujíce její neřesti a zločiny, může </a:t>
            </a:r>
            <a:r>
              <a:rPr lang="cs-CZ" i="1" dirty="0" smtClean="0"/>
              <a:t>při-</a:t>
            </a:r>
            <a:r>
              <a:rPr lang="cs-CZ" i="1" dirty="0" err="1" smtClean="0"/>
              <a:t>rozeně</a:t>
            </a:r>
            <a:r>
              <a:rPr lang="cs-CZ" i="1" dirty="0" smtClean="0"/>
              <a:t> </a:t>
            </a:r>
            <a:r>
              <a:rPr lang="cs-CZ" i="1" dirty="0"/>
              <a:t>do značné míry být věrohodný</a:t>
            </a:r>
            <a:r>
              <a:rPr lang="cs-CZ" i="1" dirty="0" smtClean="0"/>
              <a:t>.“</a:t>
            </a:r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0348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Rodokmen Kleopatry</a:t>
            </a:r>
            <a:endParaRPr lang="cs-CZ" b="1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28838" y="1999017"/>
            <a:ext cx="7686675" cy="4258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0600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Otázka posouzení Kleopatry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b="1" dirty="0" err="1" smtClean="0"/>
              <a:t>Kornemann</a:t>
            </a:r>
            <a:r>
              <a:rPr lang="cs-CZ" b="1" dirty="0" smtClean="0"/>
              <a:t>, Ernst: Kleopatra </a:t>
            </a:r>
            <a:r>
              <a:rPr lang="cs-CZ" b="1" dirty="0" err="1"/>
              <a:t>und</a:t>
            </a:r>
            <a:r>
              <a:rPr lang="cs-CZ" b="1" dirty="0"/>
              <a:t> </a:t>
            </a:r>
            <a:r>
              <a:rPr lang="cs-CZ" b="1" dirty="0" err="1"/>
              <a:t>die</a:t>
            </a:r>
            <a:r>
              <a:rPr lang="cs-CZ" b="1" dirty="0"/>
              <a:t> </a:t>
            </a:r>
            <a:r>
              <a:rPr lang="cs-CZ" b="1" dirty="0" err="1"/>
              <a:t>Caesaren</a:t>
            </a:r>
            <a:r>
              <a:rPr lang="cs-CZ" b="1" dirty="0"/>
              <a:t>, </a:t>
            </a:r>
            <a:r>
              <a:rPr lang="cs-CZ" b="1" dirty="0" err="1"/>
              <a:t>Műnchen</a:t>
            </a:r>
            <a:r>
              <a:rPr lang="cs-CZ" b="1" dirty="0"/>
              <a:t> 2007</a:t>
            </a:r>
            <a:endParaRPr lang="cs-CZ" dirty="0"/>
          </a:p>
          <a:p>
            <a:pPr lvl="0"/>
            <a:r>
              <a:rPr lang="cs-CZ" b="1" dirty="0"/>
              <a:t>s. 182: </a:t>
            </a:r>
            <a:endParaRPr lang="cs-CZ" b="1" dirty="0" smtClean="0"/>
          </a:p>
          <a:p>
            <a:pPr marL="0" lvl="0" indent="0" algn="just">
              <a:buNone/>
            </a:pPr>
            <a:r>
              <a:rPr lang="cs-CZ" b="1" dirty="0" smtClean="0"/>
              <a:t>„</a:t>
            </a:r>
            <a:r>
              <a:rPr lang="cs-CZ" dirty="0" smtClean="0"/>
              <a:t>Kdyby </a:t>
            </a:r>
            <a:r>
              <a:rPr lang="cs-CZ" dirty="0"/>
              <a:t>Kleopatra nepotkala Caesara a Antonia, bez jejich společných zájmů, byla by jednou z nevýznamných postav světové historie. Náhoda a historická konstelace ji katapultovaly do středobodu světového dění, do něhož zasáhla, aby vše vsadila na ptolemaiovskou kartu a vše </a:t>
            </a:r>
            <a:r>
              <a:rPr lang="cs-CZ" dirty="0" err="1" smtClean="0"/>
              <a:t>ztra-tila</a:t>
            </a:r>
            <a:r>
              <a:rPr lang="cs-CZ" dirty="0"/>
              <a:t>. Její odvaha, její inteligence spojená s ženskou přitažlivostí i její hrdá smrt jí získaly v antickém světě věhlas. K nesmrtelnosti jí však </a:t>
            </a:r>
            <a:r>
              <a:rPr lang="cs-CZ" dirty="0" err="1" smtClean="0"/>
              <a:t>nepo</a:t>
            </a:r>
            <a:r>
              <a:rPr lang="cs-CZ" dirty="0" smtClean="0"/>
              <a:t>-mohlo </a:t>
            </a:r>
            <a:r>
              <a:rPr lang="cs-CZ" dirty="0"/>
              <a:t>umění egyptských balzamovačů, ale slovo evropské </a:t>
            </a:r>
            <a:r>
              <a:rPr lang="cs-CZ" dirty="0" smtClean="0"/>
              <a:t>literatury.“ </a:t>
            </a:r>
            <a:r>
              <a:rPr lang="cs-CZ" dirty="0"/>
              <a:t>== </a:t>
            </a:r>
            <a:r>
              <a:rPr lang="cs-CZ" dirty="0" err="1"/>
              <a:t>Boccaccio</a:t>
            </a:r>
            <a:r>
              <a:rPr lang="cs-CZ" dirty="0"/>
              <a:t>, Věhlasné ženy; Shakespeare, Antonius a Kleopatra (kol. 1606); G. B. Shaw, Caesar a Kleopatra (1901)</a:t>
            </a:r>
          </a:p>
        </p:txBody>
      </p:sp>
    </p:spTree>
    <p:extLst>
      <p:ext uri="{BB962C8B-B14F-4D97-AF65-F5344CB8AC3E}">
        <p14:creationId xmlns:p14="http://schemas.microsoft.com/office/powerpoint/2010/main" val="2354334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Kleopatra – životopisná data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cs-CZ" dirty="0"/>
              <a:t>rodiče: Ptolemaios XII. </a:t>
            </a:r>
            <a:r>
              <a:rPr lang="cs-CZ" dirty="0" err="1"/>
              <a:t>Neos</a:t>
            </a:r>
            <a:r>
              <a:rPr lang="cs-CZ" dirty="0"/>
              <a:t> Dionýsos – </a:t>
            </a:r>
            <a:r>
              <a:rPr lang="cs-CZ" dirty="0" err="1"/>
              <a:t>Aulétes</a:t>
            </a:r>
            <a:r>
              <a:rPr lang="cs-CZ" dirty="0"/>
              <a:t>, Kleopatra V. </a:t>
            </a:r>
            <a:r>
              <a:rPr lang="cs-CZ" dirty="0" err="1"/>
              <a:t>Tryfaina</a:t>
            </a:r>
            <a:endParaRPr lang="cs-CZ" dirty="0"/>
          </a:p>
          <a:p>
            <a:pPr lvl="0"/>
            <a:r>
              <a:rPr lang="cs-CZ" dirty="0"/>
              <a:t>manželé: Ptolemaios XIII., Ptolemaios XIV.</a:t>
            </a:r>
          </a:p>
          <a:p>
            <a:pPr lvl="0"/>
            <a:r>
              <a:rPr lang="cs-CZ" dirty="0"/>
              <a:t>milenci: </a:t>
            </a:r>
            <a:r>
              <a:rPr lang="cs-CZ" dirty="0" err="1"/>
              <a:t>Gaius</a:t>
            </a:r>
            <a:r>
              <a:rPr lang="cs-CZ" dirty="0"/>
              <a:t> </a:t>
            </a:r>
            <a:r>
              <a:rPr lang="cs-CZ" dirty="0" err="1"/>
              <a:t>Iulius</a:t>
            </a:r>
            <a:r>
              <a:rPr lang="cs-CZ" dirty="0"/>
              <a:t> Caesar, Marcus Antonius</a:t>
            </a:r>
          </a:p>
          <a:p>
            <a:pPr lvl="0"/>
            <a:r>
              <a:rPr lang="cs-CZ" dirty="0"/>
              <a:t>děti: </a:t>
            </a:r>
          </a:p>
          <a:p>
            <a:pPr lvl="0"/>
            <a:r>
              <a:rPr lang="cs-CZ" dirty="0"/>
              <a:t>Ptolemaios</a:t>
            </a:r>
          </a:p>
          <a:p>
            <a:pPr lvl="0"/>
            <a:r>
              <a:rPr lang="cs-CZ" dirty="0" err="1"/>
              <a:t>Kaisarion</a:t>
            </a:r>
            <a:endParaRPr lang="cs-CZ" dirty="0"/>
          </a:p>
          <a:p>
            <a:pPr lvl="0"/>
            <a:r>
              <a:rPr lang="cs-CZ" dirty="0"/>
              <a:t>Alexandros Hélios</a:t>
            </a:r>
          </a:p>
          <a:p>
            <a:pPr lvl="0"/>
            <a:r>
              <a:rPr lang="cs-CZ" dirty="0"/>
              <a:t>Ptolemaios </a:t>
            </a:r>
            <a:r>
              <a:rPr lang="cs-CZ" dirty="0" err="1"/>
              <a:t>Filadelfos</a:t>
            </a:r>
            <a:endParaRPr lang="cs-CZ" dirty="0"/>
          </a:p>
          <a:p>
            <a:pPr lvl="0"/>
            <a:r>
              <a:rPr lang="cs-CZ" dirty="0"/>
              <a:t>Kleopatra </a:t>
            </a:r>
            <a:r>
              <a:rPr lang="cs-CZ" dirty="0" err="1"/>
              <a:t>Seléné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cs-CZ" dirty="0"/>
              <a:t>51. př. nástup na trůn spolu s Ptolemaiem XIII., o sedm let mladším spoluvladařem</a:t>
            </a:r>
          </a:p>
          <a:p>
            <a:pPr lvl="0"/>
            <a:r>
              <a:rPr lang="cs-CZ" dirty="0"/>
              <a:t>spiknutí proti ní – důvodem rozhodnutí podporovat Pompeia == útěk</a:t>
            </a:r>
          </a:p>
          <a:p>
            <a:pPr lvl="0"/>
            <a:r>
              <a:rPr lang="cs-CZ" dirty="0"/>
              <a:t>48 př. boje s bratrem – zásah Caesara v Kleopatřin prospěch</a:t>
            </a:r>
          </a:p>
          <a:p>
            <a:r>
              <a:rPr lang="cs-CZ" dirty="0"/>
              <a:t>povstání alexandrijského lidu, který za vládkyni volí Kleopatřinu sestru </a:t>
            </a:r>
            <a:r>
              <a:rPr lang="cs-CZ" dirty="0" err="1"/>
              <a:t>Arsinoe</a:t>
            </a:r>
            <a:r>
              <a:rPr lang="cs-CZ" dirty="0"/>
              <a:t> IV.</a:t>
            </a:r>
          </a:p>
          <a:p>
            <a:r>
              <a:rPr lang="cs-CZ" dirty="0"/>
              <a:t>obležení Caesara a Kleopatry v královském palici od podzimu 48 př. do jara 47 př.</a:t>
            </a:r>
          </a:p>
          <a:p>
            <a:pPr lvl="0"/>
            <a:r>
              <a:rPr lang="cs-CZ" dirty="0"/>
              <a:t>útěk Ptolemaia XIII., následně se utopí + </a:t>
            </a:r>
            <a:r>
              <a:rPr lang="cs-CZ" dirty="0" err="1"/>
              <a:t>Arsinoe</a:t>
            </a:r>
            <a:r>
              <a:rPr lang="cs-CZ" dirty="0"/>
              <a:t> IV. je zajata a odvezena do Říma</a:t>
            </a:r>
          </a:p>
          <a:p>
            <a:pPr lvl="0"/>
            <a:r>
              <a:rPr lang="cs-CZ" dirty="0"/>
              <a:t>manželem Kleopatry se stává jedenáctiletý Ptolemaios XIV.</a:t>
            </a:r>
          </a:p>
          <a:p>
            <a:pPr lvl="0"/>
            <a:r>
              <a:rPr lang="cs-CZ" dirty="0"/>
              <a:t>červen 47 př. první syn Ptolemaios </a:t>
            </a:r>
            <a:r>
              <a:rPr lang="cs-CZ" dirty="0" err="1"/>
              <a:t>Kaisar</a:t>
            </a:r>
            <a:r>
              <a:rPr lang="cs-CZ" dirty="0"/>
              <a:t> (</a:t>
            </a:r>
            <a:r>
              <a:rPr lang="cs-CZ" dirty="0" err="1"/>
              <a:t>Kaisarion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5463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Kleopatra – popis její osoby</a:t>
            </a:r>
            <a:endParaRPr lang="cs-CZ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Plútarchos</a:t>
            </a:r>
            <a:r>
              <a:rPr lang="cs-CZ" b="1" dirty="0"/>
              <a:t>, Marcus Antonius </a:t>
            </a:r>
            <a:r>
              <a:rPr lang="cs-CZ" b="1" dirty="0" smtClean="0"/>
              <a:t>27</a:t>
            </a:r>
            <a:r>
              <a:rPr lang="cs-CZ" dirty="0" smtClean="0"/>
              <a:t>: </a:t>
            </a:r>
          </a:p>
          <a:p>
            <a:pPr marL="0" indent="0" algn="just">
              <a:buNone/>
            </a:pPr>
            <a:r>
              <a:rPr lang="cs-CZ" i="1" dirty="0" smtClean="0"/>
              <a:t>„Byla </a:t>
            </a:r>
            <a:r>
              <a:rPr lang="cs-CZ" i="1" dirty="0"/>
              <a:t>totiž, jak se vypráví, její krása sama o sobě nikoli tak naprosto </a:t>
            </a:r>
            <a:r>
              <a:rPr lang="cs-CZ" i="1" dirty="0" smtClean="0"/>
              <a:t>ne-porovnatelná </a:t>
            </a:r>
            <a:r>
              <a:rPr lang="cs-CZ" i="1" dirty="0"/>
              <a:t>nebo taková, aby uvedla v úžas ty, kteří ji spatřili, ale ve styku s ní tkvěla neodolatelná přitažlivost, a její sličnost spolu se </a:t>
            </a:r>
            <a:r>
              <a:rPr lang="cs-CZ" i="1" dirty="0" err="1" smtClean="0"/>
              <a:t>svůd-ností</a:t>
            </a:r>
            <a:r>
              <a:rPr lang="cs-CZ" i="1" dirty="0" smtClean="0"/>
              <a:t> </a:t>
            </a:r>
            <a:r>
              <a:rPr lang="cs-CZ" i="1" dirty="0"/>
              <a:t>projevující se při hovoru a s jemným chováním, jež ji při zábavě jaksi obklopovalo, to budilo v nitru vzrušující dojem. Dokonce i v jejím hlase bylo mnoho lahody, když mluvila, a poněvadž dovedla svým </a:t>
            </a:r>
            <a:r>
              <a:rPr lang="cs-CZ" i="1" dirty="0" smtClean="0"/>
              <a:t>jazy-</a:t>
            </a:r>
            <a:r>
              <a:rPr lang="cs-CZ" i="1" dirty="0" err="1" smtClean="0"/>
              <a:t>kem</a:t>
            </a:r>
            <a:r>
              <a:rPr lang="cs-CZ" i="1" dirty="0" smtClean="0"/>
              <a:t> </a:t>
            </a:r>
            <a:r>
              <a:rPr lang="cs-CZ" i="1" dirty="0"/>
              <a:t>– jakoby mnohostrunným nástrojem – pohybovat lehce v kterékoli řeči, jen docela zřídka rozmlouvala s cizinci skrze tlumočníka </a:t>
            </a:r>
            <a:r>
              <a:rPr lang="cs-CZ" i="1" dirty="0" smtClean="0"/>
              <a:t>……!</a:t>
            </a:r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7317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Reliéf z </a:t>
            </a:r>
            <a:r>
              <a:rPr lang="cs-CZ" b="1" dirty="0" err="1" smtClean="0"/>
              <a:t>Dendery</a:t>
            </a:r>
            <a:r>
              <a:rPr lang="cs-CZ" b="1" dirty="0" smtClean="0"/>
              <a:t>, Kleopatra jako Isis, </a:t>
            </a:r>
            <a:r>
              <a:rPr lang="cs-CZ" b="1" dirty="0" err="1" smtClean="0"/>
              <a:t>Kaisarion</a:t>
            </a:r>
            <a:r>
              <a:rPr lang="cs-CZ" b="1" dirty="0" smtClean="0"/>
              <a:t> jako </a:t>
            </a:r>
            <a:r>
              <a:rPr lang="cs-CZ" b="1" dirty="0" err="1" smtClean="0"/>
              <a:t>Horus</a:t>
            </a:r>
            <a:r>
              <a:rPr lang="cs-CZ" b="1" dirty="0" smtClean="0"/>
              <a:t>	         	Řeč mincí</a:t>
            </a:r>
            <a:endParaRPr lang="cs-CZ" b="1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55" y="2291030"/>
            <a:ext cx="2547943" cy="3766870"/>
          </a:xfr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5575" y="2898551"/>
            <a:ext cx="4018207" cy="2266682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0820" y="1855261"/>
            <a:ext cx="4411180" cy="4388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383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Kleopatřina a Caesarova spojenectví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Joyce</a:t>
            </a:r>
            <a:r>
              <a:rPr lang="cs-CZ" dirty="0"/>
              <a:t> </a:t>
            </a:r>
            <a:r>
              <a:rPr lang="cs-CZ" dirty="0" err="1"/>
              <a:t>Tyldesley</a:t>
            </a:r>
            <a:r>
              <a:rPr lang="cs-CZ" dirty="0"/>
              <a:t>: Kronika egyptských královen. Praha 2006, s. 202: </a:t>
            </a:r>
            <a:endParaRPr lang="cs-CZ" dirty="0"/>
          </a:p>
          <a:p>
            <a:pPr algn="just"/>
            <a:r>
              <a:rPr lang="cs-CZ" i="1" dirty="0" smtClean="0"/>
              <a:t>„Ve </a:t>
            </a:r>
            <a:r>
              <a:rPr lang="cs-CZ" i="1" dirty="0"/>
              <a:t>vztahu Kleopatry a Julia Caesara jistě bylo více než jen chvilkové, bezmyšlenkovité vzplanutí. Oba byli zkušenými politiky a žádný z nich nemohl být ani omylem považován za naivního. Jejich osobní spojení jen stvrdilo jejich politickou alianci a mělo velmocenský smysl. Egypt by zůstal nezávislý, ale pod ochranou Říma. Řím by využíval štědrosti Egypta jakožto nejúrodnější země světa. Jejich zájmy, ambice a ovšem  společné dítě je spojovaly – oba viděli jasné výhody nezávislosti Egypta, který měl být dědictvím jejich syna. Důvěřuje její loajalitě  k jejímu vlastnímu synovi, pokud ne její </a:t>
            </a:r>
            <a:r>
              <a:rPr lang="cs-CZ" i="1" dirty="0" smtClean="0"/>
              <a:t>loajalitě </a:t>
            </a:r>
            <a:r>
              <a:rPr lang="cs-CZ" i="1" dirty="0"/>
              <a:t>ke své vlastní osobě, podporoval Caesar Kleopatru jako pravou vládkyni Egypta i po svém odjezdu ze země</a:t>
            </a:r>
            <a:r>
              <a:rPr lang="cs-CZ" i="1" dirty="0" smtClean="0"/>
              <a:t>.“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942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	</a:t>
            </a:r>
            <a:r>
              <a:rPr lang="cs-CZ" dirty="0" smtClean="0"/>
              <a:t>					</a:t>
            </a:r>
            <a:r>
              <a:rPr lang="cs-CZ" dirty="0" smtClean="0"/>
              <a:t> </a:t>
            </a:r>
            <a:r>
              <a:rPr lang="cs-CZ" b="1" dirty="0"/>
              <a:t>P</a:t>
            </a:r>
            <a:r>
              <a:rPr lang="cs-CZ" b="1" dirty="0" smtClean="0"/>
              <a:t>o Caesarově smrti</a:t>
            </a:r>
            <a:endParaRPr lang="cs-CZ" b="1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7338" y="2165287"/>
            <a:ext cx="3028950" cy="4011676"/>
          </a:xfrm>
        </p:spPr>
      </p:pic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/>
              <a:t>46 př. Kleopatra i </a:t>
            </a:r>
            <a:r>
              <a:rPr lang="cs-CZ" dirty="0" err="1"/>
              <a:t>Kaisarion</a:t>
            </a:r>
            <a:r>
              <a:rPr lang="cs-CZ" dirty="0"/>
              <a:t> přítomni Caesarovu triumfu v Římě, žijí rok na jeho statku</a:t>
            </a:r>
          </a:p>
          <a:p>
            <a:pPr lvl="0"/>
            <a:r>
              <a:rPr lang="cs-CZ" dirty="0"/>
              <a:t>návrat do Egypta po Caesarově zavraždění, krátce nato umírá i Kleopatřin manžel Ptolemaios XIV. (otázkou jak)</a:t>
            </a:r>
          </a:p>
          <a:p>
            <a:r>
              <a:rPr lang="cs-CZ" dirty="0"/>
              <a:t>Kleopatřiným spoluvladařem její syn </a:t>
            </a:r>
            <a:r>
              <a:rPr lang="cs-CZ" dirty="0" err="1"/>
              <a:t>Kaisarion</a:t>
            </a:r>
            <a:r>
              <a:rPr lang="cs-CZ" dirty="0"/>
              <a:t> jako Ptolemaios (XV.) </a:t>
            </a:r>
            <a:r>
              <a:rPr lang="cs-CZ" dirty="0" err="1"/>
              <a:t>Theós</a:t>
            </a:r>
            <a:r>
              <a:rPr lang="cs-CZ" dirty="0"/>
              <a:t> </a:t>
            </a:r>
            <a:r>
              <a:rPr lang="cs-CZ" dirty="0" err="1"/>
              <a:t>Filopatór</a:t>
            </a:r>
            <a:r>
              <a:rPr lang="cs-CZ" dirty="0"/>
              <a:t> </a:t>
            </a:r>
            <a:r>
              <a:rPr lang="cs-CZ" dirty="0" err="1"/>
              <a:t>Filometór</a:t>
            </a:r>
            <a:r>
              <a:rPr lang="cs-CZ" dirty="0"/>
              <a:t> (Matku a otce milující bůh)</a:t>
            </a:r>
          </a:p>
        </p:txBody>
      </p:sp>
    </p:spTree>
    <p:extLst>
      <p:ext uri="{BB962C8B-B14F-4D97-AF65-F5344CB8AC3E}">
        <p14:creationId xmlns:p14="http://schemas.microsoft.com/office/powerpoint/2010/main" val="3110695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Jean Leo </a:t>
            </a:r>
            <a:r>
              <a:rPr lang="cs-CZ" b="1" dirty="0" err="1" smtClean="0"/>
              <a:t>Gerome</a:t>
            </a:r>
            <a:r>
              <a:rPr lang="cs-CZ" b="1" dirty="0" smtClean="0"/>
              <a:t>			Setkání Caesara a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Caesar a </a:t>
            </a:r>
            <a:r>
              <a:rPr lang="cs-CZ" b="1" dirty="0" smtClean="0"/>
              <a:t>Kleopatra		Kleopatry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b="1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914" y="1825625"/>
            <a:ext cx="3000171" cy="4351338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cs-CZ" b="1" dirty="0" err="1"/>
              <a:t>Lucanus</a:t>
            </a:r>
            <a:r>
              <a:rPr lang="cs-CZ" b="1" dirty="0"/>
              <a:t>: </a:t>
            </a:r>
            <a:r>
              <a:rPr lang="cs-CZ" b="1" dirty="0" err="1"/>
              <a:t>Farsalské</a:t>
            </a:r>
            <a:r>
              <a:rPr lang="cs-CZ" b="1" dirty="0"/>
              <a:t> pole X</a:t>
            </a:r>
            <a:r>
              <a:rPr lang="cs-CZ" dirty="0"/>
              <a:t> </a:t>
            </a:r>
            <a:r>
              <a:rPr lang="cs-CZ" b="1" dirty="0"/>
              <a:t>82 – </a:t>
            </a:r>
            <a:r>
              <a:rPr lang="cs-CZ" b="1" dirty="0" smtClean="0"/>
              <a:t>89</a:t>
            </a:r>
            <a:endParaRPr lang="cs-CZ" dirty="0"/>
          </a:p>
          <a:p>
            <a:pPr marL="0" indent="0">
              <a:buNone/>
            </a:pPr>
            <a:r>
              <a:rPr lang="cs-CZ" i="1" dirty="0" smtClean="0"/>
              <a:t>„Na </a:t>
            </a:r>
            <a:r>
              <a:rPr lang="cs-CZ" i="1" dirty="0"/>
              <a:t>svůj zjev Kleopatra se spolehne, k Caesaru přijde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smutná, leč bez slz, svůj výraz tak klamně s bolestí sladí,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aby jí slušel, a vlasy si rozpustí, jak by je rvala, 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poté začíná mluvit: „Když váhu má, Caesare velký,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vznešenost rodu, já,  dcera přeslavná farského </a:t>
            </a:r>
            <a:r>
              <a:rPr lang="cs-CZ" i="1" dirty="0" err="1"/>
              <a:t>Lága</a:t>
            </a:r>
            <a:r>
              <a:rPr lang="cs-CZ" i="1" dirty="0"/>
              <a:t>,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vyhnanec na věky zbavený žezla, jímž otcové vládli,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pokud pravice tvá mne nevrátí ve starý úděl,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nohy tvé, královna, svírám</a:t>
            </a:r>
            <a:r>
              <a:rPr lang="cs-CZ" i="1" dirty="0" smtClean="0"/>
              <a:t>.“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1808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Antonius a Kleopatra</a:t>
            </a:r>
            <a:endParaRPr lang="cs-CZ" b="1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2279" y="1825625"/>
            <a:ext cx="3453442" cy="4351338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lvl="0"/>
            <a:endParaRPr lang="cs-CZ" dirty="0" smtClean="0"/>
          </a:p>
          <a:p>
            <a:pPr lvl="0"/>
            <a:r>
              <a:rPr lang="cs-CZ" dirty="0" smtClean="0"/>
              <a:t>46 </a:t>
            </a:r>
            <a:r>
              <a:rPr lang="cs-CZ" dirty="0"/>
              <a:t>př. Kleopatra i </a:t>
            </a:r>
            <a:r>
              <a:rPr lang="cs-CZ" dirty="0" err="1"/>
              <a:t>Kaisarion</a:t>
            </a:r>
            <a:r>
              <a:rPr lang="cs-CZ" dirty="0"/>
              <a:t> přítomni Caesarovu triumfu v Římě, žijí rok na jeho statku</a:t>
            </a:r>
          </a:p>
          <a:p>
            <a:pPr lvl="0"/>
            <a:r>
              <a:rPr lang="cs-CZ" dirty="0"/>
              <a:t>návrat do Egypta po Caesarově zavraždění, krátce nato umírá i Kleopatřin manžel Ptolemaios XIV. (otázkou jak)</a:t>
            </a:r>
          </a:p>
          <a:p>
            <a:r>
              <a:rPr lang="cs-CZ" dirty="0"/>
              <a:t>Kleopatřiným spoluvladařem její syn </a:t>
            </a:r>
            <a:r>
              <a:rPr lang="cs-CZ" dirty="0" err="1"/>
              <a:t>Kaisarion</a:t>
            </a:r>
            <a:r>
              <a:rPr lang="cs-CZ" dirty="0"/>
              <a:t> jako Ptolemaios (XV.) </a:t>
            </a:r>
            <a:r>
              <a:rPr lang="cs-CZ" dirty="0" err="1"/>
              <a:t>Theós</a:t>
            </a:r>
            <a:r>
              <a:rPr lang="cs-CZ" dirty="0"/>
              <a:t> </a:t>
            </a:r>
            <a:r>
              <a:rPr lang="cs-CZ" dirty="0" err="1"/>
              <a:t>Filopatór</a:t>
            </a:r>
            <a:r>
              <a:rPr lang="cs-CZ" dirty="0"/>
              <a:t> </a:t>
            </a:r>
            <a:r>
              <a:rPr lang="cs-CZ" dirty="0" err="1"/>
              <a:t>Filometór</a:t>
            </a:r>
            <a:r>
              <a:rPr lang="cs-CZ" dirty="0"/>
              <a:t> (Matku a otce milující bůh)</a:t>
            </a:r>
          </a:p>
          <a:p>
            <a:pPr lvl="0"/>
            <a:r>
              <a:rPr lang="cs-CZ" dirty="0"/>
              <a:t>setkání s Markem Antoniem == 40 př. dvojčata: Kleopatra </a:t>
            </a:r>
            <a:r>
              <a:rPr lang="cs-CZ" dirty="0" err="1"/>
              <a:t>Seléné</a:t>
            </a:r>
            <a:r>
              <a:rPr lang="cs-CZ" dirty="0"/>
              <a:t> a Alexandr Hélios, současně ale sňatek s Octavianovou sestrou Octavií</a:t>
            </a:r>
          </a:p>
          <a:p>
            <a:r>
              <a:rPr lang="cs-CZ" dirty="0"/>
              <a:t>36 př. syn Ptolemaios </a:t>
            </a:r>
            <a:r>
              <a:rPr lang="cs-CZ" dirty="0" err="1"/>
              <a:t>Filadelfos</a:t>
            </a:r>
            <a:endParaRPr lang="cs-CZ" dirty="0"/>
          </a:p>
          <a:p>
            <a:pPr lvl="0"/>
            <a:r>
              <a:rPr lang="cs-CZ" dirty="0"/>
              <a:t>12. srpna 30 př. sebevražda ve vlastním mauzoleu, poté co jej do něj vytažen umírající Marcus </a:t>
            </a:r>
            <a:r>
              <a:rPr lang="cs-CZ" dirty="0" smtClean="0"/>
              <a:t>Antonius</a:t>
            </a:r>
          </a:p>
          <a:p>
            <a:pPr marL="0" lv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791990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407</Words>
  <Application>Microsoft Office PowerPoint</Application>
  <PresentationFormat>Širokoúhlá obrazovka</PresentationFormat>
  <Paragraphs>81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Motiv Office</vt:lpstr>
      <vt:lpstr>Kleopatra, královna Egypta</vt:lpstr>
      <vt:lpstr>Rodokmen Kleopatry</vt:lpstr>
      <vt:lpstr>Kleopatra – životopisná data</vt:lpstr>
      <vt:lpstr>Kleopatra – popis její osoby</vt:lpstr>
      <vt:lpstr>Reliéf z Dendery, Kleopatra jako Isis, Kaisarion jako Horus           Řeč mincí</vt:lpstr>
      <vt:lpstr>Hodnocení Kleopatřina a Caesarova spojenectví</vt:lpstr>
      <vt:lpstr>       Po Caesarově smrti</vt:lpstr>
      <vt:lpstr> Jean Leo Gerome   Setkání Caesara a Caesar a Kleopatra  Kleopatry </vt:lpstr>
      <vt:lpstr>Antonius a Kleopatra</vt:lpstr>
      <vt:lpstr>Kleopatra a Marcus Antonius</vt:lpstr>
      <vt:lpstr>Smrt Kleopatry</vt:lpstr>
      <vt:lpstr>Smrt Kleopatry</vt:lpstr>
      <vt:lpstr>Kleopatřiny děti</vt:lpstr>
      <vt:lpstr>Obraz Kleopatry ve výtvarném umění</vt:lpstr>
      <vt:lpstr>Botticeli    Giampetrino</vt:lpstr>
      <vt:lpstr>Michelangelo    Guido Reni</vt:lpstr>
      <vt:lpstr>Makart     Jan Zrzavý</vt:lpstr>
      <vt:lpstr>Liz Taylor    Asterix a Kleopatra</vt:lpstr>
      <vt:lpstr>Otázka posouzení Kleopatry i vize budoucí římské říše ze strany Caesara</vt:lpstr>
      <vt:lpstr>Otázka posouzení Kleopatry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Kleopatra, královna Egypta</dc:title>
  <dc:creator>Vymětalová</dc:creator>
  <cp:lastModifiedBy>Vymětalová</cp:lastModifiedBy>
  <cp:revision>6</cp:revision>
  <dcterms:created xsi:type="dcterms:W3CDTF">2020-10-15T18:43:42Z</dcterms:created>
  <dcterms:modified xsi:type="dcterms:W3CDTF">2020-10-17T16:55:34Z</dcterms:modified>
</cp:coreProperties>
</file>