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3" r:id="rId18"/>
    <p:sldId id="274" r:id="rId19"/>
    <p:sldId id="275" r:id="rId20"/>
    <p:sldId id="276" r:id="rId21"/>
    <p:sldId id="27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leph.nkp.cz/" TargetMode="External"/><Relationship Id="rId2" Type="http://schemas.openxmlformats.org/officeDocument/2006/relationships/hyperlink" Target="https://biblio.hiu.cas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m.cz/rubrika/98/ustredni-knihovna.html" TargetMode="External"/><Relationship Id="rId2" Type="http://schemas.openxmlformats.org/officeDocument/2006/relationships/hyperlink" Target="https://www.slu.cz/slu/cz/univerzitni-knihovn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vkos.cz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  <a:solidFill>
            <a:schemeClr val="accent6">
              <a:lumMod val="20000"/>
              <a:lumOff val="80000"/>
              <a:alpha val="65000"/>
            </a:schemeClr>
          </a:solidFill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studia dějin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00298" y="6143644"/>
            <a:ext cx="4057656" cy="47149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2. seminář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časopis historický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Opakovaná citace</a:t>
            </a:r>
          </a:p>
          <a:p>
            <a:pPr>
              <a:buNone/>
            </a:pPr>
            <a:r>
              <a:rPr lang="cs-CZ" dirty="0" smtClean="0"/>
              <a:t>T. JUREK, </a:t>
            </a:r>
            <a:r>
              <a:rPr lang="cs-CZ" i="1" dirty="0" err="1" smtClean="0"/>
              <a:t>Geneza</a:t>
            </a:r>
            <a:r>
              <a:rPr lang="cs-CZ" dirty="0" smtClean="0"/>
              <a:t>, s. X.</a:t>
            </a:r>
          </a:p>
          <a:p>
            <a:pPr>
              <a:buNone/>
            </a:pPr>
            <a:r>
              <a:rPr lang="cs-CZ" dirty="0" smtClean="0"/>
              <a:t>Tamtéž, s. X.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Opakování autora</a:t>
            </a:r>
          </a:p>
          <a:p>
            <a:pPr>
              <a:buNone/>
            </a:pPr>
            <a:r>
              <a:rPr lang="cs-CZ" dirty="0" smtClean="0"/>
              <a:t>TÝŽ, </a:t>
            </a:r>
            <a:r>
              <a:rPr lang="cs-CZ" i="1" dirty="0" smtClean="0"/>
              <a:t>Bílá hora. Její příčiny a následky</a:t>
            </a:r>
            <a:r>
              <a:rPr lang="cs-CZ" dirty="0" smtClean="0"/>
              <a:t>, Praha 1921.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Místa vydání vždy v původním znění (tj. Praha, </a:t>
            </a:r>
            <a:r>
              <a:rPr lang="cs-CZ" b="1" dirty="0" err="1" smtClean="0"/>
              <a:t>Prag</a:t>
            </a:r>
            <a:r>
              <a:rPr lang="cs-CZ" b="1" dirty="0" smtClean="0"/>
              <a:t>, </a:t>
            </a:r>
            <a:r>
              <a:rPr lang="cs-CZ" b="1" dirty="0" err="1" smtClean="0"/>
              <a:t>Pragae</a:t>
            </a:r>
            <a:r>
              <a:rPr lang="cs-CZ" b="1" dirty="0" smtClean="0"/>
              <a:t>).</a:t>
            </a:r>
          </a:p>
          <a:p>
            <a:pPr>
              <a:buNone/>
            </a:pPr>
            <a:r>
              <a:rPr lang="cs-CZ" b="1" dirty="0" smtClean="0"/>
              <a:t>Pokud jsou dvě a více míst vydání, pak s pomlčkou(London – New York)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 Matice moravské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Monografie</a:t>
            </a:r>
          </a:p>
          <a:p>
            <a:pPr>
              <a:buNone/>
            </a:pPr>
            <a:r>
              <a:rPr lang="cs-CZ" dirty="0" smtClean="0"/>
              <a:t>Příjmení, Jméno: </a:t>
            </a:r>
            <a:r>
              <a:rPr lang="cs-CZ" i="1" dirty="0" smtClean="0"/>
              <a:t>Název. </a:t>
            </a:r>
            <a:r>
              <a:rPr lang="cs-CZ" dirty="0" smtClean="0"/>
              <a:t>Podnázev. Místo rok, s. číslo.</a:t>
            </a:r>
          </a:p>
          <a:p>
            <a:pPr>
              <a:buNone/>
            </a:pPr>
            <a:r>
              <a:rPr lang="cs-CZ" dirty="0" smtClean="0"/>
              <a:t>Pekař, Josef: </a:t>
            </a:r>
            <a:r>
              <a:rPr lang="cs-CZ" i="1" dirty="0" smtClean="0"/>
              <a:t>Bílá hora. </a:t>
            </a:r>
            <a:r>
              <a:rPr lang="cs-CZ" dirty="0" smtClean="0"/>
              <a:t>Její příčiny a následky. Praha 1921, s. 19.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Monografie o více autorech</a:t>
            </a:r>
          </a:p>
          <a:p>
            <a:pPr>
              <a:buNone/>
            </a:pPr>
            <a:r>
              <a:rPr lang="cs-CZ" dirty="0" smtClean="0"/>
              <a:t>Příjmení, Jméno – Příjmení, Jméno: </a:t>
            </a:r>
            <a:r>
              <a:rPr lang="cs-CZ" i="1" dirty="0" smtClean="0"/>
              <a:t>Název. </a:t>
            </a:r>
            <a:r>
              <a:rPr lang="cs-CZ" dirty="0" smtClean="0"/>
              <a:t>Podnázev. Místo rok, s. číslo.</a:t>
            </a:r>
          </a:p>
          <a:p>
            <a:pPr>
              <a:buNone/>
            </a:pPr>
            <a:r>
              <a:rPr lang="cs-CZ" dirty="0" smtClean="0"/>
              <a:t>Hlaváček, Ivan – Kašpar, Jaroslav – Nový, Rostislav: </a:t>
            </a:r>
            <a:r>
              <a:rPr lang="cs-CZ" i="1" dirty="0" err="1" smtClean="0"/>
              <a:t>Vademecum</a:t>
            </a:r>
            <a:r>
              <a:rPr lang="cs-CZ" i="1" dirty="0" smtClean="0"/>
              <a:t> pomocných věd historických</a:t>
            </a:r>
            <a:r>
              <a:rPr lang="cs-CZ" dirty="0" smtClean="0"/>
              <a:t>. Praha 1997.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 Matice moravské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Studie ve sborníku / kapitola v knize</a:t>
            </a:r>
          </a:p>
          <a:p>
            <a:pPr>
              <a:buNone/>
            </a:pPr>
            <a:r>
              <a:rPr lang="cs-CZ" dirty="0" smtClean="0"/>
              <a:t>Cerman, </a:t>
            </a:r>
            <a:r>
              <a:rPr lang="cs-CZ" dirty="0" err="1" smtClean="0"/>
              <a:t>Markus</a:t>
            </a:r>
            <a:r>
              <a:rPr lang="cs-CZ" dirty="0" smtClean="0"/>
              <a:t> – </a:t>
            </a:r>
            <a:r>
              <a:rPr lang="cs-CZ" dirty="0" err="1" smtClean="0"/>
              <a:t>Knittler</a:t>
            </a:r>
            <a:r>
              <a:rPr lang="cs-CZ" dirty="0" smtClean="0"/>
              <a:t>, Herbert: </a:t>
            </a:r>
            <a:r>
              <a:rPr lang="cs-CZ" i="1" dirty="0" err="1" smtClean="0"/>
              <a:t>Town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Country in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Austrian</a:t>
            </a:r>
            <a:r>
              <a:rPr lang="cs-CZ" i="1" dirty="0" smtClean="0"/>
              <a:t> </a:t>
            </a:r>
            <a:r>
              <a:rPr lang="cs-CZ" i="1" dirty="0" err="1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Czech</a:t>
            </a:r>
            <a:r>
              <a:rPr lang="cs-CZ" i="1" dirty="0" smtClean="0"/>
              <a:t> </a:t>
            </a:r>
            <a:r>
              <a:rPr lang="cs-CZ" i="1" dirty="0" err="1" smtClean="0"/>
              <a:t>Lands</a:t>
            </a:r>
            <a:r>
              <a:rPr lang="cs-CZ" dirty="0" smtClean="0"/>
              <a:t>. In: </a:t>
            </a:r>
            <a:r>
              <a:rPr lang="cs-CZ" dirty="0" err="1" smtClean="0"/>
              <a:t>Epstein</a:t>
            </a:r>
            <a:r>
              <a:rPr lang="cs-CZ" dirty="0" smtClean="0"/>
              <a:t>, </a:t>
            </a:r>
            <a:r>
              <a:rPr lang="cs-CZ" dirty="0" err="1" smtClean="0"/>
              <a:t>Steven</a:t>
            </a:r>
            <a:r>
              <a:rPr lang="cs-CZ" dirty="0" smtClean="0"/>
              <a:t> R. (</a:t>
            </a:r>
            <a:r>
              <a:rPr lang="cs-CZ" dirty="0" err="1" smtClean="0"/>
              <a:t>ed</a:t>
            </a:r>
            <a:r>
              <a:rPr lang="cs-CZ" dirty="0" smtClean="0"/>
              <a:t>.): </a:t>
            </a:r>
            <a:r>
              <a:rPr lang="cs-CZ" dirty="0" err="1" smtClean="0"/>
              <a:t>Town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Country in </a:t>
            </a:r>
            <a:r>
              <a:rPr lang="cs-CZ" dirty="0" err="1" smtClean="0"/>
              <a:t>Europe</a:t>
            </a:r>
            <a:r>
              <a:rPr lang="cs-CZ" dirty="0" smtClean="0"/>
              <a:t>, 1300–1800. Cambridge 2001, s. 176–201.</a:t>
            </a:r>
          </a:p>
          <a:p>
            <a:pPr>
              <a:buNone/>
            </a:pPr>
            <a:r>
              <a:rPr lang="cs-CZ" dirty="0" err="1" smtClean="0"/>
              <a:t>Kordiovský</a:t>
            </a:r>
            <a:r>
              <a:rPr lang="cs-CZ" dirty="0" smtClean="0"/>
              <a:t>, Emil: </a:t>
            </a:r>
            <a:r>
              <a:rPr lang="cs-CZ" i="1" dirty="0" smtClean="0"/>
              <a:t>Periodika jihomoravských archivů</a:t>
            </a:r>
            <a:r>
              <a:rPr lang="cs-CZ" dirty="0" smtClean="0"/>
              <a:t>. In: týž – Kubíček, Jaromír: Kulturní periodika na Moravě. Brno – Mikulov 1996 (= XXIV. Mikulovské sympozium 1996), s. 53–59.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 Matice moravské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Edice</a:t>
            </a:r>
          </a:p>
          <a:p>
            <a:pPr>
              <a:buNone/>
            </a:pPr>
            <a:r>
              <a:rPr lang="cs-CZ" i="1" dirty="0" err="1" smtClean="0"/>
              <a:t>Codex</a:t>
            </a:r>
            <a:r>
              <a:rPr lang="cs-CZ" i="1" dirty="0" smtClean="0"/>
              <a:t> </a:t>
            </a:r>
            <a:r>
              <a:rPr lang="cs-CZ" i="1" dirty="0" err="1" smtClean="0"/>
              <a:t>diplomaticus</a:t>
            </a:r>
            <a:r>
              <a:rPr lang="cs-CZ" i="1" dirty="0" smtClean="0"/>
              <a:t> </a:t>
            </a:r>
            <a:r>
              <a:rPr lang="cs-CZ" i="1" dirty="0" err="1" smtClean="0"/>
              <a:t>et</a:t>
            </a:r>
            <a:r>
              <a:rPr lang="cs-CZ" i="1" dirty="0" smtClean="0"/>
              <a:t> </a:t>
            </a:r>
            <a:r>
              <a:rPr lang="cs-CZ" i="1" dirty="0" err="1" smtClean="0"/>
              <a:t>epistolaris</a:t>
            </a:r>
            <a:r>
              <a:rPr lang="cs-CZ" i="1" dirty="0" smtClean="0"/>
              <a:t> </a:t>
            </a:r>
            <a:r>
              <a:rPr lang="cs-CZ" i="1" dirty="0" err="1" smtClean="0"/>
              <a:t>regni</a:t>
            </a:r>
            <a:r>
              <a:rPr lang="cs-CZ" i="1" dirty="0" smtClean="0"/>
              <a:t> </a:t>
            </a:r>
            <a:r>
              <a:rPr lang="cs-CZ" i="1" dirty="0" err="1" smtClean="0"/>
              <a:t>Bohemiae</a:t>
            </a:r>
            <a:r>
              <a:rPr lang="cs-CZ" i="1" dirty="0" smtClean="0"/>
              <a:t> </a:t>
            </a:r>
            <a:r>
              <a:rPr lang="cs-CZ" dirty="0" smtClean="0"/>
              <a:t>(= CDB)</a:t>
            </a:r>
            <a:r>
              <a:rPr lang="cs-CZ" i="1" dirty="0" smtClean="0"/>
              <a:t> V/2. Inde ab a. MCCLXVII ad a. MCCLXXVIII</a:t>
            </a:r>
            <a:r>
              <a:rPr lang="cs-CZ" dirty="0" smtClean="0"/>
              <a:t>. Edd. J. Šebánek </a:t>
            </a:r>
            <a:r>
              <a:rPr lang="cs-CZ" dirty="0" err="1" smtClean="0"/>
              <a:t>et</a:t>
            </a:r>
            <a:r>
              <a:rPr lang="cs-CZ" dirty="0" smtClean="0"/>
              <a:t> S. Dušková. </a:t>
            </a:r>
            <a:r>
              <a:rPr lang="cs-CZ" dirty="0" err="1" smtClean="0"/>
              <a:t>Pragae</a:t>
            </a:r>
            <a:r>
              <a:rPr lang="cs-CZ" dirty="0" smtClean="0"/>
              <a:t> 1981, s. 181–182, č. 591.</a:t>
            </a:r>
          </a:p>
          <a:p>
            <a:pPr>
              <a:buNone/>
            </a:pPr>
            <a:r>
              <a:rPr lang="cs-CZ" b="1" dirty="0" smtClean="0"/>
              <a:t>Zkrácená citace při opakování odkazu: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CDB V/2, s. 182, č. 592.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 Matice moravské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Při odkazu na archivní pramen uvádějte jednotlivé položky v pořadí od nejobecnější k nejkonkrétnější: oficiální název archivu, značku a název fondu (sbírky), dále zpravidla číslo kartonu nebo knihy, inventární číslo, signaturu, název nebo popis dokumentu a list či stranu.</a:t>
            </a:r>
          </a:p>
          <a:p>
            <a:pPr>
              <a:buNone/>
            </a:pPr>
            <a:r>
              <a:rPr lang="cs-CZ" b="1" dirty="0" smtClean="0"/>
              <a:t>Vzor: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Moravský zemský archiv v Brně, G 83 Matice moravská Brno, </a:t>
            </a:r>
            <a:r>
              <a:rPr lang="cs-CZ" dirty="0" err="1" smtClean="0"/>
              <a:t>kart</a:t>
            </a:r>
            <a:r>
              <a:rPr lang="cs-CZ" dirty="0" smtClean="0"/>
              <a:t>. 59, </a:t>
            </a:r>
            <a:r>
              <a:rPr lang="cs-CZ" dirty="0" err="1" smtClean="0"/>
              <a:t>inv</a:t>
            </a:r>
            <a:r>
              <a:rPr lang="cs-CZ" dirty="0" smtClean="0"/>
              <a:t>. č. 188, tzv. cechovní kopiář z let 1581–1589, </a:t>
            </a:r>
            <a:r>
              <a:rPr lang="cs-CZ" dirty="0" err="1" smtClean="0"/>
              <a:t>f</a:t>
            </a:r>
            <a:r>
              <a:rPr lang="cs-CZ" dirty="0" smtClean="0"/>
              <a:t>. 62r.</a:t>
            </a:r>
          </a:p>
          <a:p>
            <a:pPr>
              <a:buNone/>
            </a:pPr>
            <a:r>
              <a:rPr lang="cs-CZ" b="1" dirty="0" smtClean="0"/>
              <a:t>Zkrácená citace při opakovaném odkazu: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MZA v Brně, G 83, </a:t>
            </a:r>
            <a:r>
              <a:rPr lang="cs-CZ" dirty="0" err="1" smtClean="0"/>
              <a:t>kart</a:t>
            </a:r>
            <a:r>
              <a:rPr lang="cs-CZ" dirty="0" smtClean="0"/>
              <a:t>. 59, </a:t>
            </a:r>
            <a:r>
              <a:rPr lang="cs-CZ" dirty="0" err="1" smtClean="0"/>
              <a:t>inv</a:t>
            </a:r>
            <a:r>
              <a:rPr lang="cs-CZ" dirty="0" smtClean="0"/>
              <a:t>. č. 188, tzv. cechovní kopiář z let 1581–1589, </a:t>
            </a:r>
            <a:r>
              <a:rPr lang="cs-CZ" dirty="0" err="1" smtClean="0"/>
              <a:t>f</a:t>
            </a:r>
            <a:r>
              <a:rPr lang="cs-CZ" dirty="0" smtClean="0"/>
              <a:t>. 62r.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 Matice moravské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Internetové zdroje</a:t>
            </a:r>
          </a:p>
          <a:p>
            <a:pPr>
              <a:buNone/>
            </a:pPr>
            <a:r>
              <a:rPr lang="cs-CZ" dirty="0" smtClean="0"/>
              <a:t>V případě internetových zdrojů uveďte oficiální název stránek (je napsán na horní modré liště stránky prohlížeče; jde-li o časopiseckou studii uveřejněnou tímto způsobem, použijte klasický bibliografický odkaz) a k němu připojte přesnou adresu a datum citace.</a:t>
            </a:r>
          </a:p>
          <a:p>
            <a:pPr>
              <a:buNone/>
            </a:pPr>
            <a:r>
              <a:rPr lang="cs-CZ" b="1" dirty="0" smtClean="0"/>
              <a:t>Vzor: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Březová nad Svitavou – oficiální stránky města. Historie města [online]. Dostupné z: http://www.</a:t>
            </a:r>
            <a:r>
              <a:rPr lang="cs-CZ" dirty="0" err="1" smtClean="0"/>
              <a:t>brezova.cz</a:t>
            </a:r>
            <a:r>
              <a:rPr lang="cs-CZ" dirty="0" smtClean="0"/>
              <a:t>/</a:t>
            </a:r>
            <a:r>
              <a:rPr lang="cs-CZ" dirty="0" err="1" smtClean="0"/>
              <a:t>mesto</a:t>
            </a:r>
            <a:r>
              <a:rPr lang="cs-CZ" dirty="0" smtClean="0"/>
              <a:t>/historie-</a:t>
            </a:r>
            <a:r>
              <a:rPr lang="cs-CZ" dirty="0" err="1" smtClean="0"/>
              <a:t>mesta</a:t>
            </a:r>
            <a:r>
              <a:rPr lang="cs-CZ" dirty="0" smtClean="0"/>
              <a:t>/ [cit. 20. 1. 2015].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Bibliografické 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historiky je klíčová online databáze, která je dostupná na </a:t>
            </a:r>
            <a:r>
              <a:rPr lang="cs-CZ" dirty="0" smtClean="0">
                <a:hlinkClick r:id="rId2"/>
              </a:rPr>
              <a:t>https://biblio.hiu.cas.cz/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Důležitý je také souborný katalog Národní knihovny </a:t>
            </a:r>
            <a:r>
              <a:rPr lang="cs-CZ" dirty="0" smtClean="0">
                <a:hlinkClick r:id="rId3"/>
              </a:rPr>
              <a:t>https://aleph.nkp.cz/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Akademie věd pravidelně vydává bibliografie české historie – jsou dostupné v knihovnách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Univerzitní knihovna SLU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https://www.slu.cz/slu/cz/univerzitni-knihovna/</a:t>
            </a:r>
            <a:endParaRPr lang="cs-CZ" dirty="0" smtClean="0"/>
          </a:p>
          <a:p>
            <a:r>
              <a:rPr lang="cs-CZ" dirty="0" smtClean="0"/>
              <a:t>Knihovna Slezského zemského muzea</a:t>
            </a:r>
          </a:p>
          <a:p>
            <a:pPr>
              <a:buNone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szm.cz</a:t>
            </a:r>
            <a:r>
              <a:rPr lang="cs-CZ" dirty="0" smtClean="0">
                <a:hlinkClick r:id="rId3"/>
              </a:rPr>
              <a:t>/rubrika/98/</a:t>
            </a:r>
            <a:r>
              <a:rPr lang="cs-CZ" dirty="0" err="1" smtClean="0">
                <a:hlinkClick r:id="rId3"/>
              </a:rPr>
              <a:t>ustredni</a:t>
            </a:r>
            <a:r>
              <a:rPr lang="cs-CZ" dirty="0" smtClean="0">
                <a:hlinkClick r:id="rId3"/>
              </a:rPr>
              <a:t>-knihovna.</a:t>
            </a:r>
            <a:r>
              <a:rPr lang="cs-CZ" dirty="0" err="1" smtClean="0">
                <a:hlinkClick r:id="rId3"/>
              </a:rPr>
              <a:t>html</a:t>
            </a:r>
            <a:endParaRPr lang="cs-CZ" dirty="0" smtClean="0"/>
          </a:p>
          <a:p>
            <a:r>
              <a:rPr lang="cs-CZ" dirty="0" smtClean="0"/>
              <a:t>Vědecká knihovna v Ostravě</a:t>
            </a:r>
          </a:p>
          <a:p>
            <a:pPr>
              <a:buNone/>
            </a:pPr>
            <a:r>
              <a:rPr lang="cs-CZ" dirty="0" smtClean="0">
                <a:hlinkClick r:id="rId4"/>
              </a:rPr>
              <a:t>https://www.svkos.cz/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Odborné časopisy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Český časopis historický</a:t>
            </a:r>
          </a:p>
          <a:p>
            <a:r>
              <a:rPr lang="cs-CZ" dirty="0" smtClean="0"/>
              <a:t>Časopis Matice moravské</a:t>
            </a:r>
          </a:p>
          <a:p>
            <a:r>
              <a:rPr lang="cs-CZ" dirty="0" smtClean="0"/>
              <a:t>Časopis Národního muzea (</a:t>
            </a:r>
            <a:r>
              <a:rPr lang="cs-CZ" i="1" dirty="0" smtClean="0"/>
              <a:t>Časopis společnosti </a:t>
            </a:r>
            <a:r>
              <a:rPr lang="cs-CZ" i="1" dirty="0" err="1" smtClean="0"/>
              <a:t>vlastenského</a:t>
            </a:r>
            <a:r>
              <a:rPr lang="cs-CZ" i="1" dirty="0" smtClean="0"/>
              <a:t> Museum v Čechách, Časopis Českého musea)</a:t>
            </a:r>
            <a:endParaRPr lang="cs-CZ" dirty="0" smtClean="0"/>
          </a:p>
          <a:p>
            <a:r>
              <a:rPr lang="cs-CZ" dirty="0" smtClean="0"/>
              <a:t>Slezský sborník</a:t>
            </a:r>
          </a:p>
          <a:p>
            <a:r>
              <a:rPr lang="cs-CZ" dirty="0" smtClean="0"/>
              <a:t>Časopis slezského muzea</a:t>
            </a:r>
          </a:p>
          <a:p>
            <a:r>
              <a:rPr lang="cs-CZ" dirty="0" smtClean="0"/>
              <a:t>Slovanský přehled</a:t>
            </a:r>
          </a:p>
          <a:p>
            <a:r>
              <a:rPr lang="cs-CZ" dirty="0" smtClean="0"/>
              <a:t>Moderní dějiny</a:t>
            </a:r>
          </a:p>
          <a:p>
            <a:r>
              <a:rPr lang="cs-CZ" dirty="0" smtClean="0"/>
              <a:t>Dějiny – teorie – kritika</a:t>
            </a:r>
          </a:p>
          <a:p>
            <a:r>
              <a:rPr lang="cs-CZ" dirty="0" smtClean="0"/>
              <a:t>Historická geografie</a:t>
            </a:r>
          </a:p>
          <a:p>
            <a:r>
              <a:rPr lang="cs-CZ" dirty="0" smtClean="0"/>
              <a:t>MEDIAEVALIA HISTORICA BOHEMICA </a:t>
            </a:r>
          </a:p>
          <a:p>
            <a:r>
              <a:rPr lang="cs-CZ" dirty="0" smtClean="0"/>
              <a:t>ACTA HISTORICA UNIVERSITATIS SILESIANAE OPAVIENSIS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časopis historický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ústředním historickým časopisem, vycházejícím od roku </a:t>
            </a:r>
            <a:r>
              <a:rPr lang="cs-CZ" b="1" dirty="0" smtClean="0"/>
              <a:t>1895</a:t>
            </a:r>
            <a:r>
              <a:rPr lang="cs-CZ" dirty="0" smtClean="0"/>
              <a:t> (založeným 17. 11. 1894), zveřejňujícím významné výsledky bádání o českých a světových dějinách, materiálové studie, diskuse, recenze i zprávy a přehledy o domácí i zahraniční historiografické produkci.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Bibliografická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Bibliografické citace jsou souborem údajů o citovaných autorských dílech, nebo jejich částech, jež umožňují jejich identifikaci, včetně ověření údajů. Též čtenáři umožňují získat informaci o dalších zdrojích, které se dotýkají popisované problematiky. Také se využívají pro uvádění odkazů v textu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Časopis Matice Moravské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/>
              <a:t>Časopis Matice moravské</a:t>
            </a:r>
            <a:r>
              <a:rPr lang="cs-CZ" dirty="0" smtClean="0"/>
              <a:t> patří k historickým časopisům s dlouholetou tradicí. Byl založen již v roce </a:t>
            </a:r>
            <a:r>
              <a:rPr lang="cs-CZ" b="1" dirty="0" smtClean="0"/>
              <a:t>1869</a:t>
            </a:r>
            <a:r>
              <a:rPr lang="cs-CZ" dirty="0" smtClean="0"/>
              <a:t> a vycházel s výjimkou let 1883–1890 a posledních let nacistické okupace nepřetržitě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  <a:solidFill>
            <a:schemeClr val="bg1">
              <a:lumMod val="85000"/>
              <a:alpha val="54000"/>
            </a:schemeClr>
          </a:solidFill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pozornost!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citační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</a:t>
            </a:r>
            <a:r>
              <a:rPr lang="cs-CZ" b="1" dirty="0" smtClean="0"/>
              <a:t>Českého časopisu historického</a:t>
            </a:r>
          </a:p>
          <a:p>
            <a:r>
              <a:rPr lang="cs-CZ" dirty="0" smtClean="0"/>
              <a:t>Podle </a:t>
            </a:r>
            <a:r>
              <a:rPr lang="cs-CZ" b="1" dirty="0" smtClean="0"/>
              <a:t>Časopisu Matice moravské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Poznámky pod čarou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Vždy se vkládají pomocí funkce ve Wordu – Odkazy – vložit poznámku pod čarou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Kdykoliv se v textu odkazujete na jakýkoliv zdroj (prameny, literatura atd.) </a:t>
            </a:r>
            <a:r>
              <a:rPr lang="cs-CZ" b="1" u="sng" dirty="0" smtClean="0"/>
              <a:t>musíte jej ocitovat!</a:t>
            </a:r>
          </a:p>
          <a:p>
            <a:pPr>
              <a:buNone/>
            </a:pPr>
            <a:endParaRPr lang="cs-CZ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časopis historický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u="sng" dirty="0" smtClean="0"/>
              <a:t>Monografie</a:t>
            </a:r>
          </a:p>
          <a:p>
            <a:pPr>
              <a:buNone/>
            </a:pPr>
            <a:r>
              <a:rPr lang="cs-CZ" dirty="0" smtClean="0"/>
              <a:t>Jméno PŘÍJMENÍ, </a:t>
            </a:r>
            <a:r>
              <a:rPr lang="cs-CZ" i="1" dirty="0" smtClean="0"/>
              <a:t>Název. Podnázev</a:t>
            </a:r>
            <a:r>
              <a:rPr lang="cs-CZ" dirty="0" smtClean="0"/>
              <a:t>, Místo rok, s. číslo.</a:t>
            </a:r>
          </a:p>
          <a:p>
            <a:pPr>
              <a:buNone/>
            </a:pPr>
            <a:r>
              <a:rPr lang="cs-CZ" dirty="0" smtClean="0"/>
              <a:t>Josef PEKAŘ, </a:t>
            </a:r>
            <a:r>
              <a:rPr lang="cs-CZ" i="1" dirty="0" smtClean="0"/>
              <a:t>Bílá hora. Její příčiny a následky</a:t>
            </a:r>
            <a:r>
              <a:rPr lang="cs-CZ" dirty="0" smtClean="0"/>
              <a:t>, Praha 1921, s. 19.</a:t>
            </a:r>
          </a:p>
          <a:p>
            <a:pPr>
              <a:buNone/>
            </a:pPr>
            <a:r>
              <a:rPr lang="cs-CZ" b="1" u="sng" dirty="0" smtClean="0"/>
              <a:t>Monografie o více autorech</a:t>
            </a:r>
          </a:p>
          <a:p>
            <a:pPr>
              <a:buNone/>
            </a:pPr>
            <a:r>
              <a:rPr lang="cs-CZ" dirty="0" smtClean="0"/>
              <a:t>Jméno PŘÍJMENÍ – Jméno PŘÍJMENÍ, </a:t>
            </a:r>
            <a:r>
              <a:rPr lang="cs-CZ" i="1" dirty="0" smtClean="0"/>
              <a:t>Název. Podnázev</a:t>
            </a:r>
            <a:r>
              <a:rPr lang="cs-CZ" dirty="0" smtClean="0"/>
              <a:t>, Místo rok, s. číslo.</a:t>
            </a:r>
          </a:p>
          <a:p>
            <a:pPr>
              <a:buNone/>
            </a:pPr>
            <a:r>
              <a:rPr lang="cs-CZ" dirty="0" smtClean="0"/>
              <a:t>Ivan HLAVÁČEK – Jaroslav KAŠPAR – Rostislav NOVÝ, </a:t>
            </a:r>
            <a:r>
              <a:rPr lang="cs-CZ" i="1" dirty="0" err="1" smtClean="0"/>
              <a:t>Vademecum</a:t>
            </a:r>
            <a:r>
              <a:rPr lang="cs-CZ" i="1" dirty="0" smtClean="0"/>
              <a:t> pomocných věd historických</a:t>
            </a:r>
            <a:r>
              <a:rPr lang="cs-CZ" dirty="0" smtClean="0"/>
              <a:t>, Praha 1997.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 </a:t>
            </a:r>
            <a:r>
              <a:rPr lang="cs-CZ" b="1" dirty="0" smtClean="0"/>
              <a:t>Studie ve sborníku / kapitola v knize</a:t>
            </a:r>
          </a:p>
          <a:p>
            <a:pPr>
              <a:buNone/>
            </a:pPr>
            <a:r>
              <a:rPr lang="de-DE" dirty="0" smtClean="0"/>
              <a:t>Heinz REIF, </a:t>
            </a:r>
            <a:r>
              <a:rPr lang="de-DE" i="1" dirty="0" smtClean="0"/>
              <a:t>Der Adel in der modernen Sozialgeschichte</a:t>
            </a:r>
            <a:r>
              <a:rPr lang="de-DE" dirty="0" smtClean="0"/>
              <a:t>, in: Wolfgang Schieder – Volker Sellin (</a:t>
            </a:r>
            <a:r>
              <a:rPr lang="de-DE" dirty="0" err="1" smtClean="0"/>
              <a:t>edd</a:t>
            </a:r>
            <a:r>
              <a:rPr lang="de-DE" dirty="0" smtClean="0"/>
              <a:t>.), Sozialgeschichte in Deutschland. Entwicklungen im internationalen Zusammenhang IV, Soziale Gruppen in der Geschichte, Göttingen 1987, s. 34–60.</a:t>
            </a:r>
            <a:r>
              <a:rPr lang="cs-CZ" dirty="0" smtClean="0"/>
              <a:t> 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časopis historický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časopis historický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Edice pramene</a:t>
            </a:r>
          </a:p>
          <a:p>
            <a:pPr>
              <a:buNone/>
            </a:pPr>
            <a:r>
              <a:rPr lang="cs-CZ" dirty="0" smtClean="0"/>
              <a:t>František ROUBÍK (</a:t>
            </a:r>
            <a:r>
              <a:rPr lang="cs-CZ" dirty="0" err="1" smtClean="0"/>
              <a:t>ed</a:t>
            </a:r>
            <a:r>
              <a:rPr lang="cs-CZ" dirty="0" smtClean="0"/>
              <a:t>.), Petice venkovského lidu z Čech k Národnímu výboru z roku 1848, Praha 1954.</a:t>
            </a:r>
          </a:p>
          <a:p>
            <a:pPr>
              <a:buNone/>
            </a:pPr>
            <a:r>
              <a:rPr lang="cs-CZ" dirty="0" smtClean="0"/>
              <a:t> Obnovené právo a zřízení zemské dědičného Království českého, </a:t>
            </a:r>
            <a:r>
              <a:rPr lang="cs-CZ" dirty="0" err="1" smtClean="0"/>
              <a:t>ed</a:t>
            </a:r>
            <a:r>
              <a:rPr lang="cs-CZ" dirty="0" smtClean="0"/>
              <a:t>. </a:t>
            </a:r>
            <a:r>
              <a:rPr lang="cs-CZ" dirty="0" err="1" smtClean="0"/>
              <a:t>Hermenegild</a:t>
            </a:r>
            <a:r>
              <a:rPr lang="cs-CZ" dirty="0" smtClean="0"/>
              <a:t> JIREČEK, Praha 1888.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err="1" smtClean="0"/>
              <a:t>Franz</a:t>
            </a:r>
            <a:r>
              <a:rPr lang="cs-CZ" dirty="0" smtClean="0"/>
              <a:t> </a:t>
            </a:r>
            <a:r>
              <a:rPr lang="cs-CZ" dirty="0" err="1" smtClean="0"/>
              <a:t>Joseph</a:t>
            </a:r>
            <a:r>
              <a:rPr lang="cs-CZ" dirty="0" smtClean="0"/>
              <a:t> KINSKÝ (</a:t>
            </a:r>
            <a:r>
              <a:rPr lang="cs-CZ" dirty="0" err="1" smtClean="0"/>
              <a:t>ed</a:t>
            </a:r>
            <a:r>
              <a:rPr lang="cs-CZ" dirty="0" smtClean="0"/>
              <a:t>. </a:t>
            </a:r>
            <a:r>
              <a:rPr lang="cs-CZ" dirty="0" err="1" smtClean="0"/>
              <a:t>Wenzel</a:t>
            </a:r>
            <a:r>
              <a:rPr lang="cs-CZ" dirty="0" smtClean="0"/>
              <a:t> EYMER), </a:t>
            </a:r>
            <a:r>
              <a:rPr lang="cs-CZ" dirty="0" err="1" smtClean="0"/>
              <a:t>Pädagogische</a:t>
            </a:r>
            <a:r>
              <a:rPr lang="cs-CZ" dirty="0" smtClean="0"/>
              <a:t> </a:t>
            </a:r>
            <a:r>
              <a:rPr lang="cs-CZ" dirty="0" err="1" smtClean="0"/>
              <a:t>Schriften</a:t>
            </a:r>
            <a:r>
              <a:rPr lang="cs-CZ" dirty="0" smtClean="0"/>
              <a:t> des </a:t>
            </a:r>
            <a:r>
              <a:rPr lang="cs-CZ" dirty="0" err="1" smtClean="0"/>
              <a:t>Grafen</a:t>
            </a:r>
            <a:r>
              <a:rPr lang="cs-CZ" dirty="0" smtClean="0"/>
              <a:t> </a:t>
            </a:r>
            <a:r>
              <a:rPr lang="cs-CZ" dirty="0" err="1" smtClean="0"/>
              <a:t>Franz</a:t>
            </a:r>
            <a:r>
              <a:rPr lang="cs-CZ" dirty="0" smtClean="0"/>
              <a:t>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Kinsky</a:t>
            </a:r>
            <a:r>
              <a:rPr lang="cs-CZ" dirty="0" smtClean="0"/>
              <a:t>, </a:t>
            </a:r>
            <a:r>
              <a:rPr lang="cs-CZ" dirty="0" err="1" smtClean="0"/>
              <a:t>Wien</a:t>
            </a:r>
            <a:r>
              <a:rPr lang="cs-CZ" dirty="0" smtClean="0"/>
              <a:t> 1892. </a:t>
            </a:r>
          </a:p>
          <a:p>
            <a:pPr>
              <a:buNone/>
            </a:pPr>
            <a:r>
              <a:rPr lang="cs-CZ" dirty="0" smtClean="0"/>
              <a:t>BŘEZAN, Václav (</a:t>
            </a:r>
            <a:r>
              <a:rPr lang="cs-CZ" dirty="0" err="1" smtClean="0"/>
              <a:t>ed</a:t>
            </a:r>
            <a:r>
              <a:rPr lang="cs-CZ" dirty="0" smtClean="0"/>
              <a:t>. Jaroslav PÁNEK), Životy posledních Rožmberků I–II, Praha 1985. Jan ŽUPANIČ – Michael FIALA (edd.), Nobilitační listiny pro obránce Pražských měst r. 1648, Praha 2001.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časopis historický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Časopisecká studie</a:t>
            </a:r>
          </a:p>
          <a:p>
            <a:pPr>
              <a:buNone/>
            </a:pPr>
            <a:r>
              <a:rPr lang="cs-CZ" dirty="0" smtClean="0"/>
              <a:t>Jméno PŘÍJMENÍ, </a:t>
            </a:r>
            <a:r>
              <a:rPr lang="cs-CZ" i="1" dirty="0" smtClean="0"/>
              <a:t>Název. Podnázev</a:t>
            </a:r>
            <a:r>
              <a:rPr lang="cs-CZ" dirty="0" smtClean="0"/>
              <a:t>, Název časopisu (dále ZKRATKA) ročník, rok, s. číslo.</a:t>
            </a:r>
          </a:p>
          <a:p>
            <a:pPr>
              <a:buNone/>
            </a:pPr>
            <a:r>
              <a:rPr lang="cs-CZ" dirty="0" smtClean="0"/>
              <a:t>Petr SOMMER, </a:t>
            </a:r>
            <a:r>
              <a:rPr lang="cs-CZ" i="1" dirty="0" smtClean="0"/>
              <a:t>Stát, světec a raný středověk (Opat Prokop očima recenzentů)</a:t>
            </a:r>
            <a:r>
              <a:rPr lang="cs-CZ" dirty="0" smtClean="0"/>
              <a:t>, Český časopis historický (dále ČČH) 108, 2010, s. 287–305.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Český časopis historický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Archivní materiál</a:t>
            </a:r>
          </a:p>
          <a:p>
            <a:pPr>
              <a:buNone/>
            </a:pPr>
            <a:r>
              <a:rPr lang="cs-CZ" dirty="0" smtClean="0"/>
              <a:t>Název instituce, fond Název fondu (sbírky), bližší určení (</a:t>
            </a:r>
            <a:r>
              <a:rPr lang="cs-CZ" dirty="0" err="1" smtClean="0"/>
              <a:t>kart</a:t>
            </a:r>
            <a:r>
              <a:rPr lang="cs-CZ" dirty="0" smtClean="0"/>
              <a:t>., </a:t>
            </a:r>
            <a:r>
              <a:rPr lang="cs-CZ" dirty="0" err="1" smtClean="0"/>
              <a:t>inv</a:t>
            </a:r>
            <a:r>
              <a:rPr lang="cs-CZ" dirty="0" smtClean="0"/>
              <a:t>. č., sign., </a:t>
            </a:r>
            <a:r>
              <a:rPr lang="cs-CZ" dirty="0" err="1" smtClean="0"/>
              <a:t>f</a:t>
            </a:r>
            <a:r>
              <a:rPr lang="cs-CZ" dirty="0" smtClean="0"/>
              <a:t>., p. apod.).</a:t>
            </a:r>
          </a:p>
          <a:p>
            <a:pPr>
              <a:buNone/>
            </a:pPr>
            <a:r>
              <a:rPr lang="cs-CZ" dirty="0" smtClean="0"/>
              <a:t>Zemský archiv v Opavě (dále ZAO), fond Hejtmanský úřad knížectví opavsko-krnovského v Opavě 1507–1784 (dále HÚ), </a:t>
            </a:r>
            <a:r>
              <a:rPr lang="cs-CZ" dirty="0" err="1" smtClean="0"/>
              <a:t>kart</a:t>
            </a:r>
            <a:r>
              <a:rPr lang="cs-CZ" dirty="0" smtClean="0"/>
              <a:t>. 3, </a:t>
            </a:r>
            <a:r>
              <a:rPr lang="cs-CZ" dirty="0" err="1" smtClean="0"/>
              <a:t>inv</a:t>
            </a:r>
            <a:r>
              <a:rPr lang="cs-CZ" dirty="0" smtClean="0"/>
              <a:t>. č. 48.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611</Words>
  <Application>Microsoft Office PowerPoint</Application>
  <PresentationFormat>Předvádění na obrazovce (4:3)</PresentationFormat>
  <Paragraphs>99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Úvod do studia dějin</vt:lpstr>
      <vt:lpstr>Bibliografická citace</vt:lpstr>
      <vt:lpstr>České citační normy</vt:lpstr>
      <vt:lpstr>Poznámky pod čarou</vt:lpstr>
      <vt:lpstr>Český časopis historický</vt:lpstr>
      <vt:lpstr>Český časopis historický</vt:lpstr>
      <vt:lpstr>Český časopis historický</vt:lpstr>
      <vt:lpstr>Český časopis historický</vt:lpstr>
      <vt:lpstr>Český časopis historický</vt:lpstr>
      <vt:lpstr>Český časopis historický</vt:lpstr>
      <vt:lpstr>Časopis Matice moravské</vt:lpstr>
      <vt:lpstr>Časopis Matice moravské</vt:lpstr>
      <vt:lpstr>Časopis Matice moravské</vt:lpstr>
      <vt:lpstr>Časopis Matice moravské</vt:lpstr>
      <vt:lpstr>Časopis Matice moravské</vt:lpstr>
      <vt:lpstr>Bibliografické databáze</vt:lpstr>
      <vt:lpstr>Knihovny</vt:lpstr>
      <vt:lpstr>Odborné časopisy</vt:lpstr>
      <vt:lpstr>Český časopis historický</vt:lpstr>
      <vt:lpstr>Časopis Matice Moravské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dějin</dc:title>
  <dc:creator>David Radek</dc:creator>
  <cp:lastModifiedBy>David Radek</cp:lastModifiedBy>
  <cp:revision>29</cp:revision>
  <dcterms:created xsi:type="dcterms:W3CDTF">2018-10-16T15:41:27Z</dcterms:created>
  <dcterms:modified xsi:type="dcterms:W3CDTF">2020-09-24T13:30:49Z</dcterms:modified>
</cp:coreProperties>
</file>