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79" r:id="rId11"/>
    <p:sldId id="275" r:id="rId12"/>
    <p:sldId id="277" r:id="rId13"/>
    <p:sldId id="276" r:id="rId14"/>
    <p:sldId id="278" r:id="rId15"/>
    <p:sldId id="272" r:id="rId16"/>
    <p:sldId id="265" r:id="rId17"/>
    <p:sldId id="266" r:id="rId18"/>
    <p:sldId id="267" r:id="rId19"/>
    <p:sldId id="268" r:id="rId20"/>
    <p:sldId id="269" r:id="rId21"/>
    <p:sldId id="270" r:id="rId22"/>
    <p:sldId id="273" r:id="rId23"/>
    <p:sldId id="271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9A7883-BEE3-4EBE-861F-3075AEBAB2C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893B158-ABD4-4608-BCB1-170E124FF300}">
      <dgm:prSet phldrT="[Text]"/>
      <dgm:spPr/>
      <dgm:t>
        <a:bodyPr/>
        <a:lstStyle/>
        <a:p>
          <a:r>
            <a:rPr lang="cs-CZ" b="1" dirty="0" smtClean="0"/>
            <a:t>Národní </a:t>
          </a:r>
        </a:p>
        <a:p>
          <a:r>
            <a:rPr lang="cs-CZ" b="1" dirty="0" smtClean="0"/>
            <a:t>archív</a:t>
          </a:r>
          <a:endParaRPr lang="cs-CZ" b="1" dirty="0"/>
        </a:p>
      </dgm:t>
    </dgm:pt>
    <dgm:pt modelId="{A3CC571A-A000-4EAA-A060-859DA137CED8}" type="parTrans" cxnId="{023E841A-4D52-4436-8ABA-9042576DD337}">
      <dgm:prSet/>
      <dgm:spPr/>
      <dgm:t>
        <a:bodyPr/>
        <a:lstStyle/>
        <a:p>
          <a:endParaRPr lang="cs-CZ"/>
        </a:p>
      </dgm:t>
    </dgm:pt>
    <dgm:pt modelId="{721A8198-19AF-4BCD-AAAE-B68E292F9C05}" type="sibTrans" cxnId="{023E841A-4D52-4436-8ABA-9042576DD337}">
      <dgm:prSet/>
      <dgm:spPr/>
      <dgm:t>
        <a:bodyPr/>
        <a:lstStyle/>
        <a:p>
          <a:endParaRPr lang="cs-CZ"/>
        </a:p>
      </dgm:t>
    </dgm:pt>
    <dgm:pt modelId="{4A135B4C-C4AB-4D93-85B2-1D664C72ADEA}">
      <dgm:prSet phldrT="[Text]"/>
      <dgm:spPr/>
      <dgm:t>
        <a:bodyPr/>
        <a:lstStyle/>
        <a:p>
          <a:r>
            <a:rPr lang="cs-CZ" b="1" dirty="0" smtClean="0"/>
            <a:t>Státní okresní archívy</a:t>
          </a:r>
          <a:endParaRPr lang="cs-CZ" b="1" dirty="0"/>
        </a:p>
      </dgm:t>
    </dgm:pt>
    <dgm:pt modelId="{AA498377-5FB2-4751-B18D-D7BE341FBCCE}" type="parTrans" cxnId="{F297A359-50DB-4311-BDF6-1E0C8054977C}">
      <dgm:prSet/>
      <dgm:spPr/>
      <dgm:t>
        <a:bodyPr/>
        <a:lstStyle/>
        <a:p>
          <a:endParaRPr lang="cs-CZ"/>
        </a:p>
      </dgm:t>
    </dgm:pt>
    <dgm:pt modelId="{8C5AE270-D0F3-4473-90C3-D76C6B2399CB}" type="sibTrans" cxnId="{F297A359-50DB-4311-BDF6-1E0C8054977C}">
      <dgm:prSet/>
      <dgm:spPr/>
      <dgm:t>
        <a:bodyPr/>
        <a:lstStyle/>
        <a:p>
          <a:endParaRPr lang="cs-CZ"/>
        </a:p>
      </dgm:t>
    </dgm:pt>
    <dgm:pt modelId="{D18F0ABF-3658-4311-A6DA-7751E0CF2D8F}">
      <dgm:prSet phldrT="[Text]"/>
      <dgm:spPr/>
      <dgm:t>
        <a:bodyPr/>
        <a:lstStyle/>
        <a:p>
          <a:r>
            <a:rPr lang="cs-CZ" b="1" dirty="0" smtClean="0"/>
            <a:t>Statní oblastní archívy/Zemské archív</a:t>
          </a:r>
          <a:endParaRPr lang="cs-CZ" b="1" dirty="0"/>
        </a:p>
      </dgm:t>
    </dgm:pt>
    <dgm:pt modelId="{95CA049F-4A61-4FD0-9539-CA6C132F3CCE}" type="parTrans" cxnId="{B7CCFA70-2782-4254-A67F-E8B7B7B42052}">
      <dgm:prSet/>
      <dgm:spPr/>
      <dgm:t>
        <a:bodyPr/>
        <a:lstStyle/>
        <a:p>
          <a:endParaRPr lang="cs-CZ"/>
        </a:p>
      </dgm:t>
    </dgm:pt>
    <dgm:pt modelId="{ED28EE23-8071-4736-8576-72139BC6CD4A}" type="sibTrans" cxnId="{B7CCFA70-2782-4254-A67F-E8B7B7B42052}">
      <dgm:prSet/>
      <dgm:spPr/>
      <dgm:t>
        <a:bodyPr/>
        <a:lstStyle/>
        <a:p>
          <a:endParaRPr lang="cs-CZ"/>
        </a:p>
      </dgm:t>
    </dgm:pt>
    <dgm:pt modelId="{1723DA5C-E607-419B-922A-78281882A8B2}" type="pres">
      <dgm:prSet presAssocID="{AE9A7883-BEE3-4EBE-861F-3075AEBAB2CE}" presName="Name0" presStyleCnt="0">
        <dgm:presLayoutVars>
          <dgm:dir/>
          <dgm:animLvl val="lvl"/>
          <dgm:resizeHandles val="exact"/>
        </dgm:presLayoutVars>
      </dgm:prSet>
      <dgm:spPr/>
    </dgm:pt>
    <dgm:pt modelId="{6B40415A-B335-4A27-8463-FD8BD2C97E28}" type="pres">
      <dgm:prSet presAssocID="{4893B158-ABD4-4608-BCB1-170E124FF300}" presName="Name8" presStyleCnt="0"/>
      <dgm:spPr/>
    </dgm:pt>
    <dgm:pt modelId="{A5F2ECA2-54FE-4C80-95A3-B8DC39439622}" type="pres">
      <dgm:prSet presAssocID="{4893B158-ABD4-4608-BCB1-170E124FF300}" presName="level" presStyleLbl="node1" presStyleIdx="0" presStyleCnt="3">
        <dgm:presLayoutVars>
          <dgm:chMax val="1"/>
          <dgm:bulletEnabled val="1"/>
        </dgm:presLayoutVars>
      </dgm:prSet>
      <dgm:spPr/>
    </dgm:pt>
    <dgm:pt modelId="{4DEC583F-FECB-415D-800B-80962C86FCE4}" type="pres">
      <dgm:prSet presAssocID="{4893B158-ABD4-4608-BCB1-170E124FF3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86A33CF-F007-4DBE-9720-585107C5D192}" type="pres">
      <dgm:prSet presAssocID="{D18F0ABF-3658-4311-A6DA-7751E0CF2D8F}" presName="Name8" presStyleCnt="0"/>
      <dgm:spPr/>
    </dgm:pt>
    <dgm:pt modelId="{0DB1DAF1-C342-43F1-ACFD-3C47FB8580E5}" type="pres">
      <dgm:prSet presAssocID="{D18F0ABF-3658-4311-A6DA-7751E0CF2D8F}" presName="level" presStyleLbl="node1" presStyleIdx="1" presStyleCnt="3">
        <dgm:presLayoutVars>
          <dgm:chMax val="1"/>
          <dgm:bulletEnabled val="1"/>
        </dgm:presLayoutVars>
      </dgm:prSet>
      <dgm:spPr/>
    </dgm:pt>
    <dgm:pt modelId="{BAB26FAD-7588-4B33-B5BE-79FBFCAE5A23}" type="pres">
      <dgm:prSet presAssocID="{D18F0ABF-3658-4311-A6DA-7751E0CF2D8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50C8729-E90A-4C08-AB4F-EC7455B527A2}" type="pres">
      <dgm:prSet presAssocID="{4A135B4C-C4AB-4D93-85B2-1D664C72ADEA}" presName="Name8" presStyleCnt="0"/>
      <dgm:spPr/>
    </dgm:pt>
    <dgm:pt modelId="{DA04ECCA-45F7-432E-A143-B921713FE0BA}" type="pres">
      <dgm:prSet presAssocID="{4A135B4C-C4AB-4D93-85B2-1D664C72AD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8303505E-8CBE-4EC2-9BB1-333645BDC49A}" type="pres">
      <dgm:prSet presAssocID="{4A135B4C-C4AB-4D93-85B2-1D664C72AD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297A359-50DB-4311-BDF6-1E0C8054977C}" srcId="{AE9A7883-BEE3-4EBE-861F-3075AEBAB2CE}" destId="{4A135B4C-C4AB-4D93-85B2-1D664C72ADEA}" srcOrd="2" destOrd="0" parTransId="{AA498377-5FB2-4751-B18D-D7BE341FBCCE}" sibTransId="{8C5AE270-D0F3-4473-90C3-D76C6B2399CB}"/>
    <dgm:cxn modelId="{2CA28186-5C02-41C7-A336-0634F1A35FB0}" type="presOf" srcId="{4A135B4C-C4AB-4D93-85B2-1D664C72ADEA}" destId="{8303505E-8CBE-4EC2-9BB1-333645BDC49A}" srcOrd="1" destOrd="0" presId="urn:microsoft.com/office/officeart/2005/8/layout/pyramid1"/>
    <dgm:cxn modelId="{8D3C4422-51FE-48A2-9FA6-B8398125FEB7}" type="presOf" srcId="{4893B158-ABD4-4608-BCB1-170E124FF300}" destId="{4DEC583F-FECB-415D-800B-80962C86FCE4}" srcOrd="1" destOrd="0" presId="urn:microsoft.com/office/officeart/2005/8/layout/pyramid1"/>
    <dgm:cxn modelId="{F2833E2B-2154-4B2B-A030-5EAAD333C899}" type="presOf" srcId="{4893B158-ABD4-4608-BCB1-170E124FF300}" destId="{A5F2ECA2-54FE-4C80-95A3-B8DC39439622}" srcOrd="0" destOrd="0" presId="urn:microsoft.com/office/officeart/2005/8/layout/pyramid1"/>
    <dgm:cxn modelId="{2D082A8F-91C1-4FB1-958B-0D337D31C5C9}" type="presOf" srcId="{4A135B4C-C4AB-4D93-85B2-1D664C72ADEA}" destId="{DA04ECCA-45F7-432E-A143-B921713FE0BA}" srcOrd="0" destOrd="0" presId="urn:microsoft.com/office/officeart/2005/8/layout/pyramid1"/>
    <dgm:cxn modelId="{85B800B8-3312-4962-B5CE-5960CD3C4B09}" type="presOf" srcId="{D18F0ABF-3658-4311-A6DA-7751E0CF2D8F}" destId="{BAB26FAD-7588-4B33-B5BE-79FBFCAE5A23}" srcOrd="1" destOrd="0" presId="urn:microsoft.com/office/officeart/2005/8/layout/pyramid1"/>
    <dgm:cxn modelId="{32B44A6E-9A71-4D0B-9E7C-D1FC75D7EDB1}" type="presOf" srcId="{AE9A7883-BEE3-4EBE-861F-3075AEBAB2CE}" destId="{1723DA5C-E607-419B-922A-78281882A8B2}" srcOrd="0" destOrd="0" presId="urn:microsoft.com/office/officeart/2005/8/layout/pyramid1"/>
    <dgm:cxn modelId="{1A13AB71-3F05-49A5-AE66-D557ADC40081}" type="presOf" srcId="{D18F0ABF-3658-4311-A6DA-7751E0CF2D8F}" destId="{0DB1DAF1-C342-43F1-ACFD-3C47FB8580E5}" srcOrd="0" destOrd="0" presId="urn:microsoft.com/office/officeart/2005/8/layout/pyramid1"/>
    <dgm:cxn modelId="{B7CCFA70-2782-4254-A67F-E8B7B7B42052}" srcId="{AE9A7883-BEE3-4EBE-861F-3075AEBAB2CE}" destId="{D18F0ABF-3658-4311-A6DA-7751E0CF2D8F}" srcOrd="1" destOrd="0" parTransId="{95CA049F-4A61-4FD0-9539-CA6C132F3CCE}" sibTransId="{ED28EE23-8071-4736-8576-72139BC6CD4A}"/>
    <dgm:cxn modelId="{023E841A-4D52-4436-8ABA-9042576DD337}" srcId="{AE9A7883-BEE3-4EBE-861F-3075AEBAB2CE}" destId="{4893B158-ABD4-4608-BCB1-170E124FF300}" srcOrd="0" destOrd="0" parTransId="{A3CC571A-A000-4EAA-A060-859DA137CED8}" sibTransId="{721A8198-19AF-4BCD-AAAE-B68E292F9C05}"/>
    <dgm:cxn modelId="{4399DC9A-B016-470D-8A47-5A78201FA97E}" type="presParOf" srcId="{1723DA5C-E607-419B-922A-78281882A8B2}" destId="{6B40415A-B335-4A27-8463-FD8BD2C97E28}" srcOrd="0" destOrd="0" presId="urn:microsoft.com/office/officeart/2005/8/layout/pyramid1"/>
    <dgm:cxn modelId="{7CED4B33-BD14-4686-95A7-181BB0E1F09B}" type="presParOf" srcId="{6B40415A-B335-4A27-8463-FD8BD2C97E28}" destId="{A5F2ECA2-54FE-4C80-95A3-B8DC39439622}" srcOrd="0" destOrd="0" presId="urn:microsoft.com/office/officeart/2005/8/layout/pyramid1"/>
    <dgm:cxn modelId="{45653AF3-2A76-4913-B793-087C5BC769C2}" type="presParOf" srcId="{6B40415A-B335-4A27-8463-FD8BD2C97E28}" destId="{4DEC583F-FECB-415D-800B-80962C86FCE4}" srcOrd="1" destOrd="0" presId="urn:microsoft.com/office/officeart/2005/8/layout/pyramid1"/>
    <dgm:cxn modelId="{D31E277C-737E-41FC-BC23-275E2A8E8133}" type="presParOf" srcId="{1723DA5C-E607-419B-922A-78281882A8B2}" destId="{686A33CF-F007-4DBE-9720-585107C5D192}" srcOrd="1" destOrd="0" presId="urn:microsoft.com/office/officeart/2005/8/layout/pyramid1"/>
    <dgm:cxn modelId="{C524D2B3-C686-4CD0-8F2C-A1A0F9D71859}" type="presParOf" srcId="{686A33CF-F007-4DBE-9720-585107C5D192}" destId="{0DB1DAF1-C342-43F1-ACFD-3C47FB8580E5}" srcOrd="0" destOrd="0" presId="urn:microsoft.com/office/officeart/2005/8/layout/pyramid1"/>
    <dgm:cxn modelId="{38702064-CEEA-4B5A-9023-09860891D4D0}" type="presParOf" srcId="{686A33CF-F007-4DBE-9720-585107C5D192}" destId="{BAB26FAD-7588-4B33-B5BE-79FBFCAE5A23}" srcOrd="1" destOrd="0" presId="urn:microsoft.com/office/officeart/2005/8/layout/pyramid1"/>
    <dgm:cxn modelId="{8122DE3E-02BA-4244-BEBC-A6D05FC16E11}" type="presParOf" srcId="{1723DA5C-E607-419B-922A-78281882A8B2}" destId="{250C8729-E90A-4C08-AB4F-EC7455B527A2}" srcOrd="2" destOrd="0" presId="urn:microsoft.com/office/officeart/2005/8/layout/pyramid1"/>
    <dgm:cxn modelId="{2B3095EE-0BF5-44D5-BF16-33739D9E91D5}" type="presParOf" srcId="{250C8729-E90A-4C08-AB4F-EC7455B527A2}" destId="{DA04ECCA-45F7-432E-A143-B921713FE0BA}" srcOrd="0" destOrd="0" presId="urn:microsoft.com/office/officeart/2005/8/layout/pyramid1"/>
    <dgm:cxn modelId="{30E48234-D17E-4A5C-B1D4-BDF472C06A8B}" type="presParOf" srcId="{250C8729-E90A-4C08-AB4F-EC7455B527A2}" destId="{8303505E-8CBE-4EC2-9BB1-333645BDC49A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316165"/>
            <a:ext cx="7772400" cy="1470025"/>
          </a:xfrm>
        </p:spPr>
        <p:txBody>
          <a:bodyPr/>
          <a:lstStyle/>
          <a:p>
            <a:r>
              <a:rPr lang="cs-CZ" dirty="0" smtClean="0"/>
              <a:t>Archivní síť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143000"/>
          </a:xfrm>
        </p:spPr>
        <p:txBody>
          <a:bodyPr/>
          <a:lstStyle/>
          <a:p>
            <a:r>
              <a:rPr lang="cs-CZ" dirty="0" smtClean="0"/>
              <a:t>Co nalezneme v archívu?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archívů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Archiválie jsou roztříděny do </a:t>
            </a:r>
            <a:r>
              <a:rPr lang="cs-CZ" b="1" dirty="0" smtClean="0"/>
              <a:t>archivních fondů</a:t>
            </a:r>
          </a:p>
          <a:p>
            <a:r>
              <a:rPr lang="cs-CZ" b="1" dirty="0" smtClean="0"/>
              <a:t>AF </a:t>
            </a:r>
            <a:r>
              <a:rPr lang="cs-CZ" dirty="0" smtClean="0"/>
              <a:t>= soubor archiválií vzniklý výběrem z činnosti jednoho původce (fyzická, právnická osoba nebo instituce)</a:t>
            </a:r>
          </a:p>
          <a:p>
            <a:r>
              <a:rPr lang="cs-CZ" dirty="0" smtClean="0"/>
              <a:t>Existuje také </a:t>
            </a:r>
            <a:r>
              <a:rPr lang="cs-CZ" b="1" dirty="0" smtClean="0"/>
              <a:t>archivní sbírka </a:t>
            </a:r>
            <a:r>
              <a:rPr lang="cs-CZ" dirty="0" smtClean="0"/>
              <a:t>– soubor archiválií od více původců, musí mít společný znak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členění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Obvykle vychází z povahy archiválií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Listiny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Knihy – vedené k úřední potřebě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Spisový materiál – veškeré písemnosti vzešlé z vnitřní správy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Účetní materiál – veškeré písemnosti, které sloužily k účetní evidenci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Ostatní dokumenty – archiválie nepísemné povahy – mapy, pečetidla, plány apod.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Určení původce je klíčový úkol archiváře</a:t>
            </a:r>
          </a:p>
          <a:p>
            <a:r>
              <a:rPr lang="cs-CZ" dirty="0" smtClean="0"/>
              <a:t>Podle původce se rozlišují archivní fondy jednoduché – pouze jedna kancelář nebo složené – fond měl jednoho původce, ale více kanceláří – typicky instituce; existují také smíšené fondy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Pořádání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tvorbě archivního fondu se uplatňuje </a:t>
            </a:r>
            <a:r>
              <a:rPr lang="cs-CZ" b="1" dirty="0" err="1" smtClean="0"/>
              <a:t>provenieční</a:t>
            </a:r>
            <a:r>
              <a:rPr lang="cs-CZ" b="1" dirty="0" smtClean="0"/>
              <a:t> princip – </a:t>
            </a:r>
            <a:r>
              <a:rPr lang="cs-CZ" dirty="0" smtClean="0"/>
              <a:t>archivní fondy respektují strukturu původce</a:t>
            </a:r>
          </a:p>
          <a:p>
            <a:r>
              <a:rPr lang="cs-CZ" dirty="0" smtClean="0"/>
              <a:t>Existuje ještě starší princip – </a:t>
            </a:r>
            <a:r>
              <a:rPr lang="cs-CZ" b="1" dirty="0" err="1" smtClean="0"/>
              <a:t>pertinenční</a:t>
            </a:r>
            <a:r>
              <a:rPr lang="cs-CZ" dirty="0" smtClean="0"/>
              <a:t> – dnes se již příliš nepoužívá, archiválie byly členěny ne podle původce, ale podle vzájemného vztahu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/>
          <a:lstStyle/>
          <a:p>
            <a:r>
              <a:rPr lang="cs-CZ" dirty="0" smtClean="0"/>
              <a:t>Archivní pomůcky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pro orientaci v archívu, resp. archivních fondech</a:t>
            </a:r>
          </a:p>
          <a:p>
            <a:endParaRPr lang="cs-CZ" dirty="0" smtClean="0"/>
          </a:p>
          <a:p>
            <a:r>
              <a:rPr lang="cs-CZ" dirty="0" smtClean="0"/>
              <a:t>Inventáře</a:t>
            </a:r>
          </a:p>
          <a:p>
            <a:r>
              <a:rPr lang="cs-CZ" dirty="0" smtClean="0"/>
              <a:t>Katalogy</a:t>
            </a:r>
          </a:p>
          <a:p>
            <a:r>
              <a:rPr lang="cs-CZ" dirty="0" smtClean="0"/>
              <a:t>Rejstříky a tematické rejstříky</a:t>
            </a:r>
          </a:p>
          <a:p>
            <a:r>
              <a:rPr lang="cs-CZ" dirty="0" smtClean="0"/>
              <a:t>Průvodce po archivních fondech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evidenční pomůcka</a:t>
            </a:r>
          </a:p>
          <a:p>
            <a:r>
              <a:rPr lang="cs-CZ" dirty="0" smtClean="0"/>
              <a:t>Poskytuje základní orientaci v archivních fondech</a:t>
            </a:r>
          </a:p>
          <a:p>
            <a:r>
              <a:rPr lang="cs-CZ" dirty="0" smtClean="0"/>
              <a:t>Soupis všech inventárních jednotek archivního fondu</a:t>
            </a:r>
          </a:p>
          <a:p>
            <a:r>
              <a:rPr lang="cs-CZ" dirty="0" smtClean="0"/>
              <a:t>Obvykle se skládá z úvodu, který obsahuje základní informace o fondu a jeho původci a z vlastních inventárních záznamů, součástí může být rejstřík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Účelem katalogizace je zpřístupnění archivních fondů, archivní katalog pak slouží především pro orientaci badatelů</a:t>
            </a:r>
          </a:p>
          <a:p>
            <a:r>
              <a:rPr lang="cs-CZ" dirty="0" smtClean="0"/>
              <a:t>Obvykle se rozlišují dva druhy katalogů – </a:t>
            </a:r>
            <a:r>
              <a:rPr lang="cs-CZ" b="1" dirty="0" smtClean="0"/>
              <a:t>systematický</a:t>
            </a:r>
            <a:r>
              <a:rPr lang="cs-CZ" dirty="0" smtClean="0"/>
              <a:t> a </a:t>
            </a:r>
            <a:r>
              <a:rPr lang="cs-CZ" b="1" dirty="0" err="1" smtClean="0"/>
              <a:t>tématický</a:t>
            </a:r>
            <a:endParaRPr lang="cs-CZ" b="1" dirty="0" smtClean="0"/>
          </a:p>
          <a:p>
            <a:r>
              <a:rPr lang="cs-CZ" dirty="0" smtClean="0"/>
              <a:t>Podobně jako inventář musí být doplněný úvodem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Systematický katalog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systému uspořádání fondu, resp. struktuře inventáře – od něj se liší větší podrobností</a:t>
            </a:r>
          </a:p>
          <a:p>
            <a:r>
              <a:rPr lang="cs-CZ" dirty="0" smtClean="0"/>
              <a:t>Obvykle se v něm uvádí regesty jednotlivých položek</a:t>
            </a:r>
          </a:p>
          <a:p>
            <a:r>
              <a:rPr lang="cs-CZ" dirty="0" smtClean="0"/>
              <a:t>Musí obsahovat rejstřík, jmenný a věcný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Archív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Archív jako instituce, v níž jsou uloženy archiválie</a:t>
            </a:r>
          </a:p>
          <a:p>
            <a:r>
              <a:rPr lang="cs-CZ" dirty="0" smtClean="0"/>
              <a:t>2. Archív jako soubor písemností vzešlých z činnosti nějakého původce</a:t>
            </a:r>
          </a:p>
          <a:p>
            <a:r>
              <a:rPr lang="cs-CZ" dirty="0" smtClean="0"/>
              <a:t>3. Archív jako budova</a:t>
            </a:r>
          </a:p>
          <a:p>
            <a:endParaRPr lang="cs-CZ" dirty="0" smtClean="0"/>
          </a:p>
          <a:p>
            <a:r>
              <a:rPr lang="cs-CZ" dirty="0" smtClean="0"/>
              <a:t>V ČR archívy spadají pod ministerstvo vnitra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Tematický katalog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více fondů nebo klidně i více archívů </a:t>
            </a:r>
          </a:p>
          <a:p>
            <a:r>
              <a:rPr lang="cs-CZ" dirty="0" smtClean="0"/>
              <a:t>Zachycuje dokumenty, které se vážou k vybranému tématu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Rejstříky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katalogu se liší tím, že obsahují pouze stručné heslo a odkaz na signaturu archiválie</a:t>
            </a:r>
          </a:p>
          <a:p>
            <a:r>
              <a:rPr lang="cs-CZ" dirty="0" smtClean="0"/>
              <a:t>Často bývají v podobě kartotéky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Průvodce po archivních fondech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Přinášejí základní informace o archivních fondech uložených v daném archívu</a:t>
            </a:r>
          </a:p>
          <a:p>
            <a:r>
              <a:rPr lang="cs-CZ" dirty="0" smtClean="0"/>
              <a:t>Obsahují informace o možnostech využívání jednotlivých fondů, součástí je taky popis původce a jeho historie</a:t>
            </a:r>
          </a:p>
          <a:p>
            <a:r>
              <a:rPr lang="cs-CZ" dirty="0" smtClean="0"/>
              <a:t>V českém archivnictví se vytvářejí od roku 1954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pic>
        <p:nvPicPr>
          <p:cNvPr id="4" name="Zástupný symbol pro obsah 3" descr="totentanz, zaltar bony lucemburské, 13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38617"/>
            <a:ext cx="9144000" cy="494347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Archiválie </a:t>
            </a:r>
            <a:r>
              <a:rPr lang="cs-CZ" dirty="0" smtClean="0"/>
              <a:t>jsou záznamy vybrané - vzhledem k době vzniku, obsahu, původu a vnějším znakům - k trvalému uchování a přijaté do evidence archiválií. Ukládají se ve veřejných a soukromých archivech, jimž byla pro jejich činnost udělena Ministerstvem vnitra akreditace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Archivy</a:t>
            </a:r>
            <a:r>
              <a:rPr lang="cs-CZ" dirty="0" smtClean="0"/>
              <a:t> všestranně pečují o archiválie, dbají na jejich bezpečné uložení, odborně je zpracovávají a zpřístupňují.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síť 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archívy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Archív bezpečnostních složek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archív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= ústřední archív České republiky</a:t>
            </a:r>
          </a:p>
          <a:p>
            <a:r>
              <a:rPr lang="cs-CZ" dirty="0" smtClean="0"/>
              <a:t>Stará se především o cenné dokumenty, které vznikly v rámci činnosti státních, městských a obecních orgánů a jejich historických předchůdců</a:t>
            </a:r>
          </a:p>
          <a:p>
            <a:r>
              <a:rPr lang="cs-CZ" dirty="0" smtClean="0"/>
              <a:t>Do konce roku 2004 nesl název Státní ústřední archív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archív ČR</a:t>
            </a:r>
            <a:endParaRPr lang="cs-CZ" dirty="0"/>
          </a:p>
        </p:txBody>
      </p:sp>
      <p:pic>
        <p:nvPicPr>
          <p:cNvPr id="4" name="Zástupný symbol pro obsah 3" descr="Narodni_archiv_-_I._oddělení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14446"/>
            <a:ext cx="9144000" cy="564357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archív ČR</a:t>
            </a:r>
            <a:endParaRPr lang="cs-CZ" dirty="0"/>
          </a:p>
        </p:txBody>
      </p:sp>
      <p:pic>
        <p:nvPicPr>
          <p:cNvPr id="4" name="Zástupný symbol pro obsah 3" descr="800px-National_Archive,_Prague_Chod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571501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oblastní archívy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Praha, Třeboň, Plzeň, Litoměřice, </a:t>
            </a:r>
            <a:r>
              <a:rPr lang="cs-CZ" dirty="0" err="1" smtClean="0"/>
              <a:t>Zámrsk</a:t>
            </a:r>
            <a:endParaRPr lang="cs-CZ" dirty="0" smtClean="0"/>
          </a:p>
          <a:p>
            <a:r>
              <a:rPr lang="cs-CZ" dirty="0" smtClean="0"/>
              <a:t>Na Moravě a ve Slezsku nesou jiný název – Moravský zemský archív v Brně a Zemský archív v Opavě</a:t>
            </a:r>
          </a:p>
          <a:p>
            <a:r>
              <a:rPr lang="cs-CZ" dirty="0" smtClean="0"/>
              <a:t>Každý z nich má pod sebou další organizační jednotky, kterými jsou okresní archívy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533</Words>
  <PresentationFormat>Předvádění na obrazovce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Archivní síť</vt:lpstr>
      <vt:lpstr>Archív</vt:lpstr>
      <vt:lpstr>Archiválie</vt:lpstr>
      <vt:lpstr>Archivní síť ČR</vt:lpstr>
      <vt:lpstr>Další archívy</vt:lpstr>
      <vt:lpstr>Národní archív ČR</vt:lpstr>
      <vt:lpstr>Národní archív ČR</vt:lpstr>
      <vt:lpstr>Národní archív ČR</vt:lpstr>
      <vt:lpstr>Státní oblastní archívy</vt:lpstr>
      <vt:lpstr>Co nalezneme v archívu?</vt:lpstr>
      <vt:lpstr>Obsah archívů</vt:lpstr>
      <vt:lpstr>Základní členění fondu</vt:lpstr>
      <vt:lpstr>Původci</vt:lpstr>
      <vt:lpstr>Pořádání fondu</vt:lpstr>
      <vt:lpstr>Archivní pomůcky</vt:lpstr>
      <vt:lpstr>Archivní pomůcky</vt:lpstr>
      <vt:lpstr>Inventář</vt:lpstr>
      <vt:lpstr>Katalogy</vt:lpstr>
      <vt:lpstr>Systematický katalog</vt:lpstr>
      <vt:lpstr>Tematický katalog</vt:lpstr>
      <vt:lpstr>Rejstříky</vt:lpstr>
      <vt:lpstr>Průvodce po archivních fondech</vt:lpstr>
      <vt:lpstr>Díky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Archivní síť</dc:title>
  <dc:creator>David Radek</dc:creator>
  <cp:lastModifiedBy>David Radek</cp:lastModifiedBy>
  <cp:revision>18</cp:revision>
  <dcterms:created xsi:type="dcterms:W3CDTF">2018-11-13T17:14:32Z</dcterms:created>
  <dcterms:modified xsi:type="dcterms:W3CDTF">2018-11-13T19:46:46Z</dcterms:modified>
</cp:coreProperties>
</file>