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  <p:sldId id="28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79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8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1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77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3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8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7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2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49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51B3-0542-4F9E-BF32-EAD8F407AF2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2D8B3-B6AB-48CD-921C-A47B2A5ED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2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23599"/>
            <a:ext cx="9144000" cy="2387600"/>
          </a:xfrm>
        </p:spPr>
        <p:txBody>
          <a:bodyPr/>
          <a:lstStyle/>
          <a:p>
            <a:r>
              <a:rPr lang="cs-CZ" dirty="0" smtClean="0"/>
              <a:t>Diferencovaná výživa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427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novorozence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Novorozenec </a:t>
            </a:r>
            <a:r>
              <a:rPr lang="cs-CZ" dirty="0"/>
              <a:t>je dítě v prvních třech měsících po narození. </a:t>
            </a:r>
            <a:endParaRPr lang="cs-CZ" dirty="0" smtClean="0"/>
          </a:p>
          <a:p>
            <a:r>
              <a:rPr lang="cs-CZ" dirty="0" smtClean="0"/>
              <a:t>Hlavním </a:t>
            </a:r>
            <a:r>
              <a:rPr lang="cs-CZ" dirty="0"/>
              <a:t>zdrojem jeho výživy je mateřské mléko. Oproti kravskému mléku má mateřské mléko méně bílkovin a solí, obsahuje 60 % laktalbuminu a 40 % </a:t>
            </a:r>
            <a:r>
              <a:rPr lang="cs-CZ" dirty="0" smtClean="0"/>
              <a:t>kaseinu. </a:t>
            </a:r>
          </a:p>
          <a:p>
            <a:r>
              <a:rPr lang="cs-CZ" dirty="0" smtClean="0"/>
              <a:t> </a:t>
            </a:r>
            <a:r>
              <a:rPr lang="cs-CZ" dirty="0"/>
              <a:t>Mateřské mléko má více laktózy, vápníku a železa, obsahuje protilátky (imunoglobuliny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Normální </a:t>
            </a:r>
            <a:r>
              <a:rPr lang="cs-CZ" dirty="0"/>
              <a:t>stav výživy se nazývá </a:t>
            </a:r>
            <a:r>
              <a:rPr lang="cs-CZ" dirty="0" err="1"/>
              <a:t>eutrofie</a:t>
            </a:r>
            <a:r>
              <a:rPr lang="cs-CZ" dirty="0"/>
              <a:t>, mírné zhoršení výživového stavu se označuje jako dystrofie. </a:t>
            </a:r>
            <a:r>
              <a:rPr lang="cs-CZ" dirty="0" smtClean="0"/>
              <a:t>Atrofie </a:t>
            </a:r>
            <a:r>
              <a:rPr lang="cs-CZ" dirty="0"/>
              <a:t>je těžká výživová porucha, k níž dochází při poruchách vstřebávání, vrozených metabolických vadách, chronických infekcích.</a:t>
            </a:r>
          </a:p>
        </p:txBody>
      </p:sp>
    </p:spTree>
    <p:extLst>
      <p:ext uri="{BB962C8B-B14F-4D97-AF65-F5344CB8AC3E}">
        <p14:creationId xmlns:p14="http://schemas.microsoft.com/office/powerpoint/2010/main" val="290255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výživy novorozence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Laktózová </a:t>
            </a:r>
            <a:r>
              <a:rPr lang="cs-CZ" dirty="0"/>
              <a:t>intolerance spojená s </a:t>
            </a:r>
            <a:r>
              <a:rPr lang="cs-CZ" dirty="0" err="1"/>
              <a:t>celiakií</a:t>
            </a:r>
            <a:r>
              <a:rPr lang="cs-CZ" dirty="0"/>
              <a:t> – </a:t>
            </a:r>
            <a:r>
              <a:rPr lang="cs-CZ" dirty="0" smtClean="0"/>
              <a:t>děti nejsou schopny </a:t>
            </a:r>
            <a:r>
              <a:rPr lang="cs-CZ" dirty="0"/>
              <a:t>metabolizovat laktózu, </a:t>
            </a:r>
            <a:r>
              <a:rPr lang="cs-CZ" dirty="0" smtClean="0"/>
              <a:t>ta je nahrazena </a:t>
            </a:r>
            <a:r>
              <a:rPr lang="cs-CZ" dirty="0"/>
              <a:t>glukózou nebo sacharózou. V pozdějším věku je nutné dodržovat bezlepkovou </a:t>
            </a:r>
            <a:r>
              <a:rPr lang="cs-CZ" dirty="0" smtClean="0"/>
              <a:t>dietu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Alergie na bílkovinu kravského mléka – projevuje se průjmy, ekzémy. Místo kravského mléka se používá kozí mléko nebo jeho náhražky</a:t>
            </a:r>
          </a:p>
        </p:txBody>
      </p:sp>
    </p:spTree>
    <p:extLst>
      <p:ext uri="{BB962C8B-B14F-4D97-AF65-F5344CB8AC3E}">
        <p14:creationId xmlns:p14="http://schemas.microsoft.com/office/powerpoint/2010/main" val="343171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kojenců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Kojenec</a:t>
            </a:r>
            <a:r>
              <a:rPr lang="cs-CZ" dirty="0"/>
              <a:t> je dítě do jednoho </a:t>
            </a:r>
            <a:r>
              <a:rPr lang="cs-CZ" dirty="0" smtClean="0"/>
              <a:t>roku.</a:t>
            </a:r>
          </a:p>
          <a:p>
            <a:r>
              <a:rPr lang="cs-CZ" dirty="0" smtClean="0"/>
              <a:t>Hlavním </a:t>
            </a:r>
            <a:r>
              <a:rPr lang="cs-CZ" dirty="0"/>
              <a:t>zdrojem jeho výživy je mateřské mléko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</a:t>
            </a:r>
            <a:r>
              <a:rPr lang="cs-CZ" dirty="0"/>
              <a:t>kojeneckém věku se mohou rozmnožit tukové buňky. Je –</a:t>
            </a:r>
            <a:r>
              <a:rPr lang="cs-CZ" dirty="0" err="1"/>
              <a:t>li</a:t>
            </a:r>
            <a:r>
              <a:rPr lang="cs-CZ" dirty="0"/>
              <a:t> kojenec obézní, bude jedinec obézní pravděpodobně i v dospělém věku.</a:t>
            </a:r>
          </a:p>
        </p:txBody>
      </p:sp>
    </p:spTree>
    <p:extLst>
      <p:ext uri="{BB962C8B-B14F-4D97-AF65-F5344CB8AC3E}">
        <p14:creationId xmlns:p14="http://schemas.microsoft.com/office/powerpoint/2010/main" val="56044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Výživové </a:t>
            </a:r>
            <a:r>
              <a:rPr lang="cs-CZ" dirty="0" smtClean="0"/>
              <a:t>nároky kojenců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Mateřské </a:t>
            </a:r>
            <a:r>
              <a:rPr lang="cs-CZ" dirty="0"/>
              <a:t>mléko, případně umělá výživa </a:t>
            </a:r>
            <a:r>
              <a:rPr lang="cs-CZ" dirty="0" smtClean="0"/>
              <a:t>(Sunar</a:t>
            </a:r>
            <a:r>
              <a:rPr lang="cs-CZ" dirty="0"/>
              <a:t>, </a:t>
            </a:r>
            <a:r>
              <a:rPr lang="cs-CZ" dirty="0" err="1"/>
              <a:t>Feminar</a:t>
            </a:r>
            <a:r>
              <a:rPr lang="cs-CZ" dirty="0"/>
              <a:t>), která však na rozdíl od mateřského mléka neobsahují protilátky, které kojence chrání před infekcemi.</a:t>
            </a:r>
          </a:p>
          <a:p>
            <a:pPr lvl="0"/>
            <a:r>
              <a:rPr lang="cs-CZ" dirty="0"/>
              <a:t>Podává se vitamín D (od 2 týdnů)</a:t>
            </a:r>
          </a:p>
          <a:p>
            <a:pPr lvl="0"/>
            <a:r>
              <a:rPr lang="cs-CZ" dirty="0"/>
              <a:t>Ovocné a zeleninové šťávy (od 4 – 6 měsíců)</a:t>
            </a:r>
          </a:p>
          <a:p>
            <a:pPr lvl="0"/>
            <a:r>
              <a:rPr lang="cs-CZ" dirty="0"/>
              <a:t>Tekuté kaše (ovesná, krupicová, ovocná s piškoty) – od 6 měsíců věku</a:t>
            </a:r>
          </a:p>
          <a:p>
            <a:pPr lvl="0"/>
            <a:r>
              <a:rPr lang="cs-CZ" dirty="0"/>
              <a:t>Masové a zeleninové přípravky – </a:t>
            </a:r>
            <a:r>
              <a:rPr lang="cs-CZ" dirty="0" smtClean="0"/>
              <a:t>od 6 měsíců věku. </a:t>
            </a:r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Dušená </a:t>
            </a:r>
            <a:r>
              <a:rPr lang="cs-CZ" dirty="0"/>
              <a:t>a vařená zelenina s libovým masem nebo žloutkem, do 1 </a:t>
            </a:r>
            <a:r>
              <a:rPr lang="cs-CZ" dirty="0" smtClean="0"/>
              <a:t>roku</a:t>
            </a:r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věku se žádné jídlo nesolí (zátěž pro ledviny)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84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batolat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Batolata</a:t>
            </a:r>
            <a:r>
              <a:rPr lang="cs-CZ" dirty="0"/>
              <a:t> jsou děti od jednoho do tří let věku. V tomto období se </a:t>
            </a:r>
            <a:r>
              <a:rPr lang="cs-CZ" dirty="0" smtClean="0"/>
              <a:t>oproti předchozímu období zpomaluje </a:t>
            </a:r>
            <a:r>
              <a:rPr lang="cs-CZ" dirty="0"/>
              <a:t>růst a klesá zejména potřeba energie a bílkovin.</a:t>
            </a:r>
          </a:p>
          <a:p>
            <a:r>
              <a:rPr lang="cs-CZ" b="1" dirty="0"/>
              <a:t> </a:t>
            </a:r>
            <a:r>
              <a:rPr lang="cs-CZ" dirty="0"/>
              <a:t>Jídelníček batolete obsahuje v principu tři hlavní jídla a u dětí velmi pohyblivých ještě jednu, případně dvě </a:t>
            </a:r>
            <a:r>
              <a:rPr lang="cs-CZ" dirty="0" err="1"/>
              <a:t>mezidávky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Při </a:t>
            </a:r>
            <a:r>
              <a:rPr lang="cs-CZ" dirty="0"/>
              <a:t>prořezávání prvních zubů ve druhém roce života nabízíme stravu, která zapojuje činnost kousání a </a:t>
            </a:r>
            <a:r>
              <a:rPr lang="cs-CZ" dirty="0" smtClean="0"/>
              <a:t>žvýkání. Postupně opouštíme speciální stravu. </a:t>
            </a:r>
          </a:p>
          <a:p>
            <a:r>
              <a:rPr lang="cs-CZ" dirty="0" smtClean="0"/>
              <a:t>Dávka mléka 0,25-0,5 l denně. </a:t>
            </a:r>
            <a:endParaRPr lang="cs-CZ" dirty="0"/>
          </a:p>
          <a:p>
            <a:r>
              <a:rPr lang="cs-CZ" dirty="0"/>
              <a:t>Je třeba dát pozor na nadbytečné množství kapusty, luštěnin, hlávkového salátu i celozrnného chleba s kůrkou, zejména u dětí, které se nenaučily dobře kousat a rozžvýkávat stravu. </a:t>
            </a:r>
            <a:endParaRPr lang="cs-CZ" dirty="0" smtClean="0"/>
          </a:p>
          <a:p>
            <a:r>
              <a:rPr lang="cs-CZ" dirty="0" smtClean="0"/>
              <a:t>Brambory</a:t>
            </a:r>
            <a:r>
              <a:rPr lang="cs-CZ" dirty="0"/>
              <a:t>, zeleninu a maso již nemixujeme a nelisujeme, rozmačkáme je vidličkou nebo na </a:t>
            </a:r>
            <a:r>
              <a:rPr lang="cs-CZ" dirty="0" err="1"/>
              <a:t>drobno</a:t>
            </a:r>
            <a:r>
              <a:rPr lang="cs-CZ" dirty="0"/>
              <a:t> pokrájíme.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55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74255"/>
            <a:ext cx="10515600" cy="443345"/>
          </a:xfrm>
        </p:spPr>
        <p:txBody>
          <a:bodyPr>
            <a:noAutofit/>
          </a:bodyPr>
          <a:lstStyle/>
          <a:p>
            <a:r>
              <a:rPr lang="cs-CZ" dirty="0" smtClean="0"/>
              <a:t>Výživa dětí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5382"/>
            <a:ext cx="10515600" cy="4911581"/>
          </a:xfrm>
        </p:spPr>
        <p:txBody>
          <a:bodyPr/>
          <a:lstStyle/>
          <a:p>
            <a:r>
              <a:rPr lang="cs-CZ" dirty="0" smtClean="0"/>
              <a:t>Výživové </a:t>
            </a:r>
            <a:r>
              <a:rPr lang="cs-CZ" dirty="0"/>
              <a:t>nároky dětí od 3 do 10 let se postupně s přibývajícím věkem snižují a přibližují se výživě </a:t>
            </a:r>
            <a:r>
              <a:rPr lang="cs-CZ" dirty="0" smtClean="0"/>
              <a:t>dospělých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Výživové nároky</a:t>
            </a:r>
          </a:p>
          <a:p>
            <a:pPr lvl="0"/>
            <a:r>
              <a:rPr lang="cs-CZ" dirty="0"/>
              <a:t>Děti mají jíst pětkrát denně, nezbytná je snídaně</a:t>
            </a:r>
          </a:p>
          <a:p>
            <a:pPr lvl="0"/>
            <a:r>
              <a:rPr lang="cs-CZ" dirty="0"/>
              <a:t>Děti mají pít více než dospělí, ve školách se proto zavádí pitný režim</a:t>
            </a:r>
          </a:p>
          <a:p>
            <a:pPr lvl="0"/>
            <a:r>
              <a:rPr lang="cs-CZ" dirty="0"/>
              <a:t>Důležité je, aby děti získaly správné výživové návyky , skladbu stravy dětí musí ovlivňovat rodiče , aby u nich nevznikly návyky na nevhodné pokrmy – hamburgery, sladkosti, </a:t>
            </a:r>
            <a:r>
              <a:rPr lang="cs-CZ" dirty="0" smtClean="0"/>
              <a:t>a to, že nemají </a:t>
            </a:r>
            <a:r>
              <a:rPr lang="cs-CZ" dirty="0"/>
              <a:t>rády zeleninu</a:t>
            </a:r>
          </a:p>
        </p:txBody>
      </p:sp>
    </p:spTree>
    <p:extLst>
      <p:ext uri="{BB962C8B-B14F-4D97-AF65-F5344CB8AC3E}">
        <p14:creationId xmlns:p14="http://schemas.microsoft.com/office/powerpoint/2010/main" val="2071682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4365"/>
          </a:xfrm>
        </p:spPr>
        <p:txBody>
          <a:bodyPr>
            <a:normAutofit/>
          </a:bodyPr>
          <a:lstStyle/>
          <a:p>
            <a:r>
              <a:rPr lang="cs-CZ" dirty="0" smtClean="0"/>
              <a:t>Výživa adolescentů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Zahrnuje děti od 10 </a:t>
            </a:r>
            <a:r>
              <a:rPr lang="cs-CZ" dirty="0"/>
              <a:t>let </a:t>
            </a:r>
            <a:r>
              <a:rPr lang="cs-CZ" dirty="0" smtClean="0"/>
              <a:t>do 18 let. </a:t>
            </a:r>
          </a:p>
          <a:p>
            <a:r>
              <a:rPr lang="cs-CZ" dirty="0" smtClean="0"/>
              <a:t>Výživa </a:t>
            </a:r>
            <a:r>
              <a:rPr lang="cs-CZ" dirty="0"/>
              <a:t>se značně blíží výživě dospělých. Nejvyšší nároky na energii a živiny přicházejí v období růstového skoku, přibližně v období puberty, kdy celkový růst doprovází růst svalové hmoty a ukládání rezervních tuků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V</a:t>
            </a:r>
            <a:r>
              <a:rPr lang="cs-CZ" dirty="0"/>
              <a:t> období puberty začíná významně působit na růst organismu růstový hormon </a:t>
            </a:r>
            <a:r>
              <a:rPr lang="cs-CZ" dirty="0" smtClean="0"/>
              <a:t>SOMATOTROPIN. Stimuluje </a:t>
            </a:r>
            <a:r>
              <a:rPr lang="cs-CZ" dirty="0"/>
              <a:t>syntézu bílkovin a růst dlouhých kostí v epifýzách. </a:t>
            </a:r>
          </a:p>
          <a:p>
            <a:r>
              <a:rPr lang="cs-CZ" dirty="0"/>
              <a:t>Nedostatečná výživa v tomto období může vyvolat poruchy růstu, hormonální poruchy, poruchy menstruace. </a:t>
            </a:r>
            <a:endParaRPr lang="cs-CZ" dirty="0" smtClean="0"/>
          </a:p>
          <a:p>
            <a:r>
              <a:rPr lang="cs-CZ" dirty="0" smtClean="0"/>
              <a:t>Vytváří se tukové </a:t>
            </a:r>
            <a:r>
              <a:rPr lang="cs-CZ" dirty="0"/>
              <a:t>buňky, které mohou být základem obezity v dospělosti</a:t>
            </a:r>
            <a:r>
              <a:rPr lang="cs-CZ" u="sng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856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dospělých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Diferencuje se podle: </a:t>
            </a:r>
          </a:p>
          <a:p>
            <a:pPr marL="0" indent="0">
              <a:buNone/>
            </a:pPr>
            <a:r>
              <a:rPr lang="cs-CZ" dirty="0" smtClean="0"/>
              <a:t>1. charakteru </a:t>
            </a:r>
            <a:r>
              <a:rPr lang="cs-CZ" dirty="0" smtClean="0"/>
              <a:t>práce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smtClean="0"/>
              <a:t>pohlaví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smtClean="0"/>
              <a:t>věku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4. zvláštních výživových podmínek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 </a:t>
            </a:r>
            <a:r>
              <a:rPr lang="cs-CZ" dirty="0"/>
              <a:t>zvláštních pracovních podmínkách  a zdravotních rizikových podmínkách plní výživa nejen svou základní funkci, ale navíc i funkci preventivní. Mluvíme o tzv. ochranné výživě.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473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Výživa duševně </a:t>
            </a:r>
            <a:r>
              <a:rPr lang="cs-CZ" dirty="0" smtClean="0"/>
              <a:t>pracujících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Mají </a:t>
            </a:r>
            <a:r>
              <a:rPr lang="cs-CZ" dirty="0"/>
              <a:t>omezený výdej energie, musí jí také méně přijímat</a:t>
            </a:r>
          </a:p>
          <a:p>
            <a:pPr lvl="0"/>
            <a:r>
              <a:rPr lang="cs-CZ" dirty="0"/>
              <a:t>Vláknina (ovoce, zelenina, cereální výrobky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Často sedavé zaměstnání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911475"/>
            <a:ext cx="53340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96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Výživa těžce tělesně pracujících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Musí </a:t>
            </a:r>
            <a:r>
              <a:rPr lang="cs-CZ" dirty="0"/>
              <a:t>přijímat více energie zvýšením podílu tuků ve stravě, těžce pracujícím nadměrný konzum tuků nevadí</a:t>
            </a:r>
          </a:p>
          <a:p>
            <a:pPr lvl="0"/>
            <a:r>
              <a:rPr lang="cs-CZ" dirty="0"/>
              <a:t>Doporučuje se přijímat menší množství jídla, ale častěji. Jednorázové velké množství potravy zatěžuje trávicí systém a způsobuje únavu.</a:t>
            </a:r>
          </a:p>
          <a:p>
            <a:r>
              <a:rPr lang="cs-CZ" dirty="0"/>
              <a:t> </a:t>
            </a:r>
            <a:r>
              <a:rPr lang="cs-CZ" dirty="0" smtClean="0"/>
              <a:t>Dostatek </a:t>
            </a:r>
            <a:r>
              <a:rPr lang="cs-CZ" dirty="0"/>
              <a:t>proteinů pro tvorbu </a:t>
            </a:r>
            <a:r>
              <a:rPr lang="cs-CZ" dirty="0" smtClean="0"/>
              <a:t>svalstva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908" y="3560616"/>
            <a:ext cx="4137892" cy="310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3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727"/>
            <a:ext cx="10515600" cy="44682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Schopnost těla přijímat živiny, využít energii i </a:t>
            </a:r>
            <a:r>
              <a:rPr lang="cs-CZ" altLang="cs-CZ" dirty="0" err="1" smtClean="0"/>
              <a:t>metabolovat</a:t>
            </a:r>
            <a:r>
              <a:rPr lang="cs-CZ" altLang="cs-CZ" dirty="0" smtClean="0"/>
              <a:t> se liší podle věku, pohlaví, zdravotního stavu a objemu svalové hmoty jedince. 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Dalšími vlivy jsou životní prostředí a intenzita duševní nebo fyzické činnosti. </a:t>
            </a:r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Z těchto důvodů je nutno stravu diferencovat. </a:t>
            </a:r>
            <a:endParaRPr lang="cs-CZ" alt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68709" cy="1343602"/>
          </a:xfrm>
        </p:spPr>
        <p:txBody>
          <a:bodyPr/>
          <a:lstStyle/>
          <a:p>
            <a:r>
              <a:rPr lang="cs-CZ" dirty="0" smtClean="0"/>
              <a:t>Proč diferencovaná výživa?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06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Výživa pracujících v chladu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Mají </a:t>
            </a:r>
            <a:r>
              <a:rPr lang="cs-CZ" dirty="0"/>
              <a:t>větší ztráty tepla, proto musí přijímat více energie</a:t>
            </a:r>
          </a:p>
          <a:p>
            <a:pPr lvl="0"/>
            <a:r>
              <a:rPr lang="cs-CZ" dirty="0"/>
              <a:t>Podávání horkých nápojů</a:t>
            </a:r>
          </a:p>
          <a:p>
            <a:r>
              <a:rPr lang="cs-CZ" dirty="0"/>
              <a:t> </a:t>
            </a:r>
            <a:r>
              <a:rPr lang="cs-CZ" dirty="0" smtClean="0"/>
              <a:t>Práce v mrazírnách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334" y="2586182"/>
            <a:ext cx="6175304" cy="403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112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Výživa </a:t>
            </a:r>
            <a:r>
              <a:rPr lang="cs-CZ" dirty="0"/>
              <a:t>pracujících v horkých provozech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Potřebují </a:t>
            </a:r>
            <a:r>
              <a:rPr lang="cs-CZ" dirty="0"/>
              <a:t>méně energie, protože mají menší tepelné ztráty</a:t>
            </a:r>
          </a:p>
          <a:p>
            <a:pPr lvl="0"/>
            <a:r>
              <a:rPr lang="cs-CZ" dirty="0"/>
              <a:t>Pitný režim s ohledem na větší ztráty </a:t>
            </a:r>
            <a:r>
              <a:rPr lang="cs-CZ" dirty="0" smtClean="0"/>
              <a:t>vody</a:t>
            </a:r>
            <a:r>
              <a:rPr lang="cs-CZ" dirty="0"/>
              <a:t>.</a:t>
            </a:r>
            <a:endParaRPr lang="cs-CZ" dirty="0" smtClean="0"/>
          </a:p>
          <a:p>
            <a:pPr lvl="0"/>
            <a:r>
              <a:rPr lang="cs-CZ" dirty="0" smtClean="0"/>
              <a:t>H</a:t>
            </a:r>
            <a:r>
              <a:rPr lang="cs-CZ" dirty="0" smtClean="0"/>
              <a:t>rozí </a:t>
            </a:r>
            <a:r>
              <a:rPr lang="cs-CZ" dirty="0"/>
              <a:t>dehydratace </a:t>
            </a:r>
            <a:r>
              <a:rPr lang="cs-CZ" dirty="0" smtClean="0"/>
              <a:t>organismu</a:t>
            </a:r>
          </a:p>
          <a:p>
            <a:pPr lvl="0"/>
            <a:r>
              <a:rPr lang="cs-CZ" dirty="0" smtClean="0"/>
              <a:t>Skláři, hutníci, slévači…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599" y="2882646"/>
            <a:ext cx="6102911" cy="342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06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Výživa pracujících s jedy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Pití </a:t>
            </a:r>
            <a:r>
              <a:rPr lang="cs-CZ" dirty="0"/>
              <a:t>mléka, které dodává plnohodnotné bílkoviny, působí jako protijed</a:t>
            </a:r>
          </a:p>
          <a:p>
            <a:pPr lvl="0"/>
            <a:r>
              <a:rPr lang="cs-CZ" dirty="0" smtClean="0"/>
              <a:t>Nižší konzumace t</a:t>
            </a:r>
            <a:r>
              <a:rPr lang="cs-CZ" dirty="0" smtClean="0"/>
              <a:t>uků</a:t>
            </a:r>
            <a:r>
              <a:rPr lang="cs-CZ" dirty="0"/>
              <a:t>, které mohou zvyšovat vstřebávání některých toxických látek</a:t>
            </a:r>
          </a:p>
          <a:p>
            <a:pPr lvl="0"/>
            <a:r>
              <a:rPr lang="cs-CZ" dirty="0"/>
              <a:t>Pitný režim, aby se urychlilo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vyplavování </a:t>
            </a:r>
            <a:r>
              <a:rPr lang="cs-CZ" dirty="0"/>
              <a:t>toxických látek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z</a:t>
            </a:r>
            <a:r>
              <a:rPr lang="cs-CZ" dirty="0"/>
              <a:t> těla</a:t>
            </a:r>
          </a:p>
          <a:p>
            <a:r>
              <a:rPr lang="cs-CZ" dirty="0"/>
              <a:t>Větší příjem vitamínu C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396" y="2837548"/>
            <a:ext cx="6183168" cy="34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10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Výživa </a:t>
            </a:r>
            <a:r>
              <a:rPr lang="cs-CZ" dirty="0"/>
              <a:t>pracujících se zářením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7127"/>
            <a:ext cx="10515600" cy="4569836"/>
          </a:xfrm>
        </p:spPr>
        <p:txBody>
          <a:bodyPr/>
          <a:lstStyle/>
          <a:p>
            <a:r>
              <a:rPr lang="cs-CZ" dirty="0" smtClean="0"/>
              <a:t>Radioaktivní </a:t>
            </a:r>
            <a:r>
              <a:rPr lang="cs-CZ" dirty="0"/>
              <a:t>záření je při chronickém působení nebezpečné i při malých dávkách, protože urychluje tvorbu volných radikálů</a:t>
            </a:r>
          </a:p>
          <a:p>
            <a:pPr lvl="0"/>
            <a:r>
              <a:rPr lang="cs-CZ" dirty="0"/>
              <a:t>Pitný režim, aby se urychlilo vyplavování toxických látek z těla</a:t>
            </a:r>
          </a:p>
          <a:p>
            <a:r>
              <a:rPr lang="cs-CZ" dirty="0"/>
              <a:t> </a:t>
            </a:r>
            <a:r>
              <a:rPr lang="cs-CZ" dirty="0" smtClean="0"/>
              <a:t>Plnohodnotné </a:t>
            </a:r>
            <a:r>
              <a:rPr lang="cs-CZ" dirty="0"/>
              <a:t>bílkoviny (maso, mléko)</a:t>
            </a:r>
          </a:p>
          <a:p>
            <a:pPr lvl="0"/>
            <a:r>
              <a:rPr lang="cs-CZ" dirty="0"/>
              <a:t>Vitamíny </a:t>
            </a:r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764" y="3158837"/>
            <a:ext cx="4673854" cy="361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079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sportovců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1524000"/>
            <a:ext cx="11351491" cy="4950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Racionální výživa je u vrcholového a výkonnostního sportu nezbytným předpokladem k podání špičkových sportovních výkonů při současném zachování tělesného a duševního zdraví. </a:t>
            </a:r>
            <a:r>
              <a:rPr lang="cs-CZ" dirty="0" smtClean="0"/>
              <a:t>Byly </a:t>
            </a:r>
            <a:r>
              <a:rPr lang="cs-CZ" dirty="0"/>
              <a:t>sestaveny  výživové doporučené dávky pro </a:t>
            </a:r>
            <a:r>
              <a:rPr lang="cs-CZ" dirty="0" smtClean="0"/>
              <a:t>šest skupin sportovců podle </a:t>
            </a:r>
            <a:r>
              <a:rPr lang="cs-CZ" dirty="0" err="1" smtClean="0"/>
              <a:t>podle</a:t>
            </a:r>
            <a:r>
              <a:rPr lang="cs-CZ" dirty="0" smtClean="0"/>
              <a:t> </a:t>
            </a:r>
            <a:r>
              <a:rPr lang="cs-CZ" dirty="0"/>
              <a:t>míry a typu zatížení:</a:t>
            </a:r>
          </a:p>
          <a:p>
            <a:endParaRPr lang="cs-CZ" dirty="0"/>
          </a:p>
          <a:p>
            <a:pPr lvl="0"/>
            <a:r>
              <a:rPr lang="cs-CZ" dirty="0"/>
              <a:t>skoky, sprinty, víceboje (muži 19 740 KJ, ženy 17 220 KJ)</a:t>
            </a:r>
          </a:p>
          <a:p>
            <a:pPr lvl="0"/>
            <a:r>
              <a:rPr lang="cs-CZ" dirty="0"/>
              <a:t>košíková, tenis, odbíjená, fotbal (20 580 KJ)</a:t>
            </a:r>
          </a:p>
          <a:p>
            <a:pPr lvl="0"/>
            <a:r>
              <a:rPr lang="cs-CZ" dirty="0"/>
              <a:t>veslování, hokej, džudo (21 840 KJ)</a:t>
            </a:r>
          </a:p>
          <a:p>
            <a:pPr lvl="0"/>
            <a:r>
              <a:rPr lang="cs-CZ" dirty="0"/>
              <a:t>vrhy, hody, vzpírání, posilovací trénink (21 840 KJ)</a:t>
            </a:r>
          </a:p>
          <a:p>
            <a:pPr lvl="0"/>
            <a:r>
              <a:rPr lang="cs-CZ" dirty="0"/>
              <a:t>nízkoenergetická skupina , moderní a sportovní gymnastika (10 080 KJ)</a:t>
            </a:r>
          </a:p>
          <a:p>
            <a:pPr lvl="0"/>
            <a:r>
              <a:rPr lang="cs-CZ" dirty="0"/>
              <a:t>kulturisté – velké množství proteinů pro výstavbu svalstva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3612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výživy sportovců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Racionální </a:t>
            </a:r>
            <a:r>
              <a:rPr lang="cs-CZ" dirty="0"/>
              <a:t>výživa je u vrcholového a výkonnostního sportu nezbytným předpokladem k podání špičkových sportovních výkonů při současném zachování tělesného a duševního zdraví. </a:t>
            </a:r>
            <a:endParaRPr lang="cs-CZ" dirty="0" smtClean="0"/>
          </a:p>
          <a:p>
            <a:r>
              <a:rPr lang="cs-CZ" dirty="0"/>
              <a:t>Riziko zneužívání anabolických steroidů (anabolika)</a:t>
            </a:r>
          </a:p>
          <a:p>
            <a:r>
              <a:rPr lang="cs-CZ" dirty="0"/>
              <a:t>Anabolika jsou syntetické steroidy odvozené od mužského pohlavního hormonu testosteronu. Mají zvýrazněný stimulační účinek na syntézu bílkovin, zvláště svalových tkání.</a:t>
            </a:r>
          </a:p>
          <a:p>
            <a:r>
              <a:rPr lang="cs-CZ" dirty="0"/>
              <a:t>Využívají se léčebně, například u mužů s nedostatečnou tvorbou mužských pohlavních hormonů, u žen při osteoporóze po klimakteriu.</a:t>
            </a:r>
          </a:p>
          <a:p>
            <a:r>
              <a:rPr lang="cs-CZ" dirty="0"/>
              <a:t>Dlouhodobé nadměrné užívání poškozuje organismus – srdce, játra, cévy, zastavení tělesného růstu</a:t>
            </a:r>
            <a:r>
              <a:rPr lang="cs-CZ" dirty="0" smtClean="0"/>
              <a:t>. Používání </a:t>
            </a:r>
            <a:r>
              <a:rPr lang="cs-CZ" dirty="0"/>
              <a:t>anabolických steroidů ve sportu je proto </a:t>
            </a:r>
            <a:r>
              <a:rPr lang="cs-CZ" dirty="0" smtClean="0"/>
              <a:t>zakázáno.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Výživové </a:t>
            </a:r>
            <a:r>
              <a:rPr lang="cs-CZ" dirty="0" smtClean="0"/>
              <a:t>nároky sportovců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pitný </a:t>
            </a:r>
            <a:r>
              <a:rPr lang="cs-CZ" dirty="0"/>
              <a:t>režim u vytrvalostních sportů</a:t>
            </a:r>
          </a:p>
          <a:p>
            <a:pPr lvl="1"/>
            <a:r>
              <a:rPr lang="cs-CZ" dirty="0"/>
              <a:t>příjem minerálních látek, které se ztrácejí potem </a:t>
            </a:r>
          </a:p>
          <a:p>
            <a:pPr lvl="1"/>
            <a:r>
              <a:rPr lang="cs-CZ" dirty="0"/>
              <a:t>nezbytný je přísun energie během výkonu, většinou v podobě lehce stravitelných sacharidů (džusy, iontové nápoje)</a:t>
            </a:r>
          </a:p>
          <a:p>
            <a:pPr lvl="1"/>
            <a:r>
              <a:rPr lang="cs-CZ" dirty="0"/>
              <a:t>nevhodné je kouření, pití alkoholu</a:t>
            </a:r>
          </a:p>
          <a:p>
            <a:pPr lvl="1"/>
            <a:r>
              <a:rPr lang="cs-CZ" dirty="0"/>
              <a:t>nezbytné je dodržování celkové životosprávy, celodenní energetický příjem se doporučuje rozdělit na šest jídel</a:t>
            </a:r>
          </a:p>
        </p:txBody>
      </p:sp>
    </p:spTree>
    <p:extLst>
      <p:ext uri="{BB962C8B-B14F-4D97-AF65-F5344CB8AC3E}">
        <p14:creationId xmlns:p14="http://schemas.microsoft.com/office/powerpoint/2010/main" val="3716042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seniorů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1394691"/>
            <a:ext cx="10965873" cy="478227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Staří </a:t>
            </a:r>
            <a:r>
              <a:rPr lang="cs-CZ" dirty="0"/>
              <a:t>lidé potřebují méně energie. Přispívá k tomu i zpomalení metabolických procesů. Zvyšuje se tendence k obezitě, diabetu, vzniku kardiovaskulárních chorob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Výživové </a:t>
            </a:r>
            <a:r>
              <a:rPr lang="cs-CZ" dirty="0" smtClean="0"/>
              <a:t>nároky: </a:t>
            </a:r>
            <a:endParaRPr lang="cs-CZ" dirty="0"/>
          </a:p>
          <a:p>
            <a:pPr lvl="0"/>
            <a:r>
              <a:rPr lang="cs-CZ" dirty="0"/>
              <a:t>Snižovat příjem tuků, živočišné tuky nahrazovat rostlinnými oleji</a:t>
            </a:r>
          </a:p>
          <a:p>
            <a:pPr lvl="0"/>
            <a:r>
              <a:rPr lang="cs-CZ" dirty="0"/>
              <a:t>Omezit příjem cholesterolu, snížit konzum vajec</a:t>
            </a:r>
          </a:p>
          <a:p>
            <a:pPr lvl="0"/>
            <a:r>
              <a:rPr lang="cs-CZ" dirty="0"/>
              <a:t>Jíst dostatek ovoce a zeleniny (vitamíny, vláknina)</a:t>
            </a:r>
          </a:p>
          <a:p>
            <a:pPr lvl="0"/>
            <a:r>
              <a:rPr lang="cs-CZ" dirty="0"/>
              <a:t>Mléko a mléčné výrobky (vápník, nedostatek vede k osteoporóze, u žen je osteoporóza zesílena v menopauze z důvodů snížené tvorby hormonů estrogenů)</a:t>
            </a:r>
          </a:p>
          <a:p>
            <a:pPr lvl="0"/>
            <a:r>
              <a:rPr lang="cs-CZ" dirty="0"/>
              <a:t>Omezit solení (</a:t>
            </a:r>
            <a:r>
              <a:rPr lang="cs-CZ" dirty="0" err="1"/>
              <a:t>NaCl</a:t>
            </a:r>
            <a:r>
              <a:rPr lang="cs-CZ" dirty="0"/>
              <a:t> způsobuje otoky, hypertenzi)</a:t>
            </a:r>
          </a:p>
          <a:p>
            <a:pPr lvl="0"/>
            <a:r>
              <a:rPr lang="cs-CZ" dirty="0"/>
              <a:t>Dodržovat pitný režim, aby se zabránilo dehydrataci organismu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107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 do testu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</a:t>
            </a:r>
            <a:r>
              <a:rPr lang="cs-CZ" dirty="0" err="1" smtClean="0"/>
              <a:t>defierencovat</a:t>
            </a:r>
            <a:r>
              <a:rPr lang="cs-CZ" dirty="0" smtClean="0"/>
              <a:t> výživu? </a:t>
            </a:r>
          </a:p>
          <a:p>
            <a:r>
              <a:rPr lang="cs-CZ" dirty="0" smtClean="0"/>
              <a:t>Vyjmenuj kritéria diferencované výživy. </a:t>
            </a:r>
            <a:endParaRPr lang="cs-CZ" dirty="0"/>
          </a:p>
          <a:p>
            <a:r>
              <a:rPr lang="cs-CZ" dirty="0" smtClean="0"/>
              <a:t>Charakterizujte výživové potřeby jednotlivých skupin. </a:t>
            </a:r>
            <a:endParaRPr lang="cs-CZ" dirty="0"/>
          </a:p>
          <a:p>
            <a:r>
              <a:rPr lang="cs-CZ" dirty="0" smtClean="0"/>
              <a:t>Uveďte dva konkrétní příklady doporučených pokrmů a dva nedoporučených pokrmů pro tyto skupiny: </a:t>
            </a:r>
          </a:p>
          <a:p>
            <a:pPr marL="0" indent="0">
              <a:buNone/>
            </a:pPr>
            <a:r>
              <a:rPr lang="cs-CZ" dirty="0" smtClean="0"/>
              <a:t>a) Adolescent b) Senior c) Sedavé zaměstnání d) Těžce pracující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13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68709" cy="1343602"/>
          </a:xfrm>
        </p:spPr>
        <p:txBody>
          <a:bodyPr/>
          <a:lstStyle/>
          <a:p>
            <a:r>
              <a:rPr lang="cs-CZ" dirty="0" smtClean="0"/>
              <a:t>Kritéria pro diferencovanou výživu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cs-CZ" dirty="0" smtClean="0"/>
              <a:t>Podle </a:t>
            </a:r>
            <a:r>
              <a:rPr lang="cs-CZ" dirty="0"/>
              <a:t>energetických nároků – záleží na bazálním metabolismu, na intenzitě tělesné práce, teplotě </a:t>
            </a:r>
            <a:r>
              <a:rPr lang="cs-CZ" dirty="0" smtClean="0"/>
              <a:t>okolí</a:t>
            </a:r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514350" lvl="0" indent="-514350">
              <a:buAutoNum type="arabicPeriod"/>
            </a:pPr>
            <a:r>
              <a:rPr lang="cs-CZ" dirty="0" smtClean="0"/>
              <a:t>Podle </a:t>
            </a:r>
            <a:r>
              <a:rPr lang="cs-CZ" dirty="0"/>
              <a:t>potřeby živin – záleží na věku, pohlaví a </a:t>
            </a:r>
            <a:r>
              <a:rPr lang="cs-CZ" dirty="0" smtClean="0"/>
              <a:t>zaměstnání</a:t>
            </a:r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514350" lvl="0" indent="-514350">
              <a:buAutoNum type="arabicPeriod"/>
            </a:pPr>
            <a:r>
              <a:rPr lang="cs-CZ" dirty="0" smtClean="0"/>
              <a:t>Podle </a:t>
            </a:r>
            <a:r>
              <a:rPr lang="cs-CZ" dirty="0"/>
              <a:t>zdravotního stavu – různé druhy diet podle výživových omezení, která jsou dána podstatou onemocnění, v rekonvalescenci zavádíme léčebnou </a:t>
            </a:r>
            <a:r>
              <a:rPr lang="cs-CZ" dirty="0" smtClean="0"/>
              <a:t>výživu</a:t>
            </a:r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514350" lvl="0" indent="-514350">
              <a:buAutoNum type="arabicPeriod"/>
            </a:pPr>
            <a:r>
              <a:rPr lang="cs-CZ" dirty="0" smtClean="0"/>
              <a:t>Podle </a:t>
            </a:r>
            <a:r>
              <a:rPr lang="cs-CZ" dirty="0"/>
              <a:t>finančních možností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76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výživy dle věku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Výživa v těhotenství </a:t>
            </a:r>
          </a:p>
          <a:p>
            <a:r>
              <a:rPr lang="cs-CZ" dirty="0" smtClean="0"/>
              <a:t>Výživa kojících matek </a:t>
            </a:r>
            <a:endParaRPr lang="cs-CZ" dirty="0" smtClean="0"/>
          </a:p>
          <a:p>
            <a:r>
              <a:rPr lang="cs-CZ" dirty="0" smtClean="0"/>
              <a:t>Výživa novorozenců </a:t>
            </a:r>
          </a:p>
          <a:p>
            <a:r>
              <a:rPr lang="cs-CZ" dirty="0" smtClean="0"/>
              <a:t>Výživa batolat</a:t>
            </a:r>
          </a:p>
          <a:p>
            <a:r>
              <a:rPr lang="cs-CZ" dirty="0" smtClean="0"/>
              <a:t>Výživa dětí </a:t>
            </a:r>
          </a:p>
          <a:p>
            <a:r>
              <a:rPr lang="cs-CZ" dirty="0" smtClean="0"/>
              <a:t>Výživa adolescentů </a:t>
            </a:r>
          </a:p>
          <a:p>
            <a:r>
              <a:rPr lang="cs-CZ" dirty="0" smtClean="0"/>
              <a:t>Výživa dospělých </a:t>
            </a:r>
          </a:p>
          <a:p>
            <a:r>
              <a:rPr lang="cs-CZ" dirty="0" smtClean="0"/>
              <a:t>Výživa seniorů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v těhotenství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Běžná délka </a:t>
            </a:r>
            <a:r>
              <a:rPr lang="cs-CZ" dirty="0"/>
              <a:t>těhotenství je 40 </a:t>
            </a:r>
            <a:r>
              <a:rPr lang="cs-CZ" dirty="0" smtClean="0"/>
              <a:t>týdnů. Během </a:t>
            </a:r>
            <a:r>
              <a:rPr lang="cs-CZ" dirty="0"/>
              <a:t>těhotenství se nedoporučuje větší nárůst hmotnosti než 10 – 15 kg, </a:t>
            </a:r>
            <a:endParaRPr lang="cs-CZ" dirty="0" smtClean="0"/>
          </a:p>
          <a:p>
            <a:r>
              <a:rPr lang="cs-CZ" dirty="0" smtClean="0"/>
              <a:t>V průběhu prvních </a:t>
            </a:r>
            <a:r>
              <a:rPr lang="cs-CZ" dirty="0"/>
              <a:t>tří měsíců by se neměl zvyšovat energetický příjem, od 4. měsíce by měl vzrůst asi o 15%. Při velkém nárůstu tělesné hmotnosti je riziko vzniku těhotenského diabetu a hypertenze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Porod </a:t>
            </a:r>
            <a:r>
              <a:rPr lang="cs-CZ" dirty="0"/>
              <a:t>donošeného plodu nastává ve 38. – 42. týdnu těhotenství, </a:t>
            </a:r>
            <a:r>
              <a:rPr lang="cs-CZ" dirty="0" smtClean="0"/>
              <a:t> </a:t>
            </a:r>
            <a:r>
              <a:rPr lang="cs-CZ" dirty="0"/>
              <a:t>Porod mezi 28. – 38 týdnem je předčasný – rodí se nedonošené dítě.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porodu nastává šestinedělí (období </a:t>
            </a:r>
            <a:r>
              <a:rPr lang="cs-CZ" dirty="0" smtClean="0"/>
              <a:t>6 </a:t>
            </a:r>
            <a:r>
              <a:rPr lang="cs-CZ" dirty="0"/>
              <a:t>týdnů), kdy se obnovuje normální stav děložní sliznice, organismus ženy se vrací do původního stavu před těhotenstvím a obnovují se také normální menstruační cykly.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84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Výživové nároky během těhotenství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Větší </a:t>
            </a:r>
            <a:r>
              <a:rPr lang="cs-CZ" dirty="0"/>
              <a:t>přísun proteinů (výstavba těla plodu), důsledkem nedostatku proteinů může být předčasný porod a nízká porodní hmotnost novorozence</a:t>
            </a:r>
          </a:p>
          <a:p>
            <a:pPr lvl="0"/>
            <a:r>
              <a:rPr lang="cs-CZ" dirty="0"/>
              <a:t>Minerální látky – vápník zabraňuje </a:t>
            </a:r>
            <a:r>
              <a:rPr lang="cs-CZ" dirty="0" smtClean="0"/>
              <a:t>osteoporóze, železo </a:t>
            </a:r>
            <a:r>
              <a:rPr lang="cs-CZ" dirty="0"/>
              <a:t>zabraňuje </a:t>
            </a:r>
            <a:r>
              <a:rPr lang="cs-CZ" dirty="0" smtClean="0"/>
              <a:t>anémii, jód </a:t>
            </a:r>
            <a:r>
              <a:rPr lang="cs-CZ" dirty="0"/>
              <a:t>je prevencí poruch nervového systému </a:t>
            </a:r>
            <a:r>
              <a:rPr lang="cs-CZ" dirty="0" smtClean="0"/>
              <a:t>dítěte, </a:t>
            </a:r>
            <a:endParaRPr lang="cs-CZ" dirty="0"/>
          </a:p>
          <a:p>
            <a:pPr lvl="0"/>
            <a:r>
              <a:rPr lang="cs-CZ" dirty="0"/>
              <a:t>Vitamíny – B, C, lipofilní vitamíny, kyselina listová (B</a:t>
            </a:r>
            <a:r>
              <a:rPr lang="cs-CZ" baseline="-25000" dirty="0"/>
              <a:t>10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Omezení kofeinu, zcela vyloučit alkohol a návykové látky (drogy, kouření)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34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 fontScale="90000"/>
          </a:bodyPr>
          <a:lstStyle/>
          <a:p>
            <a:r>
              <a:rPr lang="cs-CZ" dirty="0"/>
              <a:t>Rizikové faktory v těhotenství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421745"/>
          </a:xfrm>
        </p:spPr>
        <p:txBody>
          <a:bodyPr>
            <a:noAutofit/>
          </a:bodyPr>
          <a:lstStyle/>
          <a:p>
            <a:pPr lvl="1"/>
            <a:r>
              <a:rPr lang="cs-CZ" sz="2800" dirty="0" smtClean="0"/>
              <a:t>Některé </a:t>
            </a:r>
            <a:r>
              <a:rPr lang="cs-CZ" sz="2800" dirty="0"/>
              <a:t>léky (teratogeny</a:t>
            </a:r>
            <a:r>
              <a:rPr lang="cs-CZ" sz="2800" dirty="0"/>
              <a:t>), </a:t>
            </a:r>
            <a:r>
              <a:rPr lang="cs-CZ" sz="2800" dirty="0" smtClean="0"/>
              <a:t>různé </a:t>
            </a:r>
            <a:r>
              <a:rPr lang="cs-CZ" sz="2800" dirty="0"/>
              <a:t>druhy záření včetně RTG záření</a:t>
            </a:r>
          </a:p>
          <a:p>
            <a:pPr lvl="1"/>
            <a:r>
              <a:rPr lang="cs-CZ" sz="2800" dirty="0" smtClean="0"/>
              <a:t>Vysoký </a:t>
            </a:r>
            <a:r>
              <a:rPr lang="cs-CZ" sz="2800" dirty="0"/>
              <a:t>věk matky (riziko Downova syndromu) </a:t>
            </a:r>
            <a:endParaRPr lang="cs-CZ" sz="2800" dirty="0" smtClean="0"/>
          </a:p>
          <a:p>
            <a:pPr lvl="1"/>
            <a:r>
              <a:rPr lang="cs-CZ" sz="2800" dirty="0" smtClean="0"/>
              <a:t>Alkohol </a:t>
            </a:r>
            <a:r>
              <a:rPr lang="cs-CZ" sz="2800" dirty="0"/>
              <a:t>, Kouření, </a:t>
            </a:r>
            <a:r>
              <a:rPr lang="cs-CZ" sz="2800" dirty="0" smtClean="0"/>
              <a:t>drogy </a:t>
            </a:r>
            <a:r>
              <a:rPr lang="cs-CZ" sz="2800" dirty="0" smtClean="0"/>
              <a:t>– </a:t>
            </a:r>
            <a:r>
              <a:rPr lang="cs-CZ" sz="2800" dirty="0"/>
              <a:t>u dítěte se může rozvinout fetální alkoholový syndrom</a:t>
            </a:r>
          </a:p>
          <a:p>
            <a:pPr lvl="1"/>
            <a:r>
              <a:rPr lang="cs-CZ" sz="2800" dirty="0" smtClean="0"/>
              <a:t>Pohlavní </a:t>
            </a:r>
            <a:r>
              <a:rPr lang="cs-CZ" sz="2800" dirty="0"/>
              <a:t>choroby, AIDS (přenos viru HIV z matky na plod), </a:t>
            </a:r>
            <a:endParaRPr lang="cs-CZ" sz="2800" dirty="0" smtClean="0"/>
          </a:p>
          <a:p>
            <a:pPr lvl="1"/>
            <a:r>
              <a:rPr lang="cs-CZ" sz="2800" dirty="0" smtClean="0"/>
              <a:t>Dědičné </a:t>
            </a:r>
            <a:r>
              <a:rPr lang="cs-CZ" sz="2800" dirty="0" smtClean="0"/>
              <a:t>choroby, zarděnky – virus může těžce poškodit plod</a:t>
            </a:r>
            <a:endParaRPr lang="cs-CZ" sz="2800" dirty="0"/>
          </a:p>
          <a:p>
            <a:pPr lvl="1"/>
            <a:r>
              <a:rPr lang="cs-CZ" sz="2800" dirty="0" err="1" smtClean="0"/>
              <a:t>Toxoplasmóza</a:t>
            </a:r>
            <a:r>
              <a:rPr lang="cs-CZ" sz="2800" dirty="0" smtClean="0"/>
              <a:t> – přenášejí ji </a:t>
            </a:r>
            <a:r>
              <a:rPr lang="cs-CZ" sz="2800" dirty="0"/>
              <a:t>kočky. Infekce nemá vážnější charakter pro zdraví člověka, ale je nebezpečná pro těhotné ženy. </a:t>
            </a:r>
          </a:p>
        </p:txBody>
      </p:sp>
    </p:spTree>
    <p:extLst>
      <p:ext uri="{BB962C8B-B14F-4D97-AF65-F5344CB8AC3E}">
        <p14:creationId xmlns:p14="http://schemas.microsoft.com/office/powerpoint/2010/main" val="285402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r>
              <a:rPr lang="cs-CZ" dirty="0"/>
              <a:t>Vývoj plodu pozitivně ovlivňuje fyziologický stav organismu matky, pobyt v klidném prostředí bez stresových faktorů. </a:t>
            </a:r>
            <a:endParaRPr lang="cs-CZ" dirty="0" smtClean="0"/>
          </a:p>
          <a:p>
            <a:r>
              <a:rPr lang="cs-CZ" dirty="0" smtClean="0"/>
              <a:t>Výživu </a:t>
            </a:r>
            <a:r>
              <a:rPr lang="cs-CZ" dirty="0"/>
              <a:t>těhotné ženy má v průběhu těhotenství sledovat </a:t>
            </a:r>
            <a:r>
              <a:rPr lang="cs-CZ" dirty="0" smtClean="0"/>
              <a:t>gynekolog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7" y="1715656"/>
            <a:ext cx="6525489" cy="489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03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5264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VÝŽIVA KOJÍCÍCH ŽEN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127" y="1283855"/>
            <a:ext cx="11055928" cy="5144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 </a:t>
            </a:r>
            <a:r>
              <a:rPr lang="cs-CZ" dirty="0"/>
              <a:t>porodu zahajuje a udržuje tvorbu mléka (= laktaci) hormon prolaktin. Stimuluje růst mléčné žlázy.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Výživové nároky kojících </a:t>
            </a:r>
            <a:r>
              <a:rPr lang="cs-CZ" b="1" dirty="0" smtClean="0"/>
              <a:t>žen: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Větší přísun proteinů , které žena potřebuje na produkci mateřského mléka</a:t>
            </a:r>
          </a:p>
          <a:p>
            <a:pPr lvl="0"/>
            <a:r>
              <a:rPr lang="cs-CZ" dirty="0"/>
              <a:t>Esenciální </a:t>
            </a:r>
            <a:r>
              <a:rPr lang="cs-CZ" dirty="0" smtClean="0"/>
              <a:t>aminokyseliny, esenciální </a:t>
            </a:r>
            <a:r>
              <a:rPr lang="cs-CZ" dirty="0"/>
              <a:t>mastné kyseliny </a:t>
            </a:r>
          </a:p>
          <a:p>
            <a:pPr lvl="0"/>
            <a:r>
              <a:rPr lang="cs-CZ" dirty="0"/>
              <a:t>Minerální látky – </a:t>
            </a:r>
            <a:r>
              <a:rPr lang="cs-CZ" dirty="0" smtClean="0"/>
              <a:t>vápník, fosfor, železo </a:t>
            </a:r>
            <a:r>
              <a:rPr lang="cs-CZ" dirty="0"/>
              <a:t>zabraňuje anémii (maso, játra)</a:t>
            </a:r>
          </a:p>
          <a:p>
            <a:pPr lvl="0"/>
            <a:r>
              <a:rPr lang="cs-CZ" dirty="0"/>
              <a:t>Vitamíny – B, vitamín C (zvyšuje odolnost proti infekci), vitamín D (ovlivňuje metabolismus vápníku)</a:t>
            </a:r>
          </a:p>
          <a:p>
            <a:pPr lvl="0"/>
            <a:r>
              <a:rPr lang="cs-CZ" dirty="0"/>
              <a:t>Větší nároky na pitný režim, což souvisí s tvorbou mléka a kojením</a:t>
            </a:r>
          </a:p>
          <a:p>
            <a:pPr lvl="0"/>
            <a:r>
              <a:rPr lang="cs-CZ" dirty="0"/>
              <a:t>Omezení kofeinu, zákaz alkoholických nápojů a návykových látek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7332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982</Words>
  <Application>Microsoft Office PowerPoint</Application>
  <PresentationFormat>Širokoúhlá obrazovka</PresentationFormat>
  <Paragraphs>177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Diferencovaná výživa </vt:lpstr>
      <vt:lpstr>Proč diferencovaná výživa? </vt:lpstr>
      <vt:lpstr>Kritéria pro diferencovanou výživu</vt:lpstr>
      <vt:lpstr>Členění výživy dle věku </vt:lpstr>
      <vt:lpstr>Výživa v těhotenství </vt:lpstr>
      <vt:lpstr>Výživové nároky během těhotenství </vt:lpstr>
      <vt:lpstr>Rizikové faktory v těhotenství </vt:lpstr>
      <vt:lpstr>Prezentace aplikace PowerPoint</vt:lpstr>
      <vt:lpstr>VÝŽIVA KOJÍCÍCH ŽEN </vt:lpstr>
      <vt:lpstr>Výživa novorozence </vt:lpstr>
      <vt:lpstr>Rizika výživy novorozence </vt:lpstr>
      <vt:lpstr>Výživa kojenců </vt:lpstr>
      <vt:lpstr>Výživové nároky kojenců</vt:lpstr>
      <vt:lpstr>Výživa batolat </vt:lpstr>
      <vt:lpstr>Výživa dětí  </vt:lpstr>
      <vt:lpstr>Výživa adolescentů </vt:lpstr>
      <vt:lpstr>Výživa dospělých  </vt:lpstr>
      <vt:lpstr>Výživa duševně pracujících</vt:lpstr>
      <vt:lpstr>Výživa těžce tělesně pracujících </vt:lpstr>
      <vt:lpstr>Výživa pracujících v chladu </vt:lpstr>
      <vt:lpstr> Výživa pracujících v horkých provozech </vt:lpstr>
      <vt:lpstr>Výživa pracujících s jedy </vt:lpstr>
      <vt:lpstr>Výživa pracujících se zářením </vt:lpstr>
      <vt:lpstr>Výživa sportovců </vt:lpstr>
      <vt:lpstr>Rizika výživy sportovců </vt:lpstr>
      <vt:lpstr>Výživové nároky sportovců </vt:lpstr>
      <vt:lpstr>Výživa seniorů  </vt:lpstr>
      <vt:lpstr>Otázky a úkoly do testu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Diferencovaná výživa </dc:title>
  <dc:creator>Alexandr Burda</dc:creator>
  <cp:lastModifiedBy>Alexandr Burda</cp:lastModifiedBy>
  <cp:revision>14</cp:revision>
  <dcterms:created xsi:type="dcterms:W3CDTF">2020-10-27T11:13:41Z</dcterms:created>
  <dcterms:modified xsi:type="dcterms:W3CDTF">2020-11-03T11:35:35Z</dcterms:modified>
</cp:coreProperties>
</file>