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71" r:id="rId11"/>
    <p:sldId id="268" r:id="rId12"/>
    <p:sldId id="269" r:id="rId13"/>
    <p:sldId id="270" r:id="rId14"/>
    <p:sldId id="272" r:id="rId15"/>
    <p:sldId id="27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0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4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3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0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93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0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86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76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56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80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6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B7DC-BB96-473E-8490-8A91CD158402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6F99-2465-4028-B0DA-1F647178FD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8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lny.cz/krivka/alkoholismus.htm#Poznamka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5807"/>
          </a:xfrm>
        </p:spPr>
        <p:txBody>
          <a:bodyPr/>
          <a:lstStyle/>
          <a:p>
            <a:r>
              <a:rPr lang="cs-CZ" dirty="0" smtClean="0"/>
              <a:t>Opilost a kocovina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20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vlastně kocovina?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Alkoholová kocovina je způsobena metabolity alkoholu acetaldehydem a výraznou dehydratací organismu.</a:t>
            </a:r>
          </a:p>
          <a:p>
            <a:r>
              <a:rPr lang="cs-CZ" dirty="0" smtClean="0"/>
              <a:t>Naplno se projevuje až po odeznění </a:t>
            </a:r>
            <a:r>
              <a:rPr lang="cs-CZ" dirty="0" err="1" smtClean="0"/>
              <a:t>euforizujících</a:t>
            </a:r>
            <a:r>
              <a:rPr lang="cs-CZ" dirty="0" smtClean="0"/>
              <a:t> a tlumivých účinků alkoholu. </a:t>
            </a:r>
          </a:p>
          <a:p>
            <a:r>
              <a:rPr lang="cs-CZ" dirty="0" smtClean="0"/>
              <a:t>Kocovinu dále způsobuje nedostatek minerálů a vitamínů v těle a ztráta krevního cukru.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19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kocoviny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4691"/>
            <a:ext cx="10515600" cy="4782272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/>
              <a:t>Existuje několik způsobů, jak se proti nepříjemnostem </a:t>
            </a:r>
            <a:r>
              <a:rPr lang="cs-CZ" sz="3300" dirty="0" smtClean="0"/>
              <a:t>rána ( „den poté…“) lze preventivně pojistit. </a:t>
            </a:r>
          </a:p>
          <a:p>
            <a:pPr marL="0" indent="0">
              <a:buNone/>
            </a:pPr>
            <a:endParaRPr lang="cs-CZ" sz="3300" dirty="0" smtClean="0"/>
          </a:p>
          <a:p>
            <a:pPr marL="0" indent="0">
              <a:buNone/>
            </a:pPr>
            <a:r>
              <a:rPr lang="cs-CZ" sz="3300" dirty="0" smtClean="0"/>
              <a:t>Pár praktických rad do života</a:t>
            </a:r>
            <a:r>
              <a:rPr lang="cs-CZ" sz="3300" dirty="0" smtClean="0">
                <a:sym typeface="Wingdings" panose="05000000000000000000" pitchFamily="2" charset="2"/>
              </a:rPr>
              <a:t>:</a:t>
            </a:r>
          </a:p>
          <a:p>
            <a:pPr marL="0" indent="0">
              <a:buNone/>
            </a:pPr>
            <a:r>
              <a:rPr lang="cs-CZ" sz="3300" dirty="0" smtClean="0">
                <a:sym typeface="Wingdings" panose="05000000000000000000" pitchFamily="2" charset="2"/>
              </a:rPr>
              <a:t> </a:t>
            </a:r>
          </a:p>
          <a:p>
            <a:pPr marL="514350" indent="-514350">
              <a:buAutoNum type="arabicPeriod"/>
            </a:pPr>
            <a:r>
              <a:rPr lang="cs-CZ" sz="3300" dirty="0" smtClean="0"/>
              <a:t>Nikdy </a:t>
            </a:r>
            <a:r>
              <a:rPr lang="cs-CZ" sz="3300" dirty="0"/>
              <a:t>nepijte na </a:t>
            </a:r>
            <a:r>
              <a:rPr lang="cs-CZ" sz="3300" dirty="0" smtClean="0"/>
              <a:t>lačno – cokoliv lepší než nic </a:t>
            </a:r>
          </a:p>
          <a:p>
            <a:pPr marL="514350" indent="-514350">
              <a:buAutoNum type="arabicPeriod"/>
            </a:pPr>
            <a:r>
              <a:rPr lang="cs-CZ" sz="3300" dirty="0" smtClean="0">
                <a:sym typeface="Wingdings" panose="05000000000000000000" pitchFamily="2" charset="2"/>
              </a:rPr>
              <a:t>Čistá voda při konzumaci, po konzumaci, ráno… </a:t>
            </a:r>
          </a:p>
          <a:p>
            <a:pPr marL="514350" indent="-514350">
              <a:buAutoNum type="arabicPeriod"/>
            </a:pPr>
            <a:r>
              <a:rPr lang="cs-CZ" sz="3300" dirty="0"/>
              <a:t>Nepijte </a:t>
            </a:r>
            <a:r>
              <a:rPr lang="cs-CZ" sz="3300" dirty="0" smtClean="0"/>
              <a:t>kávu – kofein váže, </a:t>
            </a:r>
            <a:r>
              <a:rPr lang="cs-CZ" sz="3300" dirty="0" err="1" smtClean="0"/>
              <a:t>dehydraruje</a:t>
            </a:r>
            <a:r>
              <a:rPr lang="cs-CZ" sz="3300" dirty="0" smtClean="0"/>
              <a:t>, acidita dráždí </a:t>
            </a:r>
          </a:p>
          <a:p>
            <a:pPr marL="514350" indent="-514350">
              <a:buAutoNum type="arabicPeriod"/>
            </a:pPr>
            <a:r>
              <a:rPr lang="cs-CZ" sz="3300" dirty="0" smtClean="0"/>
              <a:t>Vitamín C a B komplex před akcí nebo aspoň po ní… </a:t>
            </a:r>
          </a:p>
          <a:p>
            <a:pPr marL="514350" indent="-514350">
              <a:buAutoNum type="arabicPeriod"/>
            </a:pPr>
            <a:r>
              <a:rPr lang="cs-CZ" sz="3300" dirty="0" smtClean="0"/>
              <a:t>Vitamíny C a B komplex ráno </a:t>
            </a:r>
            <a:r>
              <a:rPr lang="cs-CZ" sz="3300" dirty="0"/>
              <a:t/>
            </a:r>
            <a:br>
              <a:rPr lang="cs-CZ" sz="3300" dirty="0"/>
            </a:br>
            <a:r>
              <a:rPr lang="cs-CZ" sz="3300" dirty="0"/>
              <a:t/>
            </a:r>
            <a:br>
              <a:rPr lang="cs-CZ" sz="3300" dirty="0"/>
            </a:br>
            <a:r>
              <a:rPr lang="cs-CZ" sz="33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44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kocoviny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6. Snídaně doplní krevní cukr a naváže alkohol </a:t>
            </a:r>
            <a:r>
              <a:rPr lang="cs-CZ" dirty="0"/>
              <a:t>v </a:t>
            </a:r>
            <a:r>
              <a:rPr lang="cs-CZ" dirty="0" smtClean="0"/>
              <a:t>krvi</a:t>
            </a:r>
          </a:p>
          <a:p>
            <a:pPr marL="0" indent="0">
              <a:buNone/>
            </a:pPr>
            <a:r>
              <a:rPr lang="cs-CZ" dirty="0" smtClean="0"/>
              <a:t>7. Vyhněte se šumivým „acylpyrinům“ atd. – dráždí sliznici </a:t>
            </a:r>
          </a:p>
          <a:p>
            <a:pPr marL="0" indent="0">
              <a:buNone/>
            </a:pPr>
            <a:r>
              <a:rPr lang="cs-CZ" dirty="0" smtClean="0"/>
              <a:t>8. Živočišné uhlí váže tzv. </a:t>
            </a:r>
            <a:r>
              <a:rPr lang="cs-CZ" dirty="0" err="1" smtClean="0"/>
              <a:t>kongenery</a:t>
            </a:r>
            <a:r>
              <a:rPr lang="cs-CZ" dirty="0" smtClean="0"/>
              <a:t> vzniklé fermentací alkoholu</a:t>
            </a:r>
          </a:p>
          <a:p>
            <a:pPr marL="0" indent="0">
              <a:buNone/>
            </a:pPr>
            <a:r>
              <a:rPr lang="cs-CZ" dirty="0" smtClean="0"/>
              <a:t>9. Mátový</a:t>
            </a:r>
            <a:r>
              <a:rPr lang="cs-CZ" dirty="0"/>
              <a:t>, kopřivový, heřmánkový </a:t>
            </a:r>
            <a:r>
              <a:rPr lang="cs-CZ" dirty="0" smtClean="0"/>
              <a:t>čaj uklidňuje játra a žlučník ráno… </a:t>
            </a:r>
          </a:p>
          <a:p>
            <a:pPr marL="0" indent="0">
              <a:buNone/>
            </a:pPr>
            <a:r>
              <a:rPr lang="cs-CZ" dirty="0" smtClean="0"/>
              <a:t>10. Doplníme glukózu a fruktózu (Med je citlivý na žaludek)</a:t>
            </a:r>
          </a:p>
          <a:p>
            <a:pPr marL="0" indent="0">
              <a:buNone/>
            </a:pPr>
            <a:r>
              <a:rPr lang="cs-CZ" dirty="0" smtClean="0"/>
              <a:t>11. Ranní sprcha (teplá x studená) rozproudí krev, aktivuje mozek </a:t>
            </a:r>
          </a:p>
          <a:p>
            <a:pPr marL="0" indent="0">
              <a:buNone/>
            </a:pPr>
            <a:r>
              <a:rPr lang="cs-CZ" dirty="0" smtClean="0"/>
              <a:t>12. Vyhněte se kouření i pasivnímu </a:t>
            </a:r>
          </a:p>
          <a:p>
            <a:pPr marL="0" indent="0">
              <a:buNone/>
            </a:pPr>
            <a:r>
              <a:rPr lang="cs-CZ" dirty="0" smtClean="0"/>
              <a:t>13. V lehčích stavech okysličení fyzickou aktivitou na vzduchu </a:t>
            </a:r>
          </a:p>
          <a:p>
            <a:pPr marL="0" indent="0">
              <a:buNone/>
            </a:pPr>
            <a:r>
              <a:rPr lang="cs-CZ" dirty="0" smtClean="0"/>
              <a:t>14. V těžších stavech –klid a teplo v posteli a vyvětrané ložnici</a:t>
            </a:r>
          </a:p>
          <a:p>
            <a:pPr marL="0" indent="0">
              <a:buNone/>
            </a:pPr>
            <a:r>
              <a:rPr lang="cs-CZ" dirty="0" smtClean="0"/>
              <a:t>15. Odkyselte tělo zásaditými pokrmy a nápoji (minerálky)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72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a omyly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Silné </a:t>
            </a:r>
            <a:r>
              <a:rPr lang="cs-CZ" dirty="0" err="1" smtClean="0"/>
              <a:t>kafe</a:t>
            </a:r>
            <a:r>
              <a:rPr lang="cs-CZ" dirty="0" smtClean="0"/>
              <a:t> s citrónem </a:t>
            </a:r>
          </a:p>
          <a:p>
            <a:r>
              <a:rPr lang="cs-CZ" dirty="0" smtClean="0"/>
              <a:t>Kyselé okurky </a:t>
            </a:r>
          </a:p>
          <a:p>
            <a:r>
              <a:rPr lang="cs-CZ" dirty="0" err="1" smtClean="0"/>
              <a:t>Vyprošťovák</a:t>
            </a:r>
            <a:r>
              <a:rPr lang="cs-CZ" dirty="0" smtClean="0"/>
              <a:t> - utlumí příznaky aktuální kocoviny, ale vyčerpává rezervy organismu. Vzniká kombinovaná otrava (</a:t>
            </a:r>
            <a:r>
              <a:rPr lang="cs-CZ" dirty="0" err="1" smtClean="0"/>
              <a:t>ethanol</a:t>
            </a:r>
            <a:r>
              <a:rPr lang="cs-CZ" dirty="0" smtClean="0"/>
              <a:t> + acetaldehyd) s daleko horšími pozdějšími následky. Nutnost „ranního doušku“ je příznakem závislosti na </a:t>
            </a:r>
            <a:r>
              <a:rPr lang="cs-CZ" dirty="0" err="1" smtClean="0"/>
              <a:t>ethanolu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371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Popište jednotlivá stádia opilosti a vymezte množství alkoholu ve stádiu. </a:t>
            </a:r>
          </a:p>
          <a:p>
            <a:pPr marL="0" indent="0">
              <a:buNone/>
            </a:pPr>
            <a:r>
              <a:rPr lang="cs-CZ" dirty="0" smtClean="0"/>
              <a:t>2. Definujte kocovinu. </a:t>
            </a:r>
          </a:p>
          <a:p>
            <a:pPr marL="0" indent="0">
              <a:buNone/>
            </a:pPr>
            <a:r>
              <a:rPr lang="cs-CZ" dirty="0" smtClean="0"/>
              <a:t>3. Uveďte několik praktických rad, jak se vyhnout kocovině.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4. Definuj alkoholismus – kdo je alkoholik? </a:t>
            </a:r>
          </a:p>
          <a:p>
            <a:pPr marL="0" indent="0">
              <a:buNone/>
            </a:pPr>
            <a:r>
              <a:rPr lang="cs-CZ" dirty="0" smtClean="0"/>
              <a:t>5. Jaké jsou formy vztahu člověka k alkoholu? </a:t>
            </a:r>
          </a:p>
          <a:p>
            <a:pPr marL="0" indent="0">
              <a:buNone/>
            </a:pPr>
            <a:r>
              <a:rPr lang="cs-CZ" dirty="0" smtClean="0"/>
              <a:t>6. Jaké jsou příčiny alkoholismu? (1-3) </a:t>
            </a:r>
          </a:p>
          <a:p>
            <a:pPr marL="0" indent="0">
              <a:buNone/>
            </a:pPr>
            <a:r>
              <a:rPr lang="cs-CZ" dirty="0" smtClean="0"/>
              <a:t>7. Jak může pravidelná konzumace alkoholu negativně ovlivnit organismus?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041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8. S jakými </a:t>
            </a:r>
            <a:r>
              <a:rPr lang="cs-CZ" dirty="0" err="1" smtClean="0"/>
              <a:t>pseudoneurotickými</a:t>
            </a:r>
            <a:r>
              <a:rPr lang="cs-CZ" dirty="0" smtClean="0"/>
              <a:t> poruchami se lidé nadměrně konzumující alkohol setkávají? </a:t>
            </a:r>
          </a:p>
          <a:p>
            <a:pPr marL="0" indent="0">
              <a:buNone/>
            </a:pPr>
            <a:r>
              <a:rPr lang="cs-CZ" dirty="0" smtClean="0"/>
              <a:t>9. Popište chování pijana v jednotlivých stádiích </a:t>
            </a:r>
          </a:p>
          <a:p>
            <a:pPr marL="0" indent="0">
              <a:buNone/>
            </a:pPr>
            <a:r>
              <a:rPr lang="cs-CZ" dirty="0" smtClean="0"/>
              <a:t>10. Popište důvody vysoké prevalence alkoholismu v ČR.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7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Přednáška 17.11. – 19.11. 2020 </a:t>
            </a:r>
            <a:endParaRPr lang="cs-CZ" dirty="0"/>
          </a:p>
          <a:p>
            <a:r>
              <a:rPr lang="cs-CZ" dirty="0" smtClean="0"/>
              <a:t>Závěr prezentace vymezuje otázky z učebního textu „Alkoholismus“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41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Množství alkoholu a snížení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Pro rychlý odhad hladiny alkoholu v krvi zhruba platí, že u muže průměrné hmotnosti</a:t>
            </a:r>
            <a:r>
              <a:rPr lang="cs-CZ" u="sng" baseline="30000" dirty="0">
                <a:hlinkClick r:id="rId2"/>
              </a:rPr>
              <a:t>(3</a:t>
            </a:r>
            <a:r>
              <a:rPr lang="cs-CZ" dirty="0"/>
              <a:t> jsou po </a:t>
            </a:r>
            <a:r>
              <a:rPr lang="cs-CZ" dirty="0" smtClean="0"/>
              <a:t>vypití: </a:t>
            </a:r>
          </a:p>
          <a:p>
            <a:r>
              <a:rPr lang="cs-CZ" dirty="0" smtClean="0"/>
              <a:t>jednoho </a:t>
            </a:r>
            <a:r>
              <a:rPr lang="cs-CZ" dirty="0"/>
              <a:t>půllitru desetistupňového piva asi 0,3 </a:t>
            </a:r>
            <a:r>
              <a:rPr lang="cs-CZ" baseline="30000" dirty="0"/>
              <a:t>o</a:t>
            </a:r>
            <a:r>
              <a:rPr lang="cs-CZ" dirty="0"/>
              <a:t>/</a:t>
            </a:r>
            <a:r>
              <a:rPr lang="cs-CZ" dirty="0" err="1"/>
              <a:t>oo</a:t>
            </a:r>
            <a:r>
              <a:rPr lang="cs-CZ" dirty="0"/>
              <a:t> alkoholu v krvi. </a:t>
            </a:r>
            <a:endParaRPr lang="cs-CZ" dirty="0" smtClean="0"/>
          </a:p>
          <a:p>
            <a:r>
              <a:rPr lang="cs-CZ" dirty="0" smtClean="0"/>
              <a:t>Jednoho půllitru </a:t>
            </a:r>
            <a:r>
              <a:rPr lang="cs-CZ" dirty="0"/>
              <a:t>dvanáctistupňového piva nebo </a:t>
            </a:r>
            <a:r>
              <a:rPr lang="cs-CZ" dirty="0" smtClean="0"/>
              <a:t>5 cl lihoviny </a:t>
            </a:r>
            <a:r>
              <a:rPr lang="cs-CZ" dirty="0"/>
              <a:t>nebo 2 dl vína asi 0,4 </a:t>
            </a:r>
            <a:r>
              <a:rPr lang="cs-CZ" baseline="30000" dirty="0"/>
              <a:t>o</a:t>
            </a:r>
            <a:r>
              <a:rPr lang="cs-CZ" dirty="0"/>
              <a:t>/</a:t>
            </a:r>
            <a:r>
              <a:rPr lang="cs-CZ" dirty="0" err="1"/>
              <a:t>oo</a:t>
            </a:r>
            <a:r>
              <a:rPr lang="cs-CZ" dirty="0"/>
              <a:t> alkoholu v </a:t>
            </a:r>
            <a:r>
              <a:rPr lang="cs-CZ" dirty="0" smtClean="0"/>
              <a:t>krvi.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Dávky alkoholu do 0,6 </a:t>
            </a:r>
            <a:r>
              <a:rPr lang="cs-CZ" dirty="0"/>
              <a:t>- 0,8 </a:t>
            </a:r>
            <a:r>
              <a:rPr lang="cs-CZ" baseline="30000" dirty="0"/>
              <a:t>o</a:t>
            </a:r>
            <a:r>
              <a:rPr lang="cs-CZ" dirty="0"/>
              <a:t>/</a:t>
            </a:r>
            <a:r>
              <a:rPr lang="cs-CZ" dirty="0" err="1"/>
              <a:t>oo</a:t>
            </a:r>
            <a:r>
              <a:rPr lang="cs-CZ" dirty="0"/>
              <a:t> alkoholu v </a:t>
            </a:r>
            <a:r>
              <a:rPr lang="cs-CZ" dirty="0" smtClean="0"/>
              <a:t>krvi vyvolávají většinou </a:t>
            </a:r>
            <a:r>
              <a:rPr lang="cs-CZ" dirty="0"/>
              <a:t>žádoucí, příjemné účinky,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Dávky alkoholu </a:t>
            </a:r>
            <a:r>
              <a:rPr lang="cs-CZ" dirty="0"/>
              <a:t>nad 0,8 </a:t>
            </a:r>
            <a:r>
              <a:rPr lang="cs-CZ" baseline="30000" dirty="0"/>
              <a:t>o</a:t>
            </a:r>
            <a:r>
              <a:rPr lang="cs-CZ" dirty="0"/>
              <a:t>/</a:t>
            </a:r>
            <a:r>
              <a:rPr lang="cs-CZ" dirty="0" err="1"/>
              <a:t>oo</a:t>
            </a:r>
            <a:r>
              <a:rPr lang="cs-CZ" dirty="0"/>
              <a:t> zpravidla způsobují pravý opak, tj. účinky nežádoucí.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95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Snížení schopností při 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požití alkoholu je zpomalena schopnost učení.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počítání je spíše ovlivněna přesnost než rychlost. </a:t>
            </a:r>
            <a:endParaRPr lang="cs-CZ" dirty="0" smtClean="0"/>
          </a:p>
          <a:p>
            <a:r>
              <a:rPr lang="cs-CZ" dirty="0" smtClean="0"/>
              <a:t>Materiál </a:t>
            </a:r>
            <a:r>
              <a:rPr lang="cs-CZ" dirty="0"/>
              <a:t>naučený pod vlivem alkoholu je obtížné si vybavit ve střízlivosti, ale lépe po novém napití. </a:t>
            </a:r>
            <a:endParaRPr lang="cs-CZ" dirty="0" smtClean="0"/>
          </a:p>
          <a:p>
            <a:r>
              <a:rPr lang="cs-CZ" dirty="0" smtClean="0"/>
              <a:t>Ale, na </a:t>
            </a:r>
            <a:r>
              <a:rPr lang="cs-CZ" dirty="0"/>
              <a:t>úkoly založené jen na opakování dříve dobře naučených znalostí nemá alkohol tak příliš záporný </a:t>
            </a:r>
            <a:r>
              <a:rPr lang="cs-CZ" dirty="0" smtClean="0"/>
              <a:t>vliv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(= chytrolíni v hospodě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7315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Stádium opilosti – 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stadium opilosti vzniká u člověka stav spokojeného a sdílného rozpoložení mysli. Obvykle se to projevuje i navenek veselým výrazem obličeje, živou mimikou, výřečností a smíchem. </a:t>
            </a:r>
            <a:endParaRPr lang="cs-CZ" dirty="0" smtClean="0"/>
          </a:p>
          <a:p>
            <a:r>
              <a:rPr lang="cs-CZ" dirty="0" smtClean="0"/>
              <a:t>Člověk </a:t>
            </a:r>
            <a:r>
              <a:rPr lang="cs-CZ" dirty="0"/>
              <a:t>je rozpustilý, snadno a rád uzavírá přátelství, dostavuje se u něho zvýšený pocit sebevědomí, dojem, že by snadno překonal všechny životní těžkosti.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stav, v němž se lidé cítí znamenitými a schopnými, je často nejsilnějším popudem, že člověk sahá po alkoholu a považuje alkohol za útěchu ve štěstí i neštěstí. </a:t>
            </a:r>
            <a:endParaRPr lang="cs-CZ" dirty="0" smtClean="0"/>
          </a:p>
          <a:p>
            <a:r>
              <a:rPr lang="cs-CZ" dirty="0" smtClean="0"/>
              <a:t>Koncentrace </a:t>
            </a:r>
            <a:r>
              <a:rPr lang="cs-CZ" dirty="0"/>
              <a:t>alkoholu je 1 – 1,5 promile.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0645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Stádium opilosti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Druhé stadium opilosti se pijící člověk stává nekritickým, netaktním, začíná křičet, zpívat, nedbá o své okolí. </a:t>
            </a:r>
            <a:endParaRPr lang="cs-CZ" dirty="0" smtClean="0"/>
          </a:p>
          <a:p>
            <a:r>
              <a:rPr lang="cs-CZ" dirty="0" smtClean="0"/>
              <a:t>Jeho </a:t>
            </a:r>
            <a:r>
              <a:rPr lang="cs-CZ" dirty="0"/>
              <a:t>chování a jednání je impulsivní, nepromyšlené. </a:t>
            </a:r>
            <a:endParaRPr lang="cs-CZ" dirty="0" smtClean="0"/>
          </a:p>
          <a:p>
            <a:r>
              <a:rPr lang="cs-CZ" dirty="0" smtClean="0"/>
              <a:t>Takoví </a:t>
            </a:r>
            <a:r>
              <a:rPr lang="cs-CZ" dirty="0"/>
              <a:t>lidé již postrádají schopnost naslouchat druhým, neumějí kontrolovat svou řeč, jejich obličej rudne, tep stoupá nad 100 tepů za minutu. </a:t>
            </a:r>
            <a:endParaRPr lang="cs-CZ" dirty="0" smtClean="0"/>
          </a:p>
          <a:p>
            <a:r>
              <a:rPr lang="cs-CZ" dirty="0" smtClean="0"/>
              <a:t>Pohyby </a:t>
            </a:r>
            <a:r>
              <a:rPr lang="cs-CZ" dirty="0"/>
              <a:t>jsou neuspořádané, opilý snadno porazí sklenici, má závratě, při chůzi vrávorá, vidí dvojitě. </a:t>
            </a:r>
            <a:endParaRPr lang="cs-CZ" dirty="0" smtClean="0"/>
          </a:p>
          <a:p>
            <a:r>
              <a:rPr lang="cs-CZ" dirty="0" smtClean="0"/>
              <a:t>Koncentrace </a:t>
            </a:r>
            <a:r>
              <a:rPr lang="cs-CZ" dirty="0"/>
              <a:t>alkoholu je 1,5 – 3 promile.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782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Stádium opilosti III.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Třetí stadium opilosti už označujeme jako otravu. </a:t>
            </a:r>
            <a:endParaRPr lang="cs-CZ" dirty="0" smtClean="0"/>
          </a:p>
          <a:p>
            <a:r>
              <a:rPr lang="cs-CZ" dirty="0" smtClean="0"/>
              <a:t>Dostavuje </a:t>
            </a:r>
            <a:r>
              <a:rPr lang="cs-CZ" dirty="0"/>
              <a:t>již únava, spavost, často zvracení. Obličej </a:t>
            </a:r>
            <a:r>
              <a:rPr lang="cs-CZ" dirty="0" smtClean="0"/>
              <a:t>bledne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velkých dávkách alkoholu se opilost podobá narkóze: dochází k úplnému bezvědomí, necitlivosti a mimovolnému močení a pokálení. Svalstvo je uvolněné, tep měkký, dýchání pomalé, zornice normální nebo rozšířené, na světlo nereagují. </a:t>
            </a:r>
            <a:endParaRPr lang="cs-CZ" dirty="0" smtClean="0"/>
          </a:p>
          <a:p>
            <a:r>
              <a:rPr lang="cs-CZ" dirty="0" smtClean="0"/>
              <a:t>Někdy </a:t>
            </a:r>
            <a:r>
              <a:rPr lang="cs-CZ" dirty="0"/>
              <a:t>je člověk zmatený, blouzní, zmítá s sebou a tropí povyk. V těžkých případech a při nedostatečné pomoci může zemřít i následkem ochrnutí tzv. dýchacího centra v prodloužené míše. </a:t>
            </a:r>
            <a:endParaRPr lang="cs-CZ" dirty="0" smtClean="0"/>
          </a:p>
          <a:p>
            <a:r>
              <a:rPr lang="cs-CZ" dirty="0" smtClean="0"/>
              <a:t>Koncentrace </a:t>
            </a:r>
            <a:r>
              <a:rPr lang="cs-CZ" dirty="0"/>
              <a:t>alkoholu je 3-4 promile.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52787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Poškození organismu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Nelze </a:t>
            </a:r>
            <a:r>
              <a:rPr lang="cs-CZ" dirty="0"/>
              <a:t>nikdy odhadnout, kolik kdo může pít, aby mu to nic "neudělalo</a:t>
            </a:r>
            <a:r>
              <a:rPr lang="cs-CZ" dirty="0" smtClean="0"/>
              <a:t>".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Platí</a:t>
            </a:r>
            <a:r>
              <a:rPr lang="cs-CZ" dirty="0"/>
              <a:t>: Nezáleží ani tak na tom, kolik kdo vypije, jako spíše na tom, "co mu to udělá</a:t>
            </a:r>
            <a:r>
              <a:rPr lang="cs-CZ" dirty="0" smtClean="0"/>
              <a:t>".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885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Kocovina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Bolest </a:t>
            </a:r>
            <a:r>
              <a:rPr lang="cs-CZ" dirty="0"/>
              <a:t>hlavy, sucho v puse, žaludeční nevolnost a celkový třes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Někdy </a:t>
            </a:r>
            <a:r>
              <a:rPr lang="cs-CZ" dirty="0"/>
              <a:t>se oslava zvrhne a jedna sklenička se promění v trochu více skleniček. </a:t>
            </a:r>
            <a:endParaRPr lang="cs-CZ" dirty="0" smtClean="0"/>
          </a:p>
          <a:p>
            <a:r>
              <a:rPr lang="cs-CZ" dirty="0" smtClean="0"/>
              <a:t>Jindy </a:t>
            </a:r>
            <a:r>
              <a:rPr lang="cs-CZ" dirty="0"/>
              <a:t>stačí pouze jedna, dvě a stejně se následky dostaví.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Říkáme</a:t>
            </a:r>
            <a:r>
              <a:rPr lang="cs-CZ" dirty="0"/>
              <a:t>, že nám ten alkohol vůbec </a:t>
            </a:r>
            <a:r>
              <a:rPr lang="cs-CZ" dirty="0" smtClean="0"/>
              <a:t>nesedl</a:t>
            </a:r>
            <a:r>
              <a:rPr lang="cs-CZ" dirty="0"/>
              <a:t>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781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949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Motiv Office</vt:lpstr>
      <vt:lpstr>Opilost a kocovina </vt:lpstr>
      <vt:lpstr>Prezentace aplikace PowerPoint</vt:lpstr>
      <vt:lpstr>Množství alkoholu a snížení schopností</vt:lpstr>
      <vt:lpstr>Snížení schopností při učení </vt:lpstr>
      <vt:lpstr>Stádium opilosti – I. </vt:lpstr>
      <vt:lpstr>Stádium opilosti II. </vt:lpstr>
      <vt:lpstr>Stádium opilosti III. </vt:lpstr>
      <vt:lpstr>Poškození organismu </vt:lpstr>
      <vt:lpstr>Kocovina </vt:lpstr>
      <vt:lpstr>Co je vlastně kocovina? </vt:lpstr>
      <vt:lpstr>Prevence kocoviny </vt:lpstr>
      <vt:lpstr>Prevence kocoviny </vt:lpstr>
      <vt:lpstr>Mýty a omyly </vt:lpstr>
      <vt:lpstr>Otázky a úkoly </vt:lpstr>
      <vt:lpstr>Otázky a úkoly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Opilost a kocovina </dc:title>
  <dc:creator>Alexandr Burda</dc:creator>
  <cp:lastModifiedBy>Alexandr Burda</cp:lastModifiedBy>
  <cp:revision>7</cp:revision>
  <dcterms:created xsi:type="dcterms:W3CDTF">2020-11-19T08:02:15Z</dcterms:created>
  <dcterms:modified xsi:type="dcterms:W3CDTF">2020-11-19T08:56:50Z</dcterms:modified>
</cp:coreProperties>
</file>