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E39-9D7E-4377-B5F2-929CE154E6F6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3A50-E259-49CF-828F-C8C52EA62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581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E39-9D7E-4377-B5F2-929CE154E6F6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3A50-E259-49CF-828F-C8C52EA62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97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E39-9D7E-4377-B5F2-929CE154E6F6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3A50-E259-49CF-828F-C8C52EA62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81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E39-9D7E-4377-B5F2-929CE154E6F6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3A50-E259-49CF-828F-C8C52EA62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09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E39-9D7E-4377-B5F2-929CE154E6F6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3A50-E259-49CF-828F-C8C52EA62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20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E39-9D7E-4377-B5F2-929CE154E6F6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3A50-E259-49CF-828F-C8C52EA62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22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E39-9D7E-4377-B5F2-929CE154E6F6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3A50-E259-49CF-828F-C8C52EA62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58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E39-9D7E-4377-B5F2-929CE154E6F6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3A50-E259-49CF-828F-C8C52EA62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76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E39-9D7E-4377-B5F2-929CE154E6F6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3A50-E259-49CF-828F-C8C52EA62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341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E39-9D7E-4377-B5F2-929CE154E6F6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3A50-E259-49CF-828F-C8C52EA62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84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E39-9D7E-4377-B5F2-929CE154E6F6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3A50-E259-49CF-828F-C8C52EA62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025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D3E39-9D7E-4377-B5F2-929CE154E6F6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43A50-E259-49CF-828F-C8C52EA62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54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Strava a dlouhověkost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479636"/>
            <a:ext cx="9144000" cy="778164"/>
          </a:xfrm>
        </p:spPr>
        <p:txBody>
          <a:bodyPr/>
          <a:lstStyle/>
          <a:p>
            <a:r>
              <a:rPr lang="cs-CZ" dirty="0" smtClean="0"/>
              <a:t>Mgr. Alexandr Burda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43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Modré zóny na planetě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62571"/>
            <a:ext cx="10515600" cy="4351338"/>
          </a:xfrm>
        </p:spPr>
        <p:txBody>
          <a:bodyPr/>
          <a:lstStyle/>
          <a:p>
            <a:r>
              <a:rPr lang="cs-CZ" dirty="0" smtClean="0"/>
              <a:t>Existují dravé </a:t>
            </a:r>
            <a:r>
              <a:rPr lang="cs-CZ" dirty="0"/>
              <a:t>stravovací návyky, které jsou skutečným elixírem života</a:t>
            </a:r>
            <a:r>
              <a:rPr lang="cs-CZ" dirty="0" smtClean="0"/>
              <a:t>.</a:t>
            </a:r>
          </a:p>
          <a:p>
            <a:r>
              <a:rPr lang="cs-CZ" dirty="0" smtClean="0"/>
              <a:t>Jsou </a:t>
            </a:r>
            <a:r>
              <a:rPr lang="cs-CZ" dirty="0"/>
              <a:t>to návyky, jež sdílí populace žijící v takzvaných </a:t>
            </a:r>
            <a:r>
              <a:rPr lang="cs-CZ" b="1" dirty="0"/>
              <a:t>modrých zónách</a:t>
            </a:r>
            <a:r>
              <a:rPr lang="cs-CZ" dirty="0"/>
              <a:t>, pěti oblastech světa, kde se nejvíce soustřeďují lidé dosahující vysokého věku.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to japonský ostrov </a:t>
            </a:r>
            <a:r>
              <a:rPr lang="cs-CZ" b="1" dirty="0"/>
              <a:t>Okinawa,</a:t>
            </a:r>
            <a:r>
              <a:rPr lang="cs-CZ" dirty="0"/>
              <a:t> město </a:t>
            </a:r>
            <a:r>
              <a:rPr lang="cs-CZ" b="1" dirty="0"/>
              <a:t>Loma Linda v Kalifornii</a:t>
            </a:r>
            <a:r>
              <a:rPr lang="cs-CZ" dirty="0"/>
              <a:t>, ostrov </a:t>
            </a:r>
            <a:r>
              <a:rPr lang="cs-CZ" b="1" dirty="0" err="1"/>
              <a:t>Ikaria</a:t>
            </a:r>
            <a:r>
              <a:rPr lang="cs-CZ" b="1" dirty="0"/>
              <a:t> </a:t>
            </a:r>
            <a:r>
              <a:rPr lang="cs-CZ" dirty="0"/>
              <a:t>v Řecku, kostarický poloostrov </a:t>
            </a:r>
            <a:r>
              <a:rPr lang="cs-CZ" b="1" dirty="0" err="1"/>
              <a:t>Nicoya</a:t>
            </a:r>
            <a:r>
              <a:rPr lang="cs-CZ" dirty="0"/>
              <a:t> a provincie </a:t>
            </a:r>
            <a:r>
              <a:rPr lang="cs-CZ" b="1" dirty="0" err="1"/>
              <a:t>Ogliastra</a:t>
            </a:r>
            <a:r>
              <a:rPr lang="cs-CZ" b="1" dirty="0"/>
              <a:t> na Sardinii</a:t>
            </a:r>
            <a:r>
              <a:rPr lang="cs-CZ" dirty="0" smtClean="0"/>
              <a:t>.</a:t>
            </a:r>
          </a:p>
          <a:p>
            <a:r>
              <a:rPr lang="cs-CZ" dirty="0" smtClean="0"/>
              <a:t>Výzkum prokázal patnáct shodných stravovacích návyků v těchto oblastech…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241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/>
          <a:lstStyle/>
          <a:p>
            <a:pPr algn="ctr"/>
            <a:r>
              <a:rPr lang="cs-CZ" dirty="0" smtClean="0"/>
              <a:t>Doporučení dle stravovacích návyků obyvatel </a:t>
            </a:r>
            <a:r>
              <a:rPr lang="cs-CZ" dirty="0"/>
              <a:t>modrých </a:t>
            </a:r>
            <a:r>
              <a:rPr lang="cs-CZ" dirty="0" smtClean="0"/>
              <a:t>zón.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 toho, co tito lidé jedí, tvoří 95 procent potrava rostlinného původu. Konzumují úctyhodné množství nejrůznější zeleniny a ovoce, a co nestačí sníst, to se nakládá. To nejlepší z jídel prospívajících dlouhému životu je </a:t>
            </a:r>
            <a:r>
              <a:rPr lang="cs-CZ" dirty="0" err="1"/>
              <a:t>zelenolistá</a:t>
            </a:r>
            <a:r>
              <a:rPr lang="cs-CZ" dirty="0"/>
              <a:t> zelenina. Na </a:t>
            </a:r>
            <a:r>
              <a:rPr lang="cs-CZ" dirty="0" err="1"/>
              <a:t>Ikarii</a:t>
            </a:r>
            <a:r>
              <a:rPr lang="cs-CZ" dirty="0"/>
              <a:t> roste více než 75 druhů zeleniny tohoto druhu jako plevel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Maso ne více než dvakrát týdně. Konzumace masa by se měla omezit na nejvýše 50 gramů pětkrát měsíčně. Pokud jde o drůbež, skopové nebo vepřové, je lépe dávat přednost masu z farmářské produkce.</a:t>
            </a:r>
          </a:p>
        </p:txBody>
      </p:sp>
    </p:spTree>
    <p:extLst>
      <p:ext uri="{BB962C8B-B14F-4D97-AF65-F5344CB8AC3E}">
        <p14:creationId xmlns:p14="http://schemas.microsoft.com/office/powerpoint/2010/main" val="395039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Doporučení dle stravovacích návyků obyvatel modrých zón.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Denně snězte až 85 gramů ryb. V modrých zónách, které mají přístup k moři, tvoří ryby součást každodenního jídelníčku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Snižte spotřebu mléčných výrobků a sýrů. Kravské mléko má vysoký obsah tuků a cukrů. Lidé z modrých zón získávají vápník z rostlin. Jinak je pro tyto zóny charakteristická konzumace kozího a ovčího mléka a výrobků z něj.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60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Doporučení dle stravovacích návyků obyvatel </a:t>
            </a:r>
            <a:br>
              <a:rPr lang="cs-CZ" dirty="0" smtClean="0"/>
            </a:br>
            <a:r>
              <a:rPr lang="cs-CZ" dirty="0" smtClean="0"/>
              <a:t>modrých zón.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Vhodná jsou až tři vejce týdně. V modrých zónách se většinou jí v jednom jídle jen jedno vejce. V Kostarice dávají jedno vejce do </a:t>
            </a:r>
            <a:r>
              <a:rPr lang="cs-CZ" dirty="0" err="1"/>
              <a:t>tortily</a:t>
            </a:r>
            <a:r>
              <a:rPr lang="cs-CZ" dirty="0"/>
              <a:t>, na Okinawě se dává do polévky jedno vařené vejce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Jezte denně vařené luštěniny, nejméně půl šálku. Luštěniny jsou podstatnou součástí diety modrých zón. V průměru obsahují 21 procent proteinů, 77 procent komplexních sacharidů a málo tuku, jsou vynikajícím zdrojem vlákniny.</a:t>
            </a:r>
          </a:p>
        </p:txBody>
      </p:sp>
    </p:spTree>
    <p:extLst>
      <p:ext uri="{BB962C8B-B14F-4D97-AF65-F5344CB8AC3E}">
        <p14:creationId xmlns:p14="http://schemas.microsoft.com/office/powerpoint/2010/main" val="2530537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Doporučení dle stravovacích návyků obyvatel modrých zón.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Celozrnný chléb. Ve třech z pěti modrých zón je chléb základní potravinou. Je to ale potravina zcela jiná než ta, kterou většinou kupujeme. Na </a:t>
            </a:r>
            <a:r>
              <a:rPr lang="cs-CZ" dirty="0" err="1"/>
              <a:t>Ikarii</a:t>
            </a:r>
            <a:r>
              <a:rPr lang="cs-CZ" dirty="0"/>
              <a:t> a na Sardinii je chléb tvořen ze 100 procent různými celozrnnými obilovinami, které mají vysoký obsah výživných látek a vlákniny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Omezte spotřebu cukru. Obyvatelé modrých zón konzumují ve srovnání s ostatními zhruba pětinu cukru. Po staletí si dávají do čaje med a dopřávají si sladkosti pouze při slavnostních příležitostech.</a:t>
            </a:r>
          </a:p>
        </p:txBody>
      </p:sp>
    </p:spTree>
    <p:extLst>
      <p:ext uri="{BB962C8B-B14F-4D97-AF65-F5344CB8AC3E}">
        <p14:creationId xmlns:p14="http://schemas.microsoft.com/office/powerpoint/2010/main" val="593860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Doporučení dle stravovacích návyků obyvatel modrých zón.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Jako </a:t>
            </a:r>
            <a:r>
              <a:rPr lang="cs-CZ" dirty="0" err="1"/>
              <a:t>snack</a:t>
            </a:r>
            <a:r>
              <a:rPr lang="cs-CZ" dirty="0"/>
              <a:t> si dejte dva oříšky. Nedávná studie Harvardovy univerzity ukázala, že konzumace ořechů snižuje úmrtnost o 20 procent. Jiné studie odhalily, že pojídání sušeného ovoce snižuje úroveň "špatného" cholesterolu až o 20 procent.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V modrých zónách lidé pojídají potraviny v jejich celosti: nevyhazují třeba vaječný žloutek nebo dužinu z ovoce. Spotřebují vše z celých potravin, které jsou často pěstovány v místě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Vyhýbejte se produktům s dlouhým seznamem látek, které jsou v něm obsaženy.</a:t>
            </a:r>
          </a:p>
        </p:txBody>
      </p:sp>
    </p:spTree>
    <p:extLst>
      <p:ext uri="{BB962C8B-B14F-4D97-AF65-F5344CB8AC3E}">
        <p14:creationId xmlns:p14="http://schemas.microsoft.com/office/powerpoint/2010/main" val="125716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dle stravovacích návyků obyvatel </a:t>
            </a:r>
            <a:br>
              <a:rPr lang="cs-CZ" dirty="0" smtClean="0"/>
            </a:br>
            <a:r>
              <a:rPr lang="cs-CZ" dirty="0" smtClean="0"/>
              <a:t>modrých zón.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Pijte více vody. Experti doporučují sedm skleniček vody denně. Vyhýbejte se slazeným nápojům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Pokud chcete pít alkohol, zvolte červené víno. Většina obyvatel modrých zón pije jednu až tři skleničky červeného vína denně. Umírněná konzumace vína na sklonku dne snižuje stres.</a:t>
            </a:r>
          </a:p>
        </p:txBody>
      </p:sp>
    </p:spTree>
    <p:extLst>
      <p:ext uri="{BB962C8B-B14F-4D97-AF65-F5344CB8AC3E}">
        <p14:creationId xmlns:p14="http://schemas.microsoft.com/office/powerpoint/2010/main" val="3517445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dle stravovacích návyků obyvatel </a:t>
            </a:r>
            <a:br>
              <a:rPr lang="cs-CZ" dirty="0" smtClean="0"/>
            </a:br>
            <a:r>
              <a:rPr lang="cs-CZ" dirty="0" smtClean="0"/>
              <a:t>modrých zón.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Pijte zelený čaj. Je prokázáno, že snižuje riziko srdečních chorob a různých typů rakoviny. </a:t>
            </a:r>
            <a:endParaRPr lang="cs-CZ" dirty="0" smtClean="0"/>
          </a:p>
          <a:p>
            <a:pPr lvl="0"/>
            <a:r>
              <a:rPr lang="cs-CZ" dirty="0" smtClean="0"/>
              <a:t>Řekové </a:t>
            </a:r>
            <a:r>
              <a:rPr lang="cs-CZ" dirty="0"/>
              <a:t>na </a:t>
            </a:r>
            <a:r>
              <a:rPr lang="cs-CZ" dirty="0" err="1"/>
              <a:t>Ikarii</a:t>
            </a:r>
            <a:r>
              <a:rPr lang="cs-CZ" dirty="0"/>
              <a:t> pijí čaj z rozmarýnu či šalvěje a pampelišky, který má protizánětlivé účinky.</a:t>
            </a:r>
          </a:p>
          <a:p>
            <a:pPr lvl="0"/>
            <a:r>
              <a:rPr lang="cs-CZ" dirty="0"/>
              <a:t>Pijte černou kávu jako jediný zdroj kofeinu. Lidé z poloostrova </a:t>
            </a:r>
            <a:r>
              <a:rPr lang="cs-CZ" dirty="0" err="1"/>
              <a:t>Nicoya</a:t>
            </a:r>
            <a:r>
              <a:rPr lang="cs-CZ" dirty="0"/>
              <a:t>, na Sardinii a v Řecku pijí hodně kávy. Podle studií snižuje riziko demence a Parkinsonovy nemoci.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21221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646</Words>
  <Application>Microsoft Office PowerPoint</Application>
  <PresentationFormat>Širokoúhlá obrazovka</PresentationFormat>
  <Paragraphs>37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Strava a dlouhověkost </vt:lpstr>
      <vt:lpstr>Modré zóny na planetě</vt:lpstr>
      <vt:lpstr>Doporučení dle stravovacích návyků obyvatel modrých zón. </vt:lpstr>
      <vt:lpstr>Doporučení dle stravovacích návyků obyvatel modrých zón. </vt:lpstr>
      <vt:lpstr>Doporučení dle stravovacích návyků obyvatel  modrých zón. </vt:lpstr>
      <vt:lpstr>Doporučení dle stravovacích návyků obyvatel modrých zón. </vt:lpstr>
      <vt:lpstr>Doporučení dle stravovacích návyků obyvatel modrých zón. </vt:lpstr>
      <vt:lpstr>Doporučení dle stravovacích návyků obyvatel  modrých zón. </vt:lpstr>
      <vt:lpstr>Doporučení dle stravovacích návyků obyvatel  modrých zón.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Strava a dlouhověkost </dc:title>
  <dc:creator>Alexandr Burda</dc:creator>
  <cp:lastModifiedBy>Alexandr Burda</cp:lastModifiedBy>
  <cp:revision>2</cp:revision>
  <dcterms:created xsi:type="dcterms:W3CDTF">2020-12-08T12:05:44Z</dcterms:created>
  <dcterms:modified xsi:type="dcterms:W3CDTF">2020-12-08T12:17:06Z</dcterms:modified>
</cp:coreProperties>
</file>