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754EC-97AA-499E-81FD-536FA996F4BB}" type="datetimeFigureOut">
              <a:rPr lang="cs-CZ" smtClean="0"/>
              <a:t>01.12.2020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8BC30-AE74-4662-8C5F-EA94CC79282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779557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754EC-97AA-499E-81FD-536FA996F4BB}" type="datetimeFigureOut">
              <a:rPr lang="cs-CZ" smtClean="0"/>
              <a:t>01.12.2020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8BC30-AE74-4662-8C5F-EA94CC79282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97242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754EC-97AA-499E-81FD-536FA996F4BB}" type="datetimeFigureOut">
              <a:rPr lang="cs-CZ" smtClean="0"/>
              <a:t>01.12.2020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8BC30-AE74-4662-8C5F-EA94CC79282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370524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754EC-97AA-499E-81FD-536FA996F4BB}" type="datetimeFigureOut">
              <a:rPr lang="cs-CZ" smtClean="0"/>
              <a:t>01.12.2020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8BC30-AE74-4662-8C5F-EA94CC79282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00039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754EC-97AA-499E-81FD-536FA996F4BB}" type="datetimeFigureOut">
              <a:rPr lang="cs-CZ" smtClean="0"/>
              <a:t>01.12.2020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8BC30-AE74-4662-8C5F-EA94CC79282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6255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754EC-97AA-499E-81FD-536FA996F4BB}" type="datetimeFigureOut">
              <a:rPr lang="cs-CZ" smtClean="0"/>
              <a:t>01.12.2020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8BC30-AE74-4662-8C5F-EA94CC79282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47094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754EC-97AA-499E-81FD-536FA996F4BB}" type="datetimeFigureOut">
              <a:rPr lang="cs-CZ" smtClean="0"/>
              <a:t>01.12.2020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8BC30-AE74-4662-8C5F-EA94CC79282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813245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754EC-97AA-499E-81FD-536FA996F4BB}" type="datetimeFigureOut">
              <a:rPr lang="cs-CZ" smtClean="0"/>
              <a:t>01.12.2020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8BC30-AE74-4662-8C5F-EA94CC79282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59806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754EC-97AA-499E-81FD-536FA996F4BB}" type="datetimeFigureOut">
              <a:rPr lang="cs-CZ" smtClean="0"/>
              <a:t>01.12.2020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8BC30-AE74-4662-8C5F-EA94CC79282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426290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754EC-97AA-499E-81FD-536FA996F4BB}" type="datetimeFigureOut">
              <a:rPr lang="cs-CZ" smtClean="0"/>
              <a:t>01.12.2020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8BC30-AE74-4662-8C5F-EA94CC79282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411489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754EC-97AA-499E-81FD-536FA996F4BB}" type="datetimeFigureOut">
              <a:rPr lang="cs-CZ" smtClean="0"/>
              <a:t>01.12.2020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8BC30-AE74-4662-8C5F-EA94CC79282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910348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3754EC-97AA-499E-81FD-536FA996F4BB}" type="datetimeFigureOut">
              <a:rPr lang="cs-CZ" smtClean="0"/>
              <a:t>01.12.2020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88BC30-AE74-4662-8C5F-EA94CC79282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011165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722437"/>
          </a:xfrm>
        </p:spPr>
        <p:txBody>
          <a:bodyPr/>
          <a:lstStyle/>
          <a:p>
            <a:r>
              <a:rPr lang="cs-CZ" dirty="0" smtClean="0"/>
              <a:t>Toxiny 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Mgr. Alexandr Burda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908288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PCHB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Polychlorbifenyly</a:t>
            </a:r>
            <a:r>
              <a:rPr lang="cs-CZ" b="1" dirty="0"/>
              <a:t> – </a:t>
            </a:r>
            <a:r>
              <a:rPr lang="cs-CZ" dirty="0"/>
              <a:t>jsou obsaženy v chladících kapalinách, v nátěrových barvách, průmyslových odpadech. </a:t>
            </a:r>
            <a:endParaRPr lang="cs-CZ" dirty="0" smtClean="0"/>
          </a:p>
          <a:p>
            <a:r>
              <a:rPr lang="cs-CZ" dirty="0" smtClean="0"/>
              <a:t>Daří </a:t>
            </a:r>
            <a:r>
              <a:rPr lang="cs-CZ" dirty="0"/>
              <a:t>se je snižovat, ale například nevhodně zvolený nátěr konstrukce v masokombinátu nebo mlékárně ovlivňuje kvalitu masa a mléka až 20 let. </a:t>
            </a:r>
          </a:p>
          <a:p>
            <a:r>
              <a:rPr lang="cs-CZ" dirty="0"/>
              <a:t>Způsobují celkové snížení imunity, shromažďují se v tuku a přechází i mateřským mlékem.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202827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Primární jedy v potravinách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Ryby a plody moře </a:t>
            </a:r>
          </a:p>
          <a:p>
            <a:r>
              <a:rPr lang="cs-CZ" dirty="0" smtClean="0"/>
              <a:t>Ústřice</a:t>
            </a:r>
            <a:r>
              <a:rPr lang="cs-CZ" dirty="0"/>
              <a:t>, srdcovky – staré zboží je silně jedovaté ( </a:t>
            </a:r>
            <a:r>
              <a:rPr lang="cs-CZ" dirty="0" err="1"/>
              <a:t>mytilotoxin</a:t>
            </a:r>
            <a:r>
              <a:rPr lang="cs-CZ" dirty="0"/>
              <a:t> ) zboží je citlivé na čerstvost. </a:t>
            </a:r>
          </a:p>
          <a:p>
            <a:r>
              <a:rPr lang="cs-CZ" dirty="0"/>
              <a:t>Úhoř – má jedovatou krev, musí se nechat vytéct a jed se daří zlikvidovat varem. </a:t>
            </a:r>
          </a:p>
          <a:p>
            <a:r>
              <a:rPr lang="cs-CZ" dirty="0"/>
              <a:t>Japonský a filipínský úhoř představuje stálou hrozbu – jed vydrží i var 110 C. </a:t>
            </a:r>
          </a:p>
          <a:p>
            <a:r>
              <a:rPr lang="cs-CZ" dirty="0"/>
              <a:t>Jistou formu lehčí otravy mohou způsobit i jinak jedlé ryby v době tření – štika, parma</a:t>
            </a:r>
          </a:p>
        </p:txBody>
      </p:sp>
    </p:spTree>
    <p:extLst>
      <p:ext uri="{BB962C8B-B14F-4D97-AF65-F5344CB8AC3E}">
        <p14:creationId xmlns:p14="http://schemas.microsoft.com/office/powerpoint/2010/main" val="17276708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Primární jedy v potravinách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Houby </a:t>
            </a:r>
            <a:endParaRPr lang="cs-CZ" dirty="0" smtClean="0"/>
          </a:p>
          <a:p>
            <a:r>
              <a:rPr lang="cs-CZ" dirty="0" smtClean="0"/>
              <a:t>pravou </a:t>
            </a:r>
            <a:r>
              <a:rPr lang="cs-CZ" dirty="0"/>
              <a:t>otravu způsobují jedovaté houby.</a:t>
            </a:r>
          </a:p>
          <a:p>
            <a:r>
              <a:rPr lang="cs-CZ" dirty="0" smtClean="0"/>
              <a:t>nepravou </a:t>
            </a:r>
            <a:r>
              <a:rPr lang="cs-CZ" dirty="0"/>
              <a:t>otravu houby, které již podléhají rozkladu a nejsou dostatečně tepelně </a:t>
            </a:r>
            <a:r>
              <a:rPr lang="cs-CZ" dirty="0" smtClean="0"/>
              <a:t>zpracovány</a:t>
            </a:r>
            <a:r>
              <a:rPr lang="cs-CZ" dirty="0"/>
              <a:t>. </a:t>
            </a:r>
          </a:p>
          <a:p>
            <a:r>
              <a:rPr lang="cs-CZ" dirty="0"/>
              <a:t>Někdy jako projev převládá zvracení, jindy průjem. Poté se situace může stabilizovat, ale jed působí dále a smrt nastane až třeba </a:t>
            </a:r>
            <a:r>
              <a:rPr lang="cs-CZ" dirty="0" smtClean="0"/>
              <a:t>pátý </a:t>
            </a:r>
            <a:r>
              <a:rPr lang="cs-CZ" dirty="0"/>
              <a:t>den po požití.</a:t>
            </a:r>
          </a:p>
        </p:txBody>
      </p:sp>
    </p:spTree>
    <p:extLst>
      <p:ext uri="{BB962C8B-B14F-4D97-AF65-F5344CB8AC3E}">
        <p14:creationId xmlns:p14="http://schemas.microsoft.com/office/powerpoint/2010/main" val="23676491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Primární jedy v potravinách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Rostlinná strava </a:t>
            </a:r>
          </a:p>
          <a:p>
            <a:r>
              <a:rPr lang="cs-CZ" dirty="0" smtClean="0"/>
              <a:t>Zelené </a:t>
            </a:r>
            <a:r>
              <a:rPr lang="cs-CZ" dirty="0"/>
              <a:t>brambory, nezralé plody rajčat, paprik a </a:t>
            </a:r>
            <a:r>
              <a:rPr lang="cs-CZ" dirty="0" smtClean="0"/>
              <a:t>lilků obsahují solanin, </a:t>
            </a:r>
            <a:r>
              <a:rPr lang="cs-CZ" dirty="0"/>
              <a:t>ale toto množství není lidskému organismu nebezpečné. </a:t>
            </a:r>
            <a:endParaRPr lang="cs-CZ" dirty="0" smtClean="0"/>
          </a:p>
          <a:p>
            <a:r>
              <a:rPr lang="cs-CZ" dirty="0" smtClean="0"/>
              <a:t>Větší </a:t>
            </a:r>
            <a:r>
              <a:rPr lang="cs-CZ" dirty="0"/>
              <a:t>nebezpečí s sebou nese konzumace hořkých mandlí, pecek broskví nebo meruněk </a:t>
            </a:r>
            <a:r>
              <a:rPr lang="cs-CZ" dirty="0" smtClean="0"/>
              <a:t>(amygdalin)</a:t>
            </a:r>
            <a:endParaRPr lang="cs-CZ" dirty="0"/>
          </a:p>
          <a:p>
            <a:r>
              <a:rPr lang="cs-CZ" dirty="0"/>
              <a:t>Rebarbora, špenát, brusinky mohou obsahovat větší množství kyseliny šťavelové. Otrava je nejpravděpodobnější z rebarbory. </a:t>
            </a:r>
          </a:p>
        </p:txBody>
      </p:sp>
    </p:spTree>
    <p:extLst>
      <p:ext uri="{BB962C8B-B14F-4D97-AF65-F5344CB8AC3E}">
        <p14:creationId xmlns:p14="http://schemas.microsoft.com/office/powerpoint/2010/main" val="32395993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Nikotin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Patří </a:t>
            </a:r>
            <a:r>
              <a:rPr lang="cs-CZ" dirty="0"/>
              <a:t>mezi vysoce toxické látky. Jedná se o pyridinový alkaloid obsažený v tabáku. V jeho listech se váže na kyselinu jablečnou a citrónovou. </a:t>
            </a:r>
            <a:endParaRPr lang="cs-CZ" dirty="0" smtClean="0"/>
          </a:p>
          <a:p>
            <a:r>
              <a:rPr lang="cs-CZ" dirty="0" smtClean="0"/>
              <a:t>Má </a:t>
            </a:r>
            <a:r>
              <a:rPr lang="cs-CZ" dirty="0"/>
              <a:t>palčivou chuť, stimulační a uvolňující účinky. Nikotin je psychotropní látkou vázanou na tabák, především na jeho kouření. </a:t>
            </a:r>
            <a:endParaRPr lang="cs-CZ" dirty="0" smtClean="0"/>
          </a:p>
          <a:p>
            <a:r>
              <a:rPr lang="cs-CZ" dirty="0" smtClean="0"/>
              <a:t>Nikotin se uvolňuje </a:t>
            </a:r>
            <a:r>
              <a:rPr lang="cs-CZ" dirty="0"/>
              <a:t>do kouře </a:t>
            </a:r>
            <a:r>
              <a:rPr lang="cs-CZ" dirty="0" smtClean="0"/>
              <a:t>s</a:t>
            </a:r>
            <a:r>
              <a:rPr lang="cs-CZ" dirty="0"/>
              <a:t> kapičkami dehtu a následně se vstřebává z plicních sklípků </a:t>
            </a:r>
            <a:r>
              <a:rPr lang="cs-CZ" dirty="0" smtClean="0"/>
              <a:t>(stejně </a:t>
            </a:r>
            <a:r>
              <a:rPr lang="cs-CZ" dirty="0"/>
              <a:t>rychle jako při nitrožilní </a:t>
            </a:r>
            <a:r>
              <a:rPr lang="cs-CZ" dirty="0" smtClean="0"/>
              <a:t>aplikaci), </a:t>
            </a:r>
            <a:endParaRPr lang="cs-CZ" dirty="0"/>
          </a:p>
          <a:p>
            <a:r>
              <a:rPr lang="cs-CZ" dirty="0" smtClean="0"/>
              <a:t>Do </a:t>
            </a:r>
            <a:r>
              <a:rPr lang="cs-CZ" dirty="0"/>
              <a:t>mozku </a:t>
            </a:r>
            <a:r>
              <a:rPr lang="cs-CZ" dirty="0" smtClean="0"/>
              <a:t>se přibližně </a:t>
            </a:r>
            <a:r>
              <a:rPr lang="cs-CZ" dirty="0"/>
              <a:t>za deset </a:t>
            </a:r>
            <a:r>
              <a:rPr lang="cs-CZ" dirty="0" smtClean="0"/>
              <a:t>sekund, dráždí receptory. </a:t>
            </a:r>
          </a:p>
          <a:p>
            <a:r>
              <a:rPr lang="cs-CZ" dirty="0"/>
              <a:t>V</a:t>
            </a:r>
            <a:r>
              <a:rPr lang="cs-CZ" dirty="0" smtClean="0"/>
              <a:t>yvolává </a:t>
            </a:r>
            <a:r>
              <a:rPr lang="cs-CZ" dirty="0"/>
              <a:t>zvýšenou aktivitu trávicího traktu, vzestup produkce slin a trávicích šťáv a vzestup aktivity hladké svaloviny. V první fázi působí nikotin stimulačně a pak přechází do fáze mírného útlumu. </a:t>
            </a:r>
            <a:endParaRPr lang="cs-CZ" dirty="0" smtClean="0"/>
          </a:p>
          <a:p>
            <a:r>
              <a:rPr lang="cs-CZ" dirty="0" smtClean="0"/>
              <a:t>Nikotin </a:t>
            </a:r>
            <a:r>
              <a:rPr lang="cs-CZ" dirty="0"/>
              <a:t>také zvyšuje krevní tlak, zrychluje činnost srdce, stahuje cévy, zvyšuje obsah mastných kyselin v krvi.</a:t>
            </a:r>
          </a:p>
        </p:txBody>
      </p:sp>
    </p:spTree>
    <p:extLst>
      <p:ext uri="{BB962C8B-B14F-4D97-AF65-F5344CB8AC3E}">
        <p14:creationId xmlns:p14="http://schemas.microsoft.com/office/powerpoint/2010/main" val="17245846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Nikotin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Vysoce návyková </a:t>
            </a:r>
            <a:r>
              <a:rPr lang="cs-CZ" dirty="0"/>
              <a:t>psychoaktivní látkou s procesem determinujícím vznik závislosti podobně jako u heroinu nebo kokainu. </a:t>
            </a:r>
            <a:endParaRPr lang="cs-CZ" dirty="0" smtClean="0"/>
          </a:p>
          <a:p>
            <a:r>
              <a:rPr lang="cs-CZ" dirty="0" smtClean="0"/>
              <a:t>Závislost </a:t>
            </a:r>
            <a:r>
              <a:rPr lang="cs-CZ" dirty="0"/>
              <a:t>na nikotinu je stav nutící člověka kouřit i přes znalosti zdravotních následků a úsilí </a:t>
            </a:r>
            <a:r>
              <a:rPr lang="cs-CZ" dirty="0" smtClean="0"/>
              <a:t>přestat. </a:t>
            </a:r>
          </a:p>
          <a:p>
            <a:r>
              <a:rPr lang="cs-CZ" dirty="0" smtClean="0"/>
              <a:t>Nejde </a:t>
            </a:r>
            <a:r>
              <a:rPr lang="cs-CZ" dirty="0"/>
              <a:t>o nedostatek vůle nebo o poruchu osobnosti, ale o progresivní, chronické a recidivující </a:t>
            </a:r>
            <a:r>
              <a:rPr lang="cs-CZ" dirty="0" smtClean="0"/>
              <a:t>onemocnění protože vzniká i fyzická </a:t>
            </a:r>
            <a:r>
              <a:rPr lang="cs-CZ" dirty="0"/>
              <a:t>závislost</a:t>
            </a:r>
            <a:r>
              <a:rPr lang="cs-CZ" dirty="0" smtClean="0"/>
              <a:t>.</a:t>
            </a:r>
          </a:p>
          <a:p>
            <a:r>
              <a:rPr lang="cs-CZ" dirty="0" smtClean="0"/>
              <a:t>Nejzávažnější </a:t>
            </a:r>
            <a:r>
              <a:rPr lang="cs-CZ" dirty="0"/>
              <a:t>rizika jsou spojena s chronickým užíváním a poškozením organismu, především plic.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598281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Nikotin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/>
              <a:t>Smrtelná dávka čistého nikotinu je asi 60 mg. </a:t>
            </a:r>
            <a:endParaRPr lang="cs-CZ" dirty="0" smtClean="0"/>
          </a:p>
          <a:p>
            <a:r>
              <a:rPr lang="cs-CZ" dirty="0" smtClean="0"/>
              <a:t>Intoxikace se </a:t>
            </a:r>
            <a:r>
              <a:rPr lang="cs-CZ" dirty="0"/>
              <a:t>projevuje křečemi a ochrnutím centrální nervové soustavy. Bez léčení nastává smrt obrnou dýchacího centra a následného udušení. </a:t>
            </a:r>
            <a:endParaRPr lang="cs-CZ" dirty="0" smtClean="0"/>
          </a:p>
          <a:p>
            <a:r>
              <a:rPr lang="cs-CZ" dirty="0" smtClean="0"/>
              <a:t>Může </a:t>
            </a:r>
            <a:r>
              <a:rPr lang="cs-CZ" dirty="0"/>
              <a:t>se zdát, že nikotin je tím nejškodlivějším při kouření cigaret. Ale nikotin vyvolává pouze závislost a příčinou úmrtí z důvodu kouření je především dehet.</a:t>
            </a:r>
          </a:p>
          <a:p>
            <a:r>
              <a:rPr lang="cs-CZ" dirty="0"/>
              <a:t>Při odvykání kouření je možné na nějakou dobu užívat nikotin v podobě náplastí, žvýkaček nebo léku obsahujícího </a:t>
            </a:r>
            <a:r>
              <a:rPr lang="cs-CZ" dirty="0" err="1"/>
              <a:t>vareniklin</a:t>
            </a:r>
            <a:r>
              <a:rPr lang="cs-CZ" dirty="0"/>
              <a:t>. </a:t>
            </a:r>
            <a:endParaRPr lang="cs-CZ" dirty="0" smtClean="0"/>
          </a:p>
          <a:p>
            <a:r>
              <a:rPr lang="cs-CZ" dirty="0" smtClean="0"/>
              <a:t>Při </a:t>
            </a:r>
            <a:r>
              <a:rPr lang="cs-CZ" dirty="0"/>
              <a:t>odvykání má člověk stavy úzkosti, může trpět depresemi, nespavostí, podrážděním, úzkostí, bušením srdce a sníženou schopností koncentrace.</a:t>
            </a:r>
          </a:p>
        </p:txBody>
      </p:sp>
    </p:spTree>
    <p:extLst>
      <p:ext uri="{BB962C8B-B14F-4D97-AF65-F5344CB8AC3E}">
        <p14:creationId xmlns:p14="http://schemas.microsoft.com/office/powerpoint/2010/main" val="27640186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Drogy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Stimulační</a:t>
            </a:r>
          </a:p>
          <a:p>
            <a:r>
              <a:rPr lang="cs-CZ" dirty="0" smtClean="0"/>
              <a:t>Opiáty</a:t>
            </a:r>
          </a:p>
          <a:p>
            <a:r>
              <a:rPr lang="cs-CZ" dirty="0" smtClean="0"/>
              <a:t>Halucinogeny</a:t>
            </a:r>
          </a:p>
          <a:p>
            <a:r>
              <a:rPr lang="cs-CZ" dirty="0" smtClean="0"/>
              <a:t>Těkavé látky</a:t>
            </a:r>
          </a:p>
          <a:p>
            <a:r>
              <a:rPr lang="cs-CZ" dirty="0" smtClean="0"/>
              <a:t>Tlumící látky </a:t>
            </a:r>
          </a:p>
          <a:p>
            <a:r>
              <a:rPr lang="cs-CZ" dirty="0" err="1" smtClean="0"/>
              <a:t>Canabis</a:t>
            </a:r>
            <a:r>
              <a:rPr lang="cs-CZ" dirty="0" smtClean="0"/>
              <a:t> 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dirty="0" smtClean="0"/>
              <a:t>Samostudium: Uveďte zástupce jednotlivých skupin drog a jejich projevy na organismus při aplikaci. Viz tabulka v příloze. 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797468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Rekonvalescence organismu - abstinence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62570"/>
            <a:ext cx="10515600" cy="435133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cs-CZ" b="1" dirty="0" err="1"/>
              <a:t>Antioxydanty</a:t>
            </a:r>
            <a:endParaRPr lang="cs-CZ" dirty="0"/>
          </a:p>
          <a:p>
            <a:r>
              <a:rPr lang="cs-CZ" dirty="0" smtClean="0"/>
              <a:t>Přírodní </a:t>
            </a:r>
            <a:r>
              <a:rPr lang="cs-CZ" dirty="0"/>
              <a:t>látky, které mají schopnost zastavit proces stavebních a řídích struktur našeho těla např. cholesterol, lipoproteidů a DNA. Oxidace těchto struktur, které vyvolávají kyslík, dusík a jejich sloučeniny se souhrnně nazývají volné radikály. Čím více antioxidačních látek přijmeme, tím lépe. </a:t>
            </a:r>
            <a:r>
              <a:rPr lang="cs-CZ" dirty="0" smtClean="0"/>
              <a:t>Jsou obsaženy ve stravě </a:t>
            </a:r>
            <a:r>
              <a:rPr lang="cs-CZ" dirty="0"/>
              <a:t>– </a:t>
            </a:r>
            <a:r>
              <a:rPr lang="cs-CZ" dirty="0" smtClean="0"/>
              <a:t>(</a:t>
            </a:r>
            <a:r>
              <a:rPr lang="cs-CZ" dirty="0" err="1" smtClean="0"/>
              <a:t>polyfenoly</a:t>
            </a:r>
            <a:r>
              <a:rPr lang="cs-CZ" dirty="0" smtClean="0"/>
              <a:t> </a:t>
            </a:r>
            <a:r>
              <a:rPr lang="cs-CZ" dirty="0"/>
              <a:t>a </a:t>
            </a:r>
            <a:r>
              <a:rPr lang="cs-CZ" dirty="0" err="1"/>
              <a:t>hydroxyfenoly</a:t>
            </a:r>
            <a:r>
              <a:rPr lang="cs-CZ" dirty="0"/>
              <a:t>) jsou nejvíce obsaženy v listech čajovníku (zelený čaj), ve slupce a semenech vína ( víno, olej ze semínek), granátová jablka. Jejich účinnost je až dvacetkrát vyšší než vitamíny C nebo E. Jsou rozpustné ve vodě i tucích. </a:t>
            </a:r>
            <a:r>
              <a:rPr lang="cs-CZ" dirty="0" smtClean="0"/>
              <a:t>Doplňky </a:t>
            </a:r>
            <a:r>
              <a:rPr lang="cs-CZ" dirty="0"/>
              <a:t>stravy – Q 10, kyselina alfa </a:t>
            </a:r>
            <a:r>
              <a:rPr lang="cs-CZ" dirty="0" err="1"/>
              <a:t>lipoová</a:t>
            </a:r>
            <a:r>
              <a:rPr lang="cs-CZ" dirty="0"/>
              <a:t>, vitamíny C a E, </a:t>
            </a:r>
            <a:r>
              <a:rPr lang="cs-CZ" dirty="0" err="1"/>
              <a:t>gluthation</a:t>
            </a:r>
            <a:r>
              <a:rPr lang="cs-CZ" dirty="0"/>
              <a:t>. 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b="1" dirty="0" smtClean="0"/>
              <a:t>Vitamínové </a:t>
            </a:r>
            <a:r>
              <a:rPr lang="cs-CZ" b="1" dirty="0"/>
              <a:t>doplňky </a:t>
            </a:r>
            <a:endParaRPr lang="cs-CZ" dirty="0"/>
          </a:p>
          <a:p>
            <a:r>
              <a:rPr lang="cs-CZ" dirty="0" smtClean="0"/>
              <a:t>Jen vitamíny přijímané z vyvážené stravy mají blahodárný efekt na tělo a zdraví. </a:t>
            </a:r>
          </a:p>
          <a:p>
            <a:pPr marL="0" indent="0">
              <a:buNone/>
            </a:pPr>
            <a:r>
              <a:rPr lang="cs-CZ" dirty="0" smtClean="0"/>
              <a:t>Všechny </a:t>
            </a:r>
            <a:r>
              <a:rPr lang="cs-CZ" dirty="0"/>
              <a:t>reklamy, které propagují vitamínové doplňky a antioxidanty prodlužující život by se podle dánské studie daly označit za lživé. Věci z Kodaňské univerzity totiž prokázali, že osoby pravidelně přijímající tablety s vitamíny A </a:t>
            </a:r>
            <a:r>
              <a:rPr lang="cs-CZ" dirty="0" err="1"/>
              <a:t>a</a:t>
            </a:r>
            <a:r>
              <a:rPr lang="cs-CZ" dirty="0"/>
              <a:t> E se dožívají kratšího života. </a:t>
            </a:r>
          </a:p>
        </p:txBody>
      </p:sp>
    </p:spTree>
    <p:extLst>
      <p:ext uri="{BB962C8B-B14F-4D97-AF65-F5344CB8AC3E}">
        <p14:creationId xmlns:p14="http://schemas.microsoft.com/office/powerpoint/2010/main" val="35952154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Toxiny v našem organismu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Toxiny = jedovaté látky </a:t>
            </a:r>
          </a:p>
          <a:p>
            <a:r>
              <a:rPr lang="cs-CZ" dirty="0" smtClean="0"/>
              <a:t>Cest, jakými se dostávají toxické látky do našeho organismu je několik.</a:t>
            </a:r>
          </a:p>
          <a:p>
            <a:r>
              <a:rPr lang="cs-CZ" dirty="0" smtClean="0"/>
              <a:t> Některé užíváme více či méně dobrovolně, napříč vědomí nebo podvědomí o jejich výskytu i nebezpečnosti. Podařilo se jim ovládnout naši mysl. </a:t>
            </a:r>
          </a:p>
          <a:p>
            <a:r>
              <a:rPr lang="cs-CZ" dirty="0"/>
              <a:t>J</a:t>
            </a:r>
            <a:r>
              <a:rPr lang="cs-CZ" dirty="0" smtClean="0"/>
              <a:t>iné přichází skrytě v podobě znečištěného prostředí a znečištěných  zdrojů jako je půda, voda… </a:t>
            </a:r>
          </a:p>
          <a:p>
            <a:r>
              <a:rPr lang="cs-CZ" dirty="0" smtClean="0"/>
              <a:t>Jenom zlomek toxinů si na živé organismy přichystala matka příroda v podobě jiných živých organismů a rostlin. </a:t>
            </a:r>
          </a:p>
          <a:p>
            <a:r>
              <a:rPr lang="cs-CZ" dirty="0" smtClean="0"/>
              <a:t>Všechny však mohou negativně ovlivnit nebo ukončit náš život…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026419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Toxikologie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Toxikologie je věda o jedech zabývající se nežádoucími biologickými vlastnostmi látek.</a:t>
            </a:r>
          </a:p>
          <a:p>
            <a:r>
              <a:rPr lang="cs-CZ" dirty="0" smtClean="0"/>
              <a:t>Za zakladatele toxikologie bývá považován </a:t>
            </a:r>
            <a:r>
              <a:rPr lang="cs-CZ" dirty="0" err="1" smtClean="0"/>
              <a:t>Paracelus</a:t>
            </a:r>
            <a:r>
              <a:rPr lang="cs-CZ" dirty="0" smtClean="0"/>
              <a:t>, středověký lékař 16.století.</a:t>
            </a:r>
          </a:p>
          <a:p>
            <a:r>
              <a:rPr lang="cs-CZ" dirty="0" smtClean="0"/>
              <a:t>Klasická toxikologie je lékařská věda. </a:t>
            </a:r>
          </a:p>
          <a:p>
            <a:r>
              <a:rPr lang="cs-CZ" dirty="0" err="1" smtClean="0"/>
              <a:t>Ekotoxikologie</a:t>
            </a:r>
            <a:r>
              <a:rPr lang="cs-CZ" dirty="0" smtClean="0"/>
              <a:t>, jedy v rámci životního prostředí. </a:t>
            </a:r>
          </a:p>
          <a:p>
            <a:r>
              <a:rPr lang="cs-CZ" dirty="0" smtClean="0"/>
              <a:t>Průmyslová toxikologie, toxikologie v oblasti průmyslu.</a:t>
            </a:r>
          </a:p>
          <a:p>
            <a:r>
              <a:rPr lang="cs-CZ" dirty="0"/>
              <a:t>N</a:t>
            </a:r>
            <a:r>
              <a:rPr lang="cs-CZ" dirty="0" smtClean="0"/>
              <a:t>áplní toxikologie je komplexní studium vlastností a účinkem chemických látek a využití poznatků pro ochranu člověka a života vůbec.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734568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Jedy v historii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Do podvědomí primitivního člověka se dostávala nutnost ochrany před účinky jedovatých zvířat, plazů a hmyzu, rostlin. Na druhé straně se naučil tyto jedy využívat při obraně a lovu.</a:t>
            </a:r>
          </a:p>
          <a:p>
            <a:r>
              <a:rPr lang="cs-CZ" dirty="0" smtClean="0"/>
              <a:t>Eberský papyrus je první zprávou o jedech. (1 500 př. </a:t>
            </a:r>
            <a:r>
              <a:rPr lang="cs-CZ" dirty="0"/>
              <a:t>n</a:t>
            </a:r>
            <a:r>
              <a:rPr lang="cs-CZ" dirty="0" smtClean="0"/>
              <a:t>.l.) Obsahuje  800 receptů, mezi nimi i jedy. Dokazuje že, Egypťané znali toxické účinky bolehlavu, nikotinu a opiátů. Brzy tyto poznatky a vědomosti převzali Řekové a Číňané. </a:t>
            </a:r>
          </a:p>
          <a:p>
            <a:r>
              <a:rPr lang="cs-CZ" dirty="0" smtClean="0"/>
              <a:t>Hippokrates ( 400 </a:t>
            </a:r>
            <a:r>
              <a:rPr lang="cs-CZ" dirty="0" err="1" smtClean="0"/>
              <a:t>př.n.let</a:t>
            </a:r>
            <a:r>
              <a:rPr lang="cs-CZ" dirty="0" smtClean="0"/>
              <a:t>.) přináší do medicíny určitý „racionalismus“ a rozlišuje některé znalosti o jedech, jejich dávkách a použití.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843251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Ekotoxikologie</a:t>
            </a:r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Zamoření životního prostředí vlivem působení průmyslové výroby a používání chemických látek v zemědělství způsobilo přechod škodlivých látek v potravinách do našeho organismu. </a:t>
            </a:r>
          </a:p>
          <a:p>
            <a:r>
              <a:rPr lang="cs-CZ" dirty="0"/>
              <a:t>Projevuje se narušení vody, půdy i ovzduší. Ovlivněna je fauna i flora. </a:t>
            </a:r>
          </a:p>
          <a:p>
            <a:pPr marL="0" indent="0">
              <a:buNone/>
            </a:pPr>
            <a:endParaRPr lang="cs-CZ" dirty="0"/>
          </a:p>
          <a:p>
            <a:pPr marL="514350" lvl="0" indent="-514350">
              <a:buAutoNum type="arabicPeriod"/>
            </a:pPr>
            <a:r>
              <a:rPr lang="cs-CZ" b="1" dirty="0" smtClean="0"/>
              <a:t>problém </a:t>
            </a:r>
            <a:r>
              <a:rPr lang="cs-CZ" b="1" dirty="0"/>
              <a:t>= těžké kovy </a:t>
            </a:r>
            <a:endParaRPr lang="cs-CZ" dirty="0" smtClean="0"/>
          </a:p>
          <a:p>
            <a:pPr marL="514350" lvl="0" indent="-514350">
              <a:buAutoNum type="arabicPeriod"/>
            </a:pPr>
            <a:r>
              <a:rPr lang="cs-CZ" b="1" dirty="0" smtClean="0"/>
              <a:t>problém </a:t>
            </a:r>
            <a:r>
              <a:rPr lang="cs-CZ" b="1" dirty="0"/>
              <a:t>= chemické látky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499846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Kadmium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D</a:t>
            </a:r>
            <a:r>
              <a:rPr lang="cs-CZ" dirty="0" smtClean="0"/>
              <a:t>ostává </a:t>
            </a:r>
            <a:r>
              <a:rPr lang="cs-CZ" dirty="0"/>
              <a:t>se do organismu v zemědělských produktech vzhledem k používání levných průmyslových hnojiv z Afriky, dále z čistírenských kalů a v neposlední řadě je obsaženo v cigaretách. </a:t>
            </a:r>
          </a:p>
          <a:p>
            <a:r>
              <a:rPr lang="cs-CZ" dirty="0"/>
              <a:t>Obsah kadmia v poživatinách je považován za problém číslo </a:t>
            </a:r>
            <a:r>
              <a:rPr lang="cs-CZ" dirty="0" smtClean="0"/>
              <a:t>jedna.</a:t>
            </a:r>
          </a:p>
          <a:p>
            <a:r>
              <a:rPr lang="cs-CZ" dirty="0" smtClean="0"/>
              <a:t> </a:t>
            </a:r>
            <a:r>
              <a:rPr lang="cs-CZ" dirty="0"/>
              <a:t>Způsobuje poškození ledvin, nádory, sperma, aterosklerózu. </a:t>
            </a:r>
          </a:p>
        </p:txBody>
      </p:sp>
    </p:spTree>
    <p:extLst>
      <p:ext uri="{BB962C8B-B14F-4D97-AF65-F5344CB8AC3E}">
        <p14:creationId xmlns:p14="http://schemas.microsoft.com/office/powerpoint/2010/main" val="6351679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Rtuť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</a:t>
            </a:r>
            <a:r>
              <a:rPr lang="cs-CZ" dirty="0" smtClean="0"/>
              <a:t>drojem </a:t>
            </a:r>
            <a:r>
              <a:rPr lang="cs-CZ" dirty="0"/>
              <a:t>jsou přípravky používané k moření obilí a částečně i průmysl</a:t>
            </a:r>
            <a:r>
              <a:rPr lang="cs-CZ" dirty="0" smtClean="0"/>
              <a:t>.</a:t>
            </a:r>
          </a:p>
          <a:p>
            <a:r>
              <a:rPr lang="cs-CZ" dirty="0" smtClean="0"/>
              <a:t> </a:t>
            </a:r>
            <a:r>
              <a:rPr lang="cs-CZ" dirty="0"/>
              <a:t>Problém zamoření rtutí se daří řešit. </a:t>
            </a:r>
          </a:p>
        </p:txBody>
      </p:sp>
    </p:spTree>
    <p:extLst>
      <p:ext uri="{BB962C8B-B14F-4D97-AF65-F5344CB8AC3E}">
        <p14:creationId xmlns:p14="http://schemas.microsoft.com/office/powerpoint/2010/main" val="3108961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Olovo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</a:t>
            </a:r>
            <a:r>
              <a:rPr lang="cs-CZ" dirty="0" smtClean="0"/>
              <a:t>drojem </a:t>
            </a:r>
            <a:r>
              <a:rPr lang="cs-CZ" dirty="0"/>
              <a:t>jsou výfukové plyny ( bezolovnatý benzín je prevencí ) a spalování tuhých paliv. </a:t>
            </a:r>
            <a:endParaRPr lang="cs-CZ" dirty="0" smtClean="0"/>
          </a:p>
          <a:p>
            <a:r>
              <a:rPr lang="cs-CZ" dirty="0" smtClean="0"/>
              <a:t>Často </a:t>
            </a:r>
            <a:r>
              <a:rPr lang="cs-CZ" dirty="0"/>
              <a:t>zmiňované ovoce u cesty není tím hlavním problémem, problém je v plodinách pěstovaných při zemi a v ovoci, které spadlo na zem. Až 65 % olova lze umýt studenou vodou.</a:t>
            </a:r>
          </a:p>
          <a:p>
            <a:r>
              <a:rPr lang="cs-CZ" dirty="0"/>
              <a:t>Množství olova je nám ze zahraničí stále vyčítáno. Při testování se bere vzorek vlasů – horší výsledky mají velká města. </a:t>
            </a:r>
          </a:p>
        </p:txBody>
      </p:sp>
    </p:spTree>
    <p:extLst>
      <p:ext uri="{BB962C8B-B14F-4D97-AF65-F5344CB8AC3E}">
        <p14:creationId xmlns:p14="http://schemas.microsoft.com/office/powerpoint/2010/main" val="8723478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Dusičnany a dusitany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Jsou obsaženy </a:t>
            </a:r>
            <a:r>
              <a:rPr lang="cs-CZ" dirty="0"/>
              <a:t>spolu s fosforem v hnojivech. </a:t>
            </a:r>
            <a:endParaRPr lang="cs-CZ" dirty="0" smtClean="0"/>
          </a:p>
          <a:p>
            <a:r>
              <a:rPr lang="cs-CZ" dirty="0" smtClean="0"/>
              <a:t>Největší </a:t>
            </a:r>
            <a:r>
              <a:rPr lang="cs-CZ" dirty="0"/>
              <a:t>riziko způsobuje zamoření spodní vody – studní. </a:t>
            </a:r>
            <a:endParaRPr lang="cs-CZ" dirty="0" smtClean="0"/>
          </a:p>
          <a:p>
            <a:r>
              <a:rPr lang="cs-CZ" dirty="0" smtClean="0"/>
              <a:t>Přehnojování </a:t>
            </a:r>
            <a:r>
              <a:rPr lang="cs-CZ" dirty="0"/>
              <a:t>je problémem </a:t>
            </a:r>
            <a:r>
              <a:rPr lang="cs-CZ" dirty="0" smtClean="0"/>
              <a:t>socialistického, ale i současného  hospodaření s půdou!  </a:t>
            </a:r>
            <a:endParaRPr lang="cs-CZ" dirty="0"/>
          </a:p>
          <a:p>
            <a:r>
              <a:rPr lang="cs-CZ" dirty="0"/>
              <a:t>Částečně se dusičnany přidávají do potravin jako součást technologického zpracování především uzenin a sýrů – obzvláště tavených. </a:t>
            </a:r>
          </a:p>
        </p:txBody>
      </p:sp>
    </p:spTree>
    <p:extLst>
      <p:ext uri="{BB962C8B-B14F-4D97-AF65-F5344CB8AC3E}">
        <p14:creationId xmlns:p14="http://schemas.microsoft.com/office/powerpoint/2010/main" val="389076759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657</Words>
  <Application>Microsoft Office PowerPoint</Application>
  <PresentationFormat>Širokoúhlá obrazovka</PresentationFormat>
  <Paragraphs>96</Paragraphs>
  <Slides>18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22" baseType="lpstr">
      <vt:lpstr>Arial</vt:lpstr>
      <vt:lpstr>Calibri</vt:lpstr>
      <vt:lpstr>Calibri Light</vt:lpstr>
      <vt:lpstr>Motiv Office</vt:lpstr>
      <vt:lpstr>Toxiny </vt:lpstr>
      <vt:lpstr>Toxiny v našem organismu </vt:lpstr>
      <vt:lpstr>Toxikologie </vt:lpstr>
      <vt:lpstr>Jedy v historii </vt:lpstr>
      <vt:lpstr>Ekotoxikologie </vt:lpstr>
      <vt:lpstr>Kadmium </vt:lpstr>
      <vt:lpstr>Rtuť </vt:lpstr>
      <vt:lpstr>Olovo </vt:lpstr>
      <vt:lpstr>Dusičnany a dusitany </vt:lpstr>
      <vt:lpstr>PCHB </vt:lpstr>
      <vt:lpstr>Primární jedy v potravinách </vt:lpstr>
      <vt:lpstr>Primární jedy v potravinách </vt:lpstr>
      <vt:lpstr>Primární jedy v potravinách </vt:lpstr>
      <vt:lpstr>Nikotin </vt:lpstr>
      <vt:lpstr>Nikotin </vt:lpstr>
      <vt:lpstr>Nikotin </vt:lpstr>
      <vt:lpstr>Drogy </vt:lpstr>
      <vt:lpstr>Rekonvalescence organismu - abstinence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Toxiny </dc:title>
  <dc:creator>Alexandr Burda</dc:creator>
  <cp:lastModifiedBy>Alexandr Burda</cp:lastModifiedBy>
  <cp:revision>6</cp:revision>
  <dcterms:created xsi:type="dcterms:W3CDTF">2020-12-01T10:39:39Z</dcterms:created>
  <dcterms:modified xsi:type="dcterms:W3CDTF">2020-12-01T11:26:18Z</dcterms:modified>
</cp:coreProperties>
</file>