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9" r:id="rId14"/>
    <p:sldId id="270" r:id="rId15"/>
    <p:sldId id="271" r:id="rId16"/>
    <p:sldId id="272" r:id="rId17"/>
    <p:sldId id="273" r:id="rId18"/>
    <p:sldId id="274" r:id="rId19"/>
    <p:sldId id="275"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1480E-EC44-4C96-BE50-E33CCCCC812B}" type="datetimeFigureOut">
              <a:rPr lang="cs-CZ" smtClean="0"/>
              <a:t>24.11.2020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28DE-48A1-4E60-AABC-C161C84B14C2}" type="slidenum">
              <a:rPr lang="cs-CZ" smtClean="0"/>
              <a:t>‹#›</a:t>
            </a:fld>
            <a:endParaRPr lang="cs-CZ"/>
          </a:p>
        </p:txBody>
      </p:sp>
    </p:spTree>
    <p:extLst>
      <p:ext uri="{BB962C8B-B14F-4D97-AF65-F5344CB8AC3E}">
        <p14:creationId xmlns:p14="http://schemas.microsoft.com/office/powerpoint/2010/main" val="3976457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29C928DE-48A1-4E60-AABC-C161C84B14C2}" type="slidenum">
              <a:rPr lang="cs-CZ" smtClean="0"/>
              <a:t>3</a:t>
            </a:fld>
            <a:endParaRPr lang="cs-CZ"/>
          </a:p>
        </p:txBody>
      </p:sp>
    </p:spTree>
    <p:extLst>
      <p:ext uri="{BB962C8B-B14F-4D97-AF65-F5344CB8AC3E}">
        <p14:creationId xmlns:p14="http://schemas.microsoft.com/office/powerpoint/2010/main" val="1937992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71890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1964985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263797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249978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4198658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417349E-0BDB-4649-B999-6A669AA9A30C}"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3885723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417349E-0BDB-4649-B999-6A669AA9A30C}" type="datetimeFigureOut">
              <a:rPr lang="cs-CZ" smtClean="0"/>
              <a:t>24.11.2020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175354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417349E-0BDB-4649-B999-6A669AA9A30C}" type="datetimeFigureOut">
              <a:rPr lang="cs-CZ" smtClean="0"/>
              <a:t>24.11.2020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236528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417349E-0BDB-4649-B999-6A669AA9A30C}" type="datetimeFigureOut">
              <a:rPr lang="cs-CZ" smtClean="0"/>
              <a:t>24.11.2020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347942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417349E-0BDB-4649-B999-6A669AA9A30C}"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3040668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417349E-0BDB-4649-B999-6A669AA9A30C}"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7400F2-4B82-41FD-8235-5CE6C9658897}" type="slidenum">
              <a:rPr lang="cs-CZ" smtClean="0"/>
              <a:t>‹#›</a:t>
            </a:fld>
            <a:endParaRPr lang="cs-CZ"/>
          </a:p>
        </p:txBody>
      </p:sp>
    </p:spTree>
    <p:extLst>
      <p:ext uri="{BB962C8B-B14F-4D97-AF65-F5344CB8AC3E}">
        <p14:creationId xmlns:p14="http://schemas.microsoft.com/office/powerpoint/2010/main" val="48315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7349E-0BDB-4649-B999-6A669AA9A30C}" type="datetimeFigureOut">
              <a:rPr lang="cs-CZ" smtClean="0"/>
              <a:t>24.11.2020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400F2-4B82-41FD-8235-5CE6C9658897}" type="slidenum">
              <a:rPr lang="cs-CZ" smtClean="0"/>
              <a:t>‹#›</a:t>
            </a:fld>
            <a:endParaRPr lang="cs-CZ"/>
          </a:p>
        </p:txBody>
      </p:sp>
    </p:spTree>
    <p:extLst>
      <p:ext uri="{BB962C8B-B14F-4D97-AF65-F5344CB8AC3E}">
        <p14:creationId xmlns:p14="http://schemas.microsoft.com/office/powerpoint/2010/main" val="3039636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1500764"/>
          </a:xfrm>
        </p:spPr>
        <p:txBody>
          <a:bodyPr/>
          <a:lstStyle/>
          <a:p>
            <a:r>
              <a:rPr lang="cs-CZ" dirty="0" smtClean="0"/>
              <a:t>Trávící soustava </a:t>
            </a:r>
            <a:endParaRPr lang="cs-CZ" dirty="0"/>
          </a:p>
        </p:txBody>
      </p:sp>
      <p:sp>
        <p:nvSpPr>
          <p:cNvPr id="3" name="Podnadpis 2"/>
          <p:cNvSpPr>
            <a:spLocks noGrp="1"/>
          </p:cNvSpPr>
          <p:nvPr>
            <p:ph type="subTitle" idx="1"/>
          </p:nvPr>
        </p:nvSpPr>
        <p:spPr/>
        <p:txBody>
          <a:bodyPr/>
          <a:lstStyle/>
          <a:p>
            <a:r>
              <a:rPr lang="cs-CZ" dirty="0" smtClean="0"/>
              <a:t>Mgr. Alexandr Burda </a:t>
            </a:r>
            <a:endParaRPr lang="cs-CZ" dirty="0"/>
          </a:p>
        </p:txBody>
      </p:sp>
    </p:spTree>
    <p:extLst>
      <p:ext uri="{BB962C8B-B14F-4D97-AF65-F5344CB8AC3E}">
        <p14:creationId xmlns:p14="http://schemas.microsoft.com/office/powerpoint/2010/main" val="1532273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Trávicí ústrojí – jazyk </a:t>
            </a:r>
            <a:endParaRPr lang="cs-CZ" dirty="0"/>
          </a:p>
        </p:txBody>
      </p:sp>
      <p:sp>
        <p:nvSpPr>
          <p:cNvPr id="3" name="Zástupný symbol pro obsah 2"/>
          <p:cNvSpPr>
            <a:spLocks noGrp="1"/>
          </p:cNvSpPr>
          <p:nvPr>
            <p:ph idx="1"/>
          </p:nvPr>
        </p:nvSpPr>
        <p:spPr/>
        <p:txBody>
          <a:bodyPr/>
          <a:lstStyle/>
          <a:p>
            <a:r>
              <a:rPr lang="cs-CZ" dirty="0"/>
              <a:t>Jazyk </a:t>
            </a:r>
            <a:r>
              <a:rPr lang="cs-CZ" dirty="0" smtClean="0"/>
              <a:t>je </a:t>
            </a:r>
            <a:r>
              <a:rPr lang="cs-CZ" dirty="0"/>
              <a:t>hlavním orgánem dutiny </a:t>
            </a:r>
            <a:r>
              <a:rPr lang="cs-CZ" dirty="0" smtClean="0"/>
              <a:t>ústní. </a:t>
            </a:r>
          </a:p>
          <a:p>
            <a:r>
              <a:rPr lang="cs-CZ" dirty="0" smtClean="0"/>
              <a:t>Díky </a:t>
            </a:r>
            <a:r>
              <a:rPr lang="cs-CZ" dirty="0"/>
              <a:t>chuťovým pohárkům </a:t>
            </a:r>
            <a:r>
              <a:rPr lang="cs-CZ" dirty="0" smtClean="0"/>
              <a:t>má schopnost </a:t>
            </a:r>
            <a:r>
              <a:rPr lang="cs-CZ" dirty="0"/>
              <a:t>rozlišování chutí. </a:t>
            </a:r>
            <a:endParaRPr lang="cs-CZ" dirty="0" smtClean="0"/>
          </a:p>
          <a:p>
            <a:r>
              <a:rPr lang="cs-CZ" dirty="0" smtClean="0"/>
              <a:t>Po </a:t>
            </a:r>
            <a:r>
              <a:rPr lang="cs-CZ" dirty="0"/>
              <a:t>stranách vnímá chuť jako kyselou, na špičce slanou, střed sladkou a kořene hořkou. Schopnosti rozlišit chutě se liší u různých jedinců. </a:t>
            </a:r>
            <a:endParaRPr lang="cs-CZ" dirty="0" smtClean="0"/>
          </a:p>
          <a:p>
            <a:r>
              <a:rPr lang="cs-CZ" dirty="0" smtClean="0"/>
              <a:t>Zároveň jazyk informuje </a:t>
            </a:r>
            <a:r>
              <a:rPr lang="cs-CZ" dirty="0"/>
              <a:t>o teplotě a hustotě potravy – receptory = chuťová čidla. </a:t>
            </a:r>
            <a:endParaRPr lang="cs-CZ" dirty="0" smtClean="0"/>
          </a:p>
          <a:p>
            <a:r>
              <a:rPr lang="cs-CZ" dirty="0" smtClean="0"/>
              <a:t>Pod </a:t>
            </a:r>
            <a:r>
              <a:rPr lang="cs-CZ" dirty="0"/>
              <a:t>jazykem jsou umístěny 3 páry slinných  žláz. Sliny obsahují 99 % vody a jejich funkcí je potravu naředit a rozmělnit. </a:t>
            </a:r>
          </a:p>
          <a:p>
            <a:endParaRPr lang="cs-CZ" dirty="0"/>
          </a:p>
        </p:txBody>
      </p:sp>
    </p:spTree>
    <p:extLst>
      <p:ext uri="{BB962C8B-B14F-4D97-AF65-F5344CB8AC3E}">
        <p14:creationId xmlns:p14="http://schemas.microsoft.com/office/powerpoint/2010/main" val="304519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Trávicí ústrojí – zuby </a:t>
            </a:r>
            <a:endParaRPr lang="cs-CZ" dirty="0"/>
          </a:p>
        </p:txBody>
      </p:sp>
      <p:sp>
        <p:nvSpPr>
          <p:cNvPr id="3" name="Zástupný symbol pro obsah 2"/>
          <p:cNvSpPr>
            <a:spLocks noGrp="1"/>
          </p:cNvSpPr>
          <p:nvPr>
            <p:ph idx="1"/>
          </p:nvPr>
        </p:nvSpPr>
        <p:spPr>
          <a:xfrm>
            <a:off x="535709" y="1524000"/>
            <a:ext cx="10982036" cy="5015345"/>
          </a:xfrm>
        </p:spPr>
        <p:txBody>
          <a:bodyPr>
            <a:normAutofit fontScale="92500" lnSpcReduction="20000"/>
          </a:bodyPr>
          <a:lstStyle/>
          <a:p>
            <a:r>
              <a:rPr lang="cs-CZ" dirty="0"/>
              <a:t>Zuby </a:t>
            </a:r>
            <a:r>
              <a:rPr lang="cs-CZ" dirty="0" smtClean="0"/>
              <a:t> </a:t>
            </a:r>
            <a:r>
              <a:rPr lang="cs-CZ" dirty="0"/>
              <a:t>jsou seřazeny do horního a spodního oblouku. Řezáky, špičáky, třenové </a:t>
            </a:r>
            <a:r>
              <a:rPr lang="cs-CZ" dirty="0" smtClean="0"/>
              <a:t>zuby a </a:t>
            </a:r>
            <a:r>
              <a:rPr lang="cs-CZ" dirty="0"/>
              <a:t>stoličky. Celkem 32 zubů. </a:t>
            </a:r>
            <a:endParaRPr lang="cs-CZ" dirty="0" smtClean="0"/>
          </a:p>
          <a:p>
            <a:r>
              <a:rPr lang="cs-CZ" dirty="0" smtClean="0"/>
              <a:t>Zuby </a:t>
            </a:r>
            <a:r>
              <a:rPr lang="cs-CZ" dirty="0"/>
              <a:t>jsou umístěny v zubním lůžku v dásních. Skládají se z dřeně, zuboviny, zubního tmelu na kořeni a sklovině na korunce. Uprostřed </a:t>
            </a:r>
            <a:r>
              <a:rPr lang="cs-CZ" dirty="0" smtClean="0"/>
              <a:t>zubu je </a:t>
            </a:r>
            <a:r>
              <a:rPr lang="cs-CZ" dirty="0"/>
              <a:t>dřeňová dutina. </a:t>
            </a:r>
            <a:endParaRPr lang="cs-CZ" dirty="0" smtClean="0"/>
          </a:p>
          <a:p>
            <a:r>
              <a:rPr lang="cs-CZ" dirty="0" smtClean="0"/>
              <a:t>Vlivem </a:t>
            </a:r>
            <a:r>
              <a:rPr lang="cs-CZ" dirty="0"/>
              <a:t>mikroflóry v ústech vzniká zubní kaz. Příčinnou je špatná hygiena i konzumace potravin s vysokým obsahem cukrů. Prevencí je péče, dostatek fluoru. </a:t>
            </a:r>
            <a:endParaRPr lang="cs-CZ" dirty="0" smtClean="0"/>
          </a:p>
          <a:p>
            <a:r>
              <a:rPr lang="cs-CZ" dirty="0" smtClean="0"/>
              <a:t>Zuby </a:t>
            </a:r>
            <a:r>
              <a:rPr lang="cs-CZ" dirty="0"/>
              <a:t>slouží k </a:t>
            </a:r>
            <a:r>
              <a:rPr lang="cs-CZ" dirty="0" smtClean="0"/>
              <a:t>mechanickému zpracování potravy, </a:t>
            </a:r>
            <a:r>
              <a:rPr lang="cs-CZ" dirty="0"/>
              <a:t>během žvýkání se uvolňuje ze slin enzym ptyalin, který štěpí škrob na jednodušší cukry. Délka žvýkání výrazně ovlivňuje stravitelnost i využitelnost potravy. Zanedbávání žvýkání naopak způsobuje zažívací potíže, nedostatečné zpracování potravy vede k ukládání nadbytečné energie. </a:t>
            </a:r>
            <a:endParaRPr lang="cs-CZ" dirty="0" smtClean="0"/>
          </a:p>
          <a:p>
            <a:r>
              <a:rPr lang="cs-CZ" dirty="0" smtClean="0"/>
              <a:t>Hltání je cestou </a:t>
            </a:r>
            <a:r>
              <a:rPr lang="cs-CZ" dirty="0"/>
              <a:t>k nadváze a žaludečním i střevním potížím.</a:t>
            </a:r>
          </a:p>
        </p:txBody>
      </p:sp>
    </p:spTree>
    <p:extLst>
      <p:ext uri="{BB962C8B-B14F-4D97-AF65-F5344CB8AC3E}">
        <p14:creationId xmlns:p14="http://schemas.microsoft.com/office/powerpoint/2010/main" val="3812892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Trávicí ústrojí – hltan </a:t>
            </a:r>
            <a:endParaRPr lang="cs-CZ" dirty="0"/>
          </a:p>
        </p:txBody>
      </p:sp>
      <p:sp>
        <p:nvSpPr>
          <p:cNvPr id="3" name="Zástupný symbol pro obsah 2"/>
          <p:cNvSpPr>
            <a:spLocks noGrp="1"/>
          </p:cNvSpPr>
          <p:nvPr>
            <p:ph idx="1"/>
          </p:nvPr>
        </p:nvSpPr>
        <p:spPr/>
        <p:txBody>
          <a:bodyPr/>
          <a:lstStyle/>
          <a:p>
            <a:r>
              <a:rPr lang="cs-CZ" dirty="0"/>
              <a:t>Hltan </a:t>
            </a:r>
            <a:r>
              <a:rPr lang="cs-CZ" dirty="0" smtClean="0"/>
              <a:t>je trubicovitý </a:t>
            </a:r>
            <a:r>
              <a:rPr lang="cs-CZ" dirty="0"/>
              <a:t>orgán tvořený příčně pruhovaným svalstvem</a:t>
            </a:r>
            <a:r>
              <a:rPr lang="cs-CZ" dirty="0" smtClean="0"/>
              <a:t>.</a:t>
            </a:r>
          </a:p>
          <a:p>
            <a:r>
              <a:rPr lang="cs-CZ" dirty="0" smtClean="0"/>
              <a:t>Pomocí </a:t>
            </a:r>
            <a:r>
              <a:rPr lang="cs-CZ" dirty="0"/>
              <a:t>stahů posouvá jídlo dále do jícnu. </a:t>
            </a:r>
            <a:endParaRPr lang="cs-CZ" dirty="0" smtClean="0"/>
          </a:p>
          <a:p>
            <a:r>
              <a:rPr lang="cs-CZ" dirty="0" smtClean="0"/>
              <a:t>Kříží </a:t>
            </a:r>
            <a:r>
              <a:rPr lang="cs-CZ" dirty="0"/>
              <a:t>se zde cesta dýchací a </a:t>
            </a:r>
            <a:r>
              <a:rPr lang="cs-CZ" dirty="0" smtClean="0"/>
              <a:t>trávící …</a:t>
            </a:r>
          </a:p>
          <a:p>
            <a:r>
              <a:rPr lang="cs-CZ" dirty="0" smtClean="0"/>
              <a:t>Skládá se:  </a:t>
            </a:r>
            <a:r>
              <a:rPr lang="cs-CZ" dirty="0"/>
              <a:t>z nosohltanu, ústní částí hltanu  a hrtanovou částí hltanu, kde leží příklopka hrtanová zabraňující vniknutí potravy do hrtanu.</a:t>
            </a:r>
          </a:p>
        </p:txBody>
      </p:sp>
    </p:spTree>
    <p:extLst>
      <p:ext uri="{BB962C8B-B14F-4D97-AF65-F5344CB8AC3E}">
        <p14:creationId xmlns:p14="http://schemas.microsoft.com/office/powerpoint/2010/main" val="74823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Trávící ústrojí – jícen </a:t>
            </a:r>
            <a:endParaRPr lang="cs-CZ" dirty="0"/>
          </a:p>
        </p:txBody>
      </p:sp>
      <p:sp>
        <p:nvSpPr>
          <p:cNvPr id="4" name="Rectangle 1"/>
          <p:cNvSpPr>
            <a:spLocks noGrp="1" noChangeArrowheads="1"/>
          </p:cNvSpPr>
          <p:nvPr>
            <p:ph idx="1"/>
          </p:nvPr>
        </p:nvSpPr>
        <p:spPr bwMode="auto">
          <a:xfrm>
            <a:off x="618836" y="2717168"/>
            <a:ext cx="1096356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Je tvořen hladkou svalovinou, která peristaltickými pohyby dopravuje sousto mezi  hltanem a žaludkem.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cs-CZ" altLang="cs-CZ"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Trubice dlouhá 25 cm, prostupuje otvorem v bránici do žaludku.</a:t>
            </a:r>
            <a:endParaRPr kumimoji="0" lang="cs-CZ" altLang="cs-CZ"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081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Trávící ústrojí – žaludek </a:t>
            </a:r>
            <a:endParaRPr lang="cs-CZ" dirty="0"/>
          </a:p>
        </p:txBody>
      </p:sp>
      <p:sp>
        <p:nvSpPr>
          <p:cNvPr id="3" name="Zástupný symbol pro obsah 2"/>
          <p:cNvSpPr>
            <a:spLocks noGrp="1"/>
          </p:cNvSpPr>
          <p:nvPr>
            <p:ph idx="1"/>
          </p:nvPr>
        </p:nvSpPr>
        <p:spPr>
          <a:xfrm>
            <a:off x="471055" y="1825625"/>
            <a:ext cx="11120581" cy="4351338"/>
          </a:xfrm>
        </p:spPr>
        <p:txBody>
          <a:bodyPr>
            <a:normAutofit/>
          </a:bodyPr>
          <a:lstStyle/>
          <a:p>
            <a:r>
              <a:rPr lang="cs-CZ" dirty="0"/>
              <a:t>Žaludek </a:t>
            </a:r>
            <a:r>
              <a:rPr lang="cs-CZ" dirty="0" smtClean="0"/>
              <a:t>je svalovitý vak o objemu cca 1-2 litry, uzavřený česlem (nahoře) a vrátníkem (dole). Stěny jsou pokryty sliznicí. Má </a:t>
            </a:r>
            <a:r>
              <a:rPr lang="cs-CZ" dirty="0"/>
              <a:t>dvě funkce:</a:t>
            </a:r>
          </a:p>
          <a:p>
            <a:pPr marL="0" lvl="0" indent="0">
              <a:buNone/>
            </a:pPr>
            <a:r>
              <a:rPr lang="cs-CZ" dirty="0" smtClean="0"/>
              <a:t>a) Mechanické zpracování - slouží </a:t>
            </a:r>
            <a:r>
              <a:rPr lang="cs-CZ" dirty="0"/>
              <a:t>k promíchání potravy </a:t>
            </a:r>
          </a:p>
          <a:p>
            <a:pPr marL="0" lvl="0" indent="0">
              <a:buNone/>
            </a:pPr>
            <a:r>
              <a:rPr lang="cs-CZ" dirty="0" smtClean="0"/>
              <a:t>b) Chemické zpracování - štěpí </a:t>
            </a:r>
            <a:r>
              <a:rPr lang="cs-CZ" dirty="0"/>
              <a:t>bílkoviny za pomocí žaludeční šťávy </a:t>
            </a:r>
            <a:endParaRPr lang="cs-CZ" dirty="0" smtClean="0"/>
          </a:p>
          <a:p>
            <a:pPr marL="0" lvl="0" indent="0">
              <a:buNone/>
            </a:pPr>
            <a:r>
              <a:rPr lang="cs-CZ" dirty="0"/>
              <a:t> </a:t>
            </a:r>
            <a:r>
              <a:rPr lang="cs-CZ" dirty="0" smtClean="0"/>
              <a:t>Ta obsahuje: enzym pepsin, lipázu, kyseliny chlorovodíkovou a solnou. Potrava je obalena hlenem mucin, který brání poškození žaludečních stěn.</a:t>
            </a:r>
            <a:endParaRPr lang="cs-CZ" dirty="0"/>
          </a:p>
          <a:p>
            <a:r>
              <a:rPr lang="cs-CZ" dirty="0"/>
              <a:t>Schopnost vylučovat žaludeční šťávy je podmíněna i nervovou </a:t>
            </a:r>
            <a:r>
              <a:rPr lang="cs-CZ" dirty="0" smtClean="0"/>
              <a:t>soustavou. Podpořit to můžeme vzhledem </a:t>
            </a:r>
            <a:r>
              <a:rPr lang="cs-CZ" dirty="0"/>
              <a:t>a vůní pokrmu, </a:t>
            </a:r>
            <a:r>
              <a:rPr lang="cs-CZ" dirty="0" smtClean="0"/>
              <a:t>kořením,  bylinami, alkoholickým nápojem, vodou.</a:t>
            </a:r>
            <a:endParaRPr lang="cs-CZ" dirty="0"/>
          </a:p>
        </p:txBody>
      </p:sp>
    </p:spTree>
    <p:extLst>
      <p:ext uri="{BB962C8B-B14F-4D97-AF65-F5344CB8AC3E}">
        <p14:creationId xmlns:p14="http://schemas.microsoft.com/office/powerpoint/2010/main" val="1099800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Travící</a:t>
            </a:r>
            <a:r>
              <a:rPr lang="cs-CZ" dirty="0" smtClean="0"/>
              <a:t> ústrojí – tenké střevo </a:t>
            </a:r>
            <a:endParaRPr lang="cs-CZ" dirty="0"/>
          </a:p>
        </p:txBody>
      </p:sp>
      <p:sp>
        <p:nvSpPr>
          <p:cNvPr id="4" name="Rectangle 1"/>
          <p:cNvSpPr>
            <a:spLocks noGrp="1" noChangeArrowheads="1"/>
          </p:cNvSpPr>
          <p:nvPr>
            <p:ph idx="1"/>
          </p:nvPr>
        </p:nvSpPr>
        <p:spPr bwMode="auto">
          <a:xfrm>
            <a:off x="933254" y="1585250"/>
            <a:ext cx="10501459"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Tenké střevo je uloženo v dutině břišní v podobě kliček, měří cca 4-5 m.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Hlavní funkcí je vstřebávání živin přes stěny. Posun se děje peristaltickými a kývavými pohyby.</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Vstřebávání se děje za pomoci:</a:t>
            </a:r>
            <a:endParaRPr lang="cs-CZ" altLang="cs-CZ" dirty="0"/>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kumimoji="0" lang="cs-CZ" altLang="cs-CZ"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klků – drobných prstovitých výběžků,</a:t>
            </a:r>
            <a:endParaRPr kumimoji="0" lang="cs-CZ" altLang="cs-CZ"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 žluči – vytvořené v játrech,</a:t>
            </a:r>
            <a:endParaRPr kumimoji="0" lang="cs-CZ" altLang="cs-CZ"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 pankreatické šťávy – vytvořené ve slinivce břišní.</a:t>
            </a:r>
          </a:p>
          <a:p>
            <a:pPr marL="0" marR="0" lvl="0" indent="0" algn="just" defTabSz="914400" rtl="0" eaLnBrk="0" fontAlgn="base" latinLnBrk="0" hangingPunct="0">
              <a:lnSpc>
                <a:spcPct val="100000"/>
              </a:lnSpc>
              <a:spcBef>
                <a:spcPct val="0"/>
              </a:spcBef>
              <a:spcAft>
                <a:spcPct val="0"/>
              </a:spcAft>
              <a:buClrTx/>
              <a:buSzTx/>
              <a:buNone/>
              <a:tabLst/>
            </a:pPr>
            <a:endParaRPr kumimoji="0" lang="cs-CZ" altLang="cs-CZ" b="0" i="0" u="none" strike="noStrike" cap="none" normalizeH="0" baseline="0" dirty="0" smtClean="0">
              <a:ln>
                <a:noFill/>
              </a:ln>
              <a:solidFill>
                <a:schemeClr val="tx1"/>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 klcích je síť krevních a mízních vlásečnic, které vstřebávají vrátnicovou žílou živiny do jater.</a:t>
            </a:r>
            <a:endParaRPr kumimoji="0" lang="cs-CZ" altLang="cs-CZ"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06727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Žlázové orgány – játra a slinivka  </a:t>
            </a:r>
            <a:endParaRPr lang="cs-CZ" dirty="0"/>
          </a:p>
        </p:txBody>
      </p:sp>
      <p:sp>
        <p:nvSpPr>
          <p:cNvPr id="3" name="Zástupný symbol pro obsah 2"/>
          <p:cNvSpPr>
            <a:spLocks noGrp="1"/>
          </p:cNvSpPr>
          <p:nvPr>
            <p:ph idx="1"/>
          </p:nvPr>
        </p:nvSpPr>
        <p:spPr/>
        <p:txBody>
          <a:bodyPr/>
          <a:lstStyle/>
          <a:p>
            <a:pPr marL="0" indent="0">
              <a:buNone/>
            </a:pPr>
            <a:r>
              <a:rPr lang="cs-CZ" dirty="0"/>
              <a:t>Funkce </a:t>
            </a:r>
            <a:r>
              <a:rPr lang="cs-CZ" dirty="0" smtClean="0"/>
              <a:t>jater: </a:t>
            </a:r>
            <a:endParaRPr lang="cs-CZ" dirty="0"/>
          </a:p>
          <a:p>
            <a:pPr lvl="0"/>
            <a:r>
              <a:rPr lang="cs-CZ" dirty="0"/>
              <a:t>žluč  vytvořená v játrech se shromažďuje ve žlučovém měchýři (žlučníku). Odtud odtéká do dvanáctníku a odtud do tenkého střeva. Její funkcí je rozptýlit tuky na drobné kapénky,</a:t>
            </a:r>
          </a:p>
          <a:p>
            <a:pPr lvl="0"/>
            <a:r>
              <a:rPr lang="cs-CZ" dirty="0"/>
              <a:t>štěpí a zneškodňují škodlivé látky v organismu – toxiny (alkohol).</a:t>
            </a:r>
          </a:p>
          <a:p>
            <a:pPr marL="0" indent="0">
              <a:buNone/>
            </a:pPr>
            <a:endParaRPr lang="cs-CZ" dirty="0" smtClean="0"/>
          </a:p>
          <a:p>
            <a:pPr marL="0" indent="0">
              <a:buNone/>
            </a:pPr>
            <a:r>
              <a:rPr lang="cs-CZ" dirty="0" smtClean="0"/>
              <a:t>Funkce slinivky: </a:t>
            </a:r>
          </a:p>
          <a:p>
            <a:r>
              <a:rPr lang="cs-CZ" dirty="0" smtClean="0"/>
              <a:t>Pankreatická </a:t>
            </a:r>
            <a:r>
              <a:rPr lang="cs-CZ" dirty="0"/>
              <a:t>šťáva ukončuje štěpení cukrů a </a:t>
            </a:r>
            <a:r>
              <a:rPr lang="cs-CZ" dirty="0" smtClean="0"/>
              <a:t>bílkovin ve dvanáctníku, který je součástí tenkého střeva.</a:t>
            </a:r>
            <a:endParaRPr lang="cs-CZ" dirty="0"/>
          </a:p>
        </p:txBody>
      </p:sp>
    </p:spTree>
    <p:extLst>
      <p:ext uri="{BB962C8B-B14F-4D97-AF65-F5344CB8AC3E}">
        <p14:creationId xmlns:p14="http://schemas.microsoft.com/office/powerpoint/2010/main" val="3857641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Trávící ústrojí – tlusté střevo, konečník  </a:t>
            </a:r>
            <a:endParaRPr lang="cs-CZ" dirty="0"/>
          </a:p>
        </p:txBody>
      </p:sp>
      <p:sp>
        <p:nvSpPr>
          <p:cNvPr id="3" name="Zástupný symbol pro obsah 2"/>
          <p:cNvSpPr>
            <a:spLocks noGrp="1"/>
          </p:cNvSpPr>
          <p:nvPr>
            <p:ph idx="1"/>
          </p:nvPr>
        </p:nvSpPr>
        <p:spPr/>
        <p:txBody>
          <a:bodyPr>
            <a:normAutofit lnSpcReduction="10000"/>
          </a:bodyPr>
          <a:lstStyle/>
          <a:p>
            <a:r>
              <a:rPr lang="cs-CZ" dirty="0"/>
              <a:t>Tlusté střevo </a:t>
            </a:r>
            <a:r>
              <a:rPr lang="cs-CZ" dirty="0" smtClean="0"/>
              <a:t>je </a:t>
            </a:r>
            <a:r>
              <a:rPr lang="cs-CZ" dirty="0"/>
              <a:t>poslední částí trávicí soustavy. </a:t>
            </a:r>
            <a:endParaRPr lang="cs-CZ" dirty="0" smtClean="0"/>
          </a:p>
          <a:p>
            <a:r>
              <a:rPr lang="cs-CZ" dirty="0" smtClean="0"/>
              <a:t>Dostávají </a:t>
            </a:r>
            <a:r>
              <a:rPr lang="cs-CZ" dirty="0"/>
              <a:t>se zde nestrávené </a:t>
            </a:r>
            <a:r>
              <a:rPr lang="cs-CZ" dirty="0" smtClean="0"/>
              <a:t>a </a:t>
            </a:r>
            <a:r>
              <a:rPr lang="cs-CZ" dirty="0"/>
              <a:t>nestravitelné zbytky potravy. </a:t>
            </a:r>
            <a:endParaRPr lang="cs-CZ" dirty="0" smtClean="0"/>
          </a:p>
          <a:p>
            <a:r>
              <a:rPr lang="cs-CZ" dirty="0" smtClean="0"/>
              <a:t>Je </a:t>
            </a:r>
            <a:r>
              <a:rPr lang="cs-CZ" dirty="0"/>
              <a:t>dlouhé 1,5 m. </a:t>
            </a:r>
            <a:endParaRPr lang="cs-CZ" dirty="0" smtClean="0"/>
          </a:p>
          <a:p>
            <a:r>
              <a:rPr lang="cs-CZ" dirty="0" smtClean="0"/>
              <a:t>Jeho </a:t>
            </a:r>
            <a:r>
              <a:rPr lang="cs-CZ" dirty="0"/>
              <a:t>funkcí je vstřebat vodu a dále </a:t>
            </a:r>
            <a:r>
              <a:rPr lang="cs-CZ" dirty="0" smtClean="0"/>
              <a:t>vitamíny a </a:t>
            </a:r>
            <a:r>
              <a:rPr lang="cs-CZ" dirty="0"/>
              <a:t>minerály dále do krve. </a:t>
            </a:r>
            <a:endParaRPr lang="cs-CZ" dirty="0" smtClean="0"/>
          </a:p>
          <a:p>
            <a:r>
              <a:rPr lang="cs-CZ" dirty="0" smtClean="0"/>
              <a:t>Vytváří </a:t>
            </a:r>
            <a:r>
              <a:rPr lang="cs-CZ" dirty="0"/>
              <a:t>za pomoci kvasných a hnilobných bakterií stolici</a:t>
            </a:r>
            <a:r>
              <a:rPr lang="cs-CZ" dirty="0" smtClean="0"/>
              <a:t>.</a:t>
            </a:r>
          </a:p>
          <a:p>
            <a:endParaRPr lang="cs-CZ" dirty="0"/>
          </a:p>
          <a:p>
            <a:r>
              <a:rPr lang="cs-CZ" dirty="0"/>
              <a:t>Slepé střevo je červovitý výběžek – který obsahuje množství mízních tkání, hrozících zanícením</a:t>
            </a:r>
            <a:r>
              <a:rPr lang="cs-CZ" dirty="0" smtClean="0"/>
              <a:t>.</a:t>
            </a:r>
          </a:p>
          <a:p>
            <a:r>
              <a:rPr lang="cs-CZ" dirty="0"/>
              <a:t>Konečník – kruhové svalstvo, stolice odchází z těla ven.</a:t>
            </a:r>
          </a:p>
          <a:p>
            <a:endParaRPr lang="cs-CZ" dirty="0"/>
          </a:p>
          <a:p>
            <a:endParaRPr lang="cs-CZ" dirty="0"/>
          </a:p>
        </p:txBody>
      </p:sp>
    </p:spTree>
    <p:extLst>
      <p:ext uri="{BB962C8B-B14F-4D97-AF65-F5344CB8AC3E}">
        <p14:creationId xmlns:p14="http://schemas.microsoft.com/office/powerpoint/2010/main" val="101470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do testu</a:t>
            </a:r>
            <a:br>
              <a:rPr lang="cs-CZ" dirty="0" smtClean="0"/>
            </a:br>
            <a:r>
              <a:rPr lang="cs-CZ" dirty="0" smtClean="0"/>
              <a:t>samostudium  </a:t>
            </a:r>
            <a:endParaRPr lang="cs-CZ" dirty="0"/>
          </a:p>
        </p:txBody>
      </p:sp>
      <p:sp>
        <p:nvSpPr>
          <p:cNvPr id="3" name="Zástupný symbol pro obsah 2"/>
          <p:cNvSpPr>
            <a:spLocks noGrp="1"/>
          </p:cNvSpPr>
          <p:nvPr>
            <p:ph idx="1"/>
          </p:nvPr>
        </p:nvSpPr>
        <p:spPr>
          <a:xfrm>
            <a:off x="838200" y="1853361"/>
            <a:ext cx="10515600" cy="4841966"/>
          </a:xfrm>
        </p:spPr>
        <p:txBody>
          <a:bodyPr>
            <a:normAutofit fontScale="55000" lnSpcReduction="20000"/>
          </a:bodyPr>
          <a:lstStyle/>
          <a:p>
            <a:pPr marL="0" indent="0">
              <a:buNone/>
            </a:pPr>
            <a:r>
              <a:rPr lang="cs-CZ" sz="4000" dirty="0" smtClean="0"/>
              <a:t>1.Naučte se pojmenovat</a:t>
            </a:r>
          </a:p>
          <a:p>
            <a:pPr marL="0" indent="0">
              <a:buNone/>
            </a:pPr>
            <a:r>
              <a:rPr lang="cs-CZ" sz="4000" dirty="0"/>
              <a:t> </a:t>
            </a:r>
            <a:r>
              <a:rPr lang="cs-CZ" sz="4000" dirty="0" smtClean="0"/>
              <a:t>  jednotlivé části trávicího</a:t>
            </a:r>
          </a:p>
          <a:p>
            <a:pPr marL="0" indent="0">
              <a:buNone/>
            </a:pPr>
            <a:r>
              <a:rPr lang="cs-CZ" sz="4000" dirty="0"/>
              <a:t> </a:t>
            </a:r>
            <a:r>
              <a:rPr lang="cs-CZ" sz="4000" dirty="0" smtClean="0"/>
              <a:t>  ústrojí a žláz. </a:t>
            </a:r>
          </a:p>
          <a:p>
            <a:pPr marL="0" indent="0">
              <a:buNone/>
            </a:pPr>
            <a:endParaRPr lang="cs-CZ" sz="4000" dirty="0" smtClean="0"/>
          </a:p>
          <a:p>
            <a:pPr marL="0" indent="0">
              <a:buNone/>
            </a:pPr>
            <a:r>
              <a:rPr lang="cs-CZ" sz="4000" dirty="0" smtClean="0"/>
              <a:t>2. Objasněte funkce jednotlivých</a:t>
            </a:r>
          </a:p>
          <a:p>
            <a:pPr marL="0" indent="0">
              <a:buNone/>
            </a:pPr>
            <a:r>
              <a:rPr lang="cs-CZ" sz="4000" dirty="0"/>
              <a:t> </a:t>
            </a:r>
            <a:r>
              <a:rPr lang="cs-CZ" sz="4000" dirty="0" smtClean="0"/>
              <a:t>    orgánů trávícího ústrojí. </a:t>
            </a:r>
          </a:p>
          <a:p>
            <a:pPr marL="0" indent="0">
              <a:buNone/>
            </a:pPr>
            <a:endParaRPr lang="cs-CZ" sz="4000" dirty="0" smtClean="0"/>
          </a:p>
          <a:p>
            <a:pPr marL="0" indent="0">
              <a:buNone/>
            </a:pPr>
            <a:r>
              <a:rPr lang="cs-CZ" sz="4000" dirty="0" smtClean="0"/>
              <a:t>3. Zjistěte, kde na jazyku vnímáme</a:t>
            </a:r>
          </a:p>
          <a:p>
            <a:pPr marL="0" indent="0">
              <a:buNone/>
            </a:pPr>
            <a:r>
              <a:rPr lang="cs-CZ" sz="4000" dirty="0"/>
              <a:t> </a:t>
            </a:r>
            <a:r>
              <a:rPr lang="cs-CZ" sz="4000" dirty="0" smtClean="0"/>
              <a:t>   chuť: sladkou, kyselou, slanou</a:t>
            </a:r>
          </a:p>
          <a:p>
            <a:pPr marL="0" indent="0">
              <a:buNone/>
            </a:pPr>
            <a:r>
              <a:rPr lang="cs-CZ" sz="4000" dirty="0"/>
              <a:t> </a:t>
            </a:r>
            <a:r>
              <a:rPr lang="cs-CZ" sz="4000" dirty="0" smtClean="0"/>
              <a:t>   a hořkou. Vyznačte místa s těmito</a:t>
            </a:r>
          </a:p>
          <a:p>
            <a:pPr marL="0" indent="0">
              <a:buNone/>
            </a:pPr>
            <a:r>
              <a:rPr lang="cs-CZ" sz="4000" dirty="0"/>
              <a:t> </a:t>
            </a:r>
            <a:r>
              <a:rPr lang="cs-CZ" sz="4000" dirty="0" smtClean="0"/>
              <a:t>   receptory na nákresu jazyka.   </a:t>
            </a:r>
          </a:p>
          <a:p>
            <a:pPr marL="0" indent="0">
              <a:buNone/>
            </a:pPr>
            <a:endParaRPr lang="cs-CZ" dirty="0" smtClean="0"/>
          </a:p>
          <a:p>
            <a:pPr marL="0" indent="0">
              <a:buNone/>
            </a:pPr>
            <a:endParaRPr lang="cs-CZ" dirty="0" smtClean="0"/>
          </a:p>
          <a:p>
            <a:pPr marL="0" indent="0">
              <a:buNone/>
            </a:pPr>
            <a:r>
              <a:rPr lang="cs-CZ" dirty="0"/>
              <a:t> </a:t>
            </a:r>
            <a:r>
              <a:rPr lang="cs-CZ" dirty="0" smtClean="0"/>
              <a:t>  </a:t>
            </a:r>
            <a:endParaRPr lang="cs-CZ" dirty="0"/>
          </a:p>
        </p:txBody>
      </p:sp>
      <p:pic>
        <p:nvPicPr>
          <p:cNvPr id="6146" name="Picture 2" descr="Soubor:Digestive system diagram cs.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5061" y="0"/>
            <a:ext cx="5731019" cy="704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2724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do testu </a:t>
            </a:r>
            <a:endParaRPr lang="cs-CZ" dirty="0"/>
          </a:p>
        </p:txBody>
      </p:sp>
      <p:sp>
        <p:nvSpPr>
          <p:cNvPr id="3" name="Zástupný symbol pro obsah 2"/>
          <p:cNvSpPr>
            <a:spLocks noGrp="1"/>
          </p:cNvSpPr>
          <p:nvPr>
            <p:ph idx="1"/>
          </p:nvPr>
        </p:nvSpPr>
        <p:spPr>
          <a:xfrm>
            <a:off x="838200" y="1524000"/>
            <a:ext cx="10515600" cy="5190835"/>
          </a:xfrm>
        </p:spPr>
        <p:txBody>
          <a:bodyPr>
            <a:normAutofit/>
          </a:bodyPr>
          <a:lstStyle/>
          <a:p>
            <a:pPr marL="0" indent="0">
              <a:buNone/>
            </a:pPr>
            <a:r>
              <a:rPr lang="cs-CZ" dirty="0"/>
              <a:t>4</a:t>
            </a:r>
            <a:r>
              <a:rPr lang="cs-CZ" dirty="0" smtClean="0"/>
              <a:t>. Vyjmenujte druhy zubů a jejich počet.</a:t>
            </a:r>
          </a:p>
          <a:p>
            <a:pPr marL="0" indent="0">
              <a:buNone/>
            </a:pPr>
            <a:r>
              <a:rPr lang="cs-CZ" dirty="0" smtClean="0"/>
              <a:t>5. Kde se kříží dýchací a trávící cesty? </a:t>
            </a:r>
          </a:p>
          <a:p>
            <a:pPr marL="0" indent="0">
              <a:buNone/>
            </a:pPr>
            <a:r>
              <a:rPr lang="cs-CZ" dirty="0" smtClean="0"/>
              <a:t>6. Kolik metrů střev má člověk? </a:t>
            </a:r>
          </a:p>
          <a:p>
            <a:pPr marL="0" indent="0">
              <a:buNone/>
            </a:pPr>
            <a:r>
              <a:rPr lang="cs-CZ" dirty="0" smtClean="0"/>
              <a:t>7. Jaký je chemický obsah žaludku? </a:t>
            </a:r>
          </a:p>
          <a:p>
            <a:pPr marL="0" indent="0">
              <a:buNone/>
            </a:pPr>
            <a:r>
              <a:rPr lang="cs-CZ" dirty="0" smtClean="0"/>
              <a:t>8. Za pomoci jakých enzymů se štěpí škroby? </a:t>
            </a:r>
          </a:p>
          <a:p>
            <a:pPr marL="0" indent="0">
              <a:buNone/>
            </a:pPr>
            <a:r>
              <a:rPr lang="cs-CZ" dirty="0" smtClean="0"/>
              <a:t>9. Za pomoci čeho a kde dochází k emulgaci tuků? </a:t>
            </a:r>
          </a:p>
          <a:p>
            <a:pPr marL="0" indent="0">
              <a:buNone/>
            </a:pPr>
            <a:r>
              <a:rPr lang="cs-CZ" dirty="0" smtClean="0"/>
              <a:t>10. Ve kterém orgánu dokončuje organismus štěpení bílkovin a škrobů?</a:t>
            </a:r>
          </a:p>
          <a:p>
            <a:pPr marL="0" indent="0">
              <a:buNone/>
            </a:pPr>
            <a:r>
              <a:rPr lang="cs-CZ" dirty="0" smtClean="0"/>
              <a:t>11. Uveďte příklad nepodmíněného a podmíněného reflexu. </a:t>
            </a:r>
          </a:p>
          <a:p>
            <a:pPr marL="0" indent="0">
              <a:buNone/>
            </a:pPr>
            <a:r>
              <a:rPr lang="cs-CZ" dirty="0" smtClean="0"/>
              <a:t>12. Objasněte pojmy: trávení, vstřebávání, zažívání  </a:t>
            </a:r>
          </a:p>
          <a:p>
            <a:pPr marL="0" indent="0">
              <a:buNone/>
            </a:pPr>
            <a:r>
              <a:rPr lang="cs-CZ" dirty="0" smtClean="0"/>
              <a:t> </a:t>
            </a:r>
            <a:endParaRPr lang="cs-CZ" dirty="0"/>
          </a:p>
        </p:txBody>
      </p:sp>
    </p:spTree>
    <p:extLst>
      <p:ext uri="{BB962C8B-B14F-4D97-AF65-F5344CB8AC3E}">
        <p14:creationId xmlns:p14="http://schemas.microsoft.com/office/powerpoint/2010/main" val="34482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Trávicí ústrojí a jeho části </a:t>
            </a:r>
            <a:endParaRPr lang="cs-CZ" dirty="0"/>
          </a:p>
        </p:txBody>
      </p:sp>
      <p:sp>
        <p:nvSpPr>
          <p:cNvPr id="3" name="Zástupný symbol pro obsah 2"/>
          <p:cNvSpPr>
            <a:spLocks noGrp="1"/>
          </p:cNvSpPr>
          <p:nvPr>
            <p:ph idx="1"/>
          </p:nvPr>
        </p:nvSpPr>
        <p:spPr>
          <a:xfrm>
            <a:off x="838200" y="1385455"/>
            <a:ext cx="10515600" cy="5283200"/>
          </a:xfrm>
        </p:spPr>
        <p:txBody>
          <a:bodyPr>
            <a:normAutofit fontScale="85000" lnSpcReduction="20000"/>
          </a:bodyPr>
          <a:lstStyle/>
          <a:p>
            <a:pPr marL="0" indent="0">
              <a:buNone/>
            </a:pPr>
            <a:r>
              <a:rPr lang="cs-CZ" sz="3300" dirty="0" smtClean="0"/>
              <a:t>Sestává: </a:t>
            </a:r>
          </a:p>
          <a:p>
            <a:pPr marL="514350" indent="-514350">
              <a:buAutoNum type="alphaLcParenR"/>
            </a:pPr>
            <a:r>
              <a:rPr lang="cs-CZ" sz="3300" dirty="0" smtClean="0"/>
              <a:t>z trávicí trubice (dutina ústní, hltan, jícen, žaludek, tenké </a:t>
            </a:r>
            <a:br>
              <a:rPr lang="cs-CZ" sz="3300" dirty="0" smtClean="0"/>
            </a:br>
            <a:r>
              <a:rPr lang="cs-CZ" sz="3300" dirty="0" smtClean="0"/>
              <a:t>a tlusté střevo) </a:t>
            </a:r>
          </a:p>
          <a:p>
            <a:pPr marL="514350" indent="-514350">
              <a:buAutoNum type="alphaLcParenR"/>
            </a:pPr>
            <a:r>
              <a:rPr lang="cs-CZ" sz="3300" dirty="0" smtClean="0"/>
              <a:t>žlázových </a:t>
            </a:r>
            <a:r>
              <a:rPr lang="cs-CZ" sz="3300" dirty="0"/>
              <a:t>orgánů (slinné žlázy, slinivka břišní, játra). </a:t>
            </a:r>
            <a:endParaRPr lang="cs-CZ" sz="3300" dirty="0" smtClean="0"/>
          </a:p>
          <a:p>
            <a:pPr marL="0" indent="0">
              <a:buNone/>
            </a:pPr>
            <a:endParaRPr lang="cs-CZ" sz="3300" dirty="0" smtClean="0"/>
          </a:p>
          <a:p>
            <a:pPr marL="514350" indent="-514350">
              <a:buAutoNum type="alphaLcParenR"/>
            </a:pPr>
            <a:endParaRPr lang="cs-CZ" sz="3300" dirty="0"/>
          </a:p>
          <a:p>
            <a:pPr marL="0" indent="0">
              <a:buNone/>
            </a:pPr>
            <a:r>
              <a:rPr lang="cs-CZ" sz="3300" dirty="0" smtClean="0"/>
              <a:t>Trávicí </a:t>
            </a:r>
            <a:r>
              <a:rPr lang="cs-CZ" sz="3300" dirty="0"/>
              <a:t>ústrojí zpracovává </a:t>
            </a:r>
            <a:r>
              <a:rPr lang="cs-CZ" sz="3300" dirty="0" smtClean="0"/>
              <a:t>potravu ze složitých látek na jednodušší: </a:t>
            </a:r>
          </a:p>
          <a:p>
            <a:pPr marL="514350" indent="-514350">
              <a:buAutoNum type="alphaLcParenR"/>
            </a:pPr>
            <a:r>
              <a:rPr lang="cs-CZ" sz="3300" dirty="0" smtClean="0"/>
              <a:t>Mechanicky – potrava se drtí, rozmělňuje, hněte a promíchává s trávicími šťávami.</a:t>
            </a:r>
          </a:p>
          <a:p>
            <a:pPr marL="514350" indent="-514350">
              <a:buAutoNum type="alphaLcParenR"/>
            </a:pPr>
            <a:r>
              <a:rPr lang="cs-CZ" sz="3300" dirty="0" smtClean="0"/>
              <a:t>Chemicky – části potravy se převádějí ve vstřebatelnou a využitelnou podobu. </a:t>
            </a:r>
            <a:endParaRPr lang="cs-CZ" sz="3300" dirty="0"/>
          </a:p>
          <a:p>
            <a:endParaRPr lang="cs-CZ" sz="3300" dirty="0" smtClean="0"/>
          </a:p>
          <a:p>
            <a:pPr marL="0" indent="0">
              <a:buNone/>
            </a:pPr>
            <a:r>
              <a:rPr lang="cs-CZ" sz="3300" dirty="0" smtClean="0"/>
              <a:t>Nestrávené </a:t>
            </a:r>
            <a:r>
              <a:rPr lang="cs-CZ" sz="3300" dirty="0"/>
              <a:t>složky a nevyužité jsou z těla odstraňovány. </a:t>
            </a:r>
            <a:endParaRPr lang="cs-CZ" sz="3300" dirty="0" smtClean="0"/>
          </a:p>
          <a:p>
            <a:pPr marL="0" indent="0">
              <a:buNone/>
            </a:pPr>
            <a:endParaRPr lang="cs-CZ" dirty="0"/>
          </a:p>
        </p:txBody>
      </p:sp>
    </p:spTree>
    <p:extLst>
      <p:ext uri="{BB962C8B-B14F-4D97-AF65-F5344CB8AC3E}">
        <p14:creationId xmlns:p14="http://schemas.microsoft.com/office/powerpoint/2010/main" val="343310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Trávení </a:t>
            </a:r>
            <a:endParaRPr lang="cs-CZ" dirty="0"/>
          </a:p>
        </p:txBody>
      </p:sp>
      <p:sp>
        <p:nvSpPr>
          <p:cNvPr id="3" name="Zástupný symbol pro obsah 2"/>
          <p:cNvSpPr>
            <a:spLocks noGrp="1"/>
          </p:cNvSpPr>
          <p:nvPr>
            <p:ph idx="1"/>
          </p:nvPr>
        </p:nvSpPr>
        <p:spPr>
          <a:xfrm>
            <a:off x="838200" y="1533235"/>
            <a:ext cx="10515600" cy="4643727"/>
          </a:xfrm>
        </p:spPr>
        <p:txBody>
          <a:bodyPr>
            <a:normAutofit/>
          </a:bodyPr>
          <a:lstStyle/>
          <a:p>
            <a:r>
              <a:rPr lang="cs-CZ" dirty="0" smtClean="0"/>
              <a:t>Látky </a:t>
            </a:r>
            <a:r>
              <a:rPr lang="cs-CZ" dirty="0"/>
              <a:t>se uvolňují, rozpouštějí a mění. </a:t>
            </a:r>
            <a:endParaRPr lang="cs-CZ" dirty="0" smtClean="0"/>
          </a:p>
          <a:p>
            <a:r>
              <a:rPr lang="cs-CZ" dirty="0" smtClean="0"/>
              <a:t>Přechází </a:t>
            </a:r>
            <a:r>
              <a:rPr lang="cs-CZ" dirty="0"/>
              <a:t>z dutiny ústní do organismu v rámci trávicího ústrojí. </a:t>
            </a:r>
            <a:endParaRPr lang="cs-CZ" dirty="0" smtClean="0"/>
          </a:p>
          <a:p>
            <a:r>
              <a:rPr lang="cs-CZ" dirty="0" smtClean="0"/>
              <a:t>Jedná se o chemické </a:t>
            </a:r>
            <a:r>
              <a:rPr lang="cs-CZ" dirty="0"/>
              <a:t>štěpení vysokomolekulárních látek obsažených v potravě (bílkoviny, sacharidy, tuky) na látky jednoduché. </a:t>
            </a:r>
            <a:endParaRPr lang="cs-CZ" dirty="0" smtClean="0"/>
          </a:p>
          <a:p>
            <a:r>
              <a:rPr lang="cs-CZ" dirty="0" smtClean="0"/>
              <a:t>Štěpení </a:t>
            </a:r>
            <a:r>
              <a:rPr lang="cs-CZ" dirty="0"/>
              <a:t>probíhá za účasti enzymů a vody v různých částech trávicího ústrojí</a:t>
            </a:r>
            <a:r>
              <a:rPr lang="cs-CZ" dirty="0" smtClean="0"/>
              <a:t>.</a:t>
            </a:r>
            <a:endParaRPr lang="cs-CZ" dirty="0"/>
          </a:p>
          <a:p>
            <a:r>
              <a:rPr lang="cs-CZ" dirty="0" smtClean="0"/>
              <a:t>Bílkoviny --------------------------------------aminokyseliny </a:t>
            </a:r>
          </a:p>
          <a:p>
            <a:r>
              <a:rPr lang="cs-CZ" dirty="0" smtClean="0"/>
              <a:t>Sacharidy -------------------------------------glukóza, fruktóza, galaktóza </a:t>
            </a:r>
          </a:p>
          <a:p>
            <a:r>
              <a:rPr lang="cs-CZ" dirty="0" smtClean="0"/>
              <a:t>Tuky --------------------------------------------glycerol + vyšší mastné kyseliny </a:t>
            </a:r>
            <a:endParaRPr lang="cs-CZ" dirty="0"/>
          </a:p>
        </p:txBody>
      </p:sp>
    </p:spTree>
    <p:extLst>
      <p:ext uri="{BB962C8B-B14F-4D97-AF65-F5344CB8AC3E}">
        <p14:creationId xmlns:p14="http://schemas.microsoft.com/office/powerpoint/2010/main" val="253757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Vstřebávání </a:t>
            </a:r>
            <a:endParaRPr lang="cs-CZ" dirty="0"/>
          </a:p>
        </p:txBody>
      </p:sp>
      <p:sp>
        <p:nvSpPr>
          <p:cNvPr id="3" name="Zástupný symbol pro obsah 2"/>
          <p:cNvSpPr>
            <a:spLocks noGrp="1"/>
          </p:cNvSpPr>
          <p:nvPr>
            <p:ph idx="1"/>
          </p:nvPr>
        </p:nvSpPr>
        <p:spPr/>
        <p:txBody>
          <a:bodyPr/>
          <a:lstStyle/>
          <a:p>
            <a:r>
              <a:rPr lang="cs-CZ" dirty="0" smtClean="0"/>
              <a:t>Je </a:t>
            </a:r>
            <a:r>
              <a:rPr lang="cs-CZ" dirty="0"/>
              <a:t>převádění látek z trávicího ústrojí do krve. </a:t>
            </a:r>
            <a:endParaRPr lang="cs-CZ" dirty="0" smtClean="0"/>
          </a:p>
          <a:p>
            <a:pPr marL="0" indent="0">
              <a:buNone/>
            </a:pPr>
            <a:endParaRPr lang="cs-CZ" dirty="0" smtClean="0"/>
          </a:p>
          <a:p>
            <a:r>
              <a:rPr lang="cs-CZ" dirty="0" smtClean="0"/>
              <a:t>Vstřebávání </a:t>
            </a:r>
            <a:r>
              <a:rPr lang="cs-CZ" dirty="0"/>
              <a:t>je děj, při kterém sliznicí žaludku a střeva procházejí produkty trávení, vitamíny, minerální látky a </a:t>
            </a:r>
            <a:r>
              <a:rPr lang="cs-CZ" dirty="0" smtClean="0"/>
              <a:t>voda a vstupují do krve.</a:t>
            </a:r>
          </a:p>
          <a:p>
            <a:pPr marL="0" indent="0">
              <a:buNone/>
            </a:pPr>
            <a:r>
              <a:rPr lang="cs-CZ" dirty="0" smtClean="0"/>
              <a:t> </a:t>
            </a:r>
          </a:p>
          <a:p>
            <a:r>
              <a:rPr lang="cs-CZ" dirty="0" smtClean="0"/>
              <a:t>Krev zajišťuje transport </a:t>
            </a:r>
            <a:r>
              <a:rPr lang="cs-CZ" dirty="0"/>
              <a:t>ke všem buňkám těla. V buňkách dochází k metabolismu a přeměnám energie.</a:t>
            </a:r>
          </a:p>
        </p:txBody>
      </p:sp>
    </p:spTree>
    <p:extLst>
      <p:ext uri="{BB962C8B-B14F-4D97-AF65-F5344CB8AC3E}">
        <p14:creationId xmlns:p14="http://schemas.microsoft.com/office/powerpoint/2010/main" val="3436026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Zažívání </a:t>
            </a:r>
            <a:endParaRPr lang="cs-CZ" dirty="0"/>
          </a:p>
        </p:txBody>
      </p:sp>
      <p:sp>
        <p:nvSpPr>
          <p:cNvPr id="3" name="Zástupný symbol pro obsah 2"/>
          <p:cNvSpPr>
            <a:spLocks noGrp="1"/>
          </p:cNvSpPr>
          <p:nvPr>
            <p:ph idx="1"/>
          </p:nvPr>
        </p:nvSpPr>
        <p:spPr/>
        <p:txBody>
          <a:bodyPr/>
          <a:lstStyle/>
          <a:p>
            <a:pPr marL="0" indent="0">
              <a:buNone/>
            </a:pPr>
            <a:r>
              <a:rPr lang="cs-CZ" dirty="0" smtClean="0"/>
              <a:t>Obsahuje činnosti: </a:t>
            </a:r>
          </a:p>
          <a:p>
            <a:r>
              <a:rPr lang="cs-CZ" dirty="0" smtClean="0"/>
              <a:t>výstavbu buněk </a:t>
            </a:r>
          </a:p>
          <a:p>
            <a:endParaRPr lang="cs-CZ" dirty="0" smtClean="0"/>
          </a:p>
          <a:p>
            <a:r>
              <a:rPr lang="cs-CZ" dirty="0" smtClean="0"/>
              <a:t>náhradu buněk</a:t>
            </a:r>
          </a:p>
          <a:p>
            <a:pPr marL="0" indent="0">
              <a:buNone/>
            </a:pPr>
            <a:endParaRPr lang="cs-CZ" dirty="0" smtClean="0"/>
          </a:p>
          <a:p>
            <a:r>
              <a:rPr lang="cs-CZ" dirty="0" smtClean="0"/>
              <a:t>ukládání </a:t>
            </a:r>
            <a:r>
              <a:rPr lang="cs-CZ" dirty="0"/>
              <a:t>do zásoby</a:t>
            </a:r>
          </a:p>
        </p:txBody>
      </p:sp>
    </p:spTree>
    <p:extLst>
      <p:ext uri="{BB962C8B-B14F-4D97-AF65-F5344CB8AC3E}">
        <p14:creationId xmlns:p14="http://schemas.microsoft.com/office/powerpoint/2010/main" val="254714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Vylučování </a:t>
            </a:r>
            <a:endParaRPr lang="cs-CZ" dirty="0"/>
          </a:p>
        </p:txBody>
      </p:sp>
      <p:sp>
        <p:nvSpPr>
          <p:cNvPr id="3" name="Zástupný symbol pro obsah 2"/>
          <p:cNvSpPr>
            <a:spLocks noGrp="1"/>
          </p:cNvSpPr>
          <p:nvPr>
            <p:ph idx="1"/>
          </p:nvPr>
        </p:nvSpPr>
        <p:spPr/>
        <p:txBody>
          <a:bodyPr/>
          <a:lstStyle/>
          <a:p>
            <a:r>
              <a:rPr lang="cs-CZ" dirty="0" smtClean="0"/>
              <a:t>Nestravitelné složky potravy - (vláknina)</a:t>
            </a:r>
          </a:p>
          <a:p>
            <a:r>
              <a:rPr lang="cs-CZ" dirty="0" smtClean="0"/>
              <a:t>Nestrávené </a:t>
            </a:r>
            <a:r>
              <a:rPr lang="cs-CZ" dirty="0"/>
              <a:t>složky </a:t>
            </a:r>
            <a:r>
              <a:rPr lang="cs-CZ" dirty="0" smtClean="0"/>
              <a:t>potravy</a:t>
            </a:r>
          </a:p>
          <a:p>
            <a:r>
              <a:rPr lang="cs-CZ" dirty="0" smtClean="0"/>
              <a:t>Odpadové </a:t>
            </a:r>
            <a:r>
              <a:rPr lang="cs-CZ" dirty="0"/>
              <a:t>látky </a:t>
            </a:r>
            <a:endParaRPr lang="cs-CZ" dirty="0" smtClean="0"/>
          </a:p>
          <a:p>
            <a:pPr marL="0" indent="0">
              <a:buNone/>
            </a:pPr>
            <a:r>
              <a:rPr lang="cs-CZ" dirty="0" smtClean="0"/>
              <a:t>… jsou </a:t>
            </a:r>
            <a:r>
              <a:rPr lang="cs-CZ" dirty="0"/>
              <a:t>z trávicí soustavy vylučovány.</a:t>
            </a:r>
          </a:p>
        </p:txBody>
      </p:sp>
    </p:spTree>
    <p:extLst>
      <p:ext uri="{BB962C8B-B14F-4D97-AF65-F5344CB8AC3E}">
        <p14:creationId xmlns:p14="http://schemas.microsoft.com/office/powerpoint/2010/main" val="248363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trávicí činnosti   -   hormonální  </a:t>
            </a:r>
            <a:endParaRPr lang="cs-CZ" dirty="0"/>
          </a:p>
        </p:txBody>
      </p:sp>
      <p:sp>
        <p:nvSpPr>
          <p:cNvPr id="3" name="Zástupný symbol pro obsah 2"/>
          <p:cNvSpPr>
            <a:spLocks noGrp="1"/>
          </p:cNvSpPr>
          <p:nvPr>
            <p:ph idx="1"/>
          </p:nvPr>
        </p:nvSpPr>
        <p:spPr/>
        <p:txBody>
          <a:bodyPr/>
          <a:lstStyle/>
          <a:p>
            <a:pPr marL="0" lvl="0" indent="0">
              <a:buNone/>
            </a:pPr>
            <a:r>
              <a:rPr lang="cs-CZ" dirty="0" smtClean="0"/>
              <a:t>Člení se na: </a:t>
            </a:r>
          </a:p>
          <a:p>
            <a:pPr marL="514350" lvl="0" indent="-514350">
              <a:buAutoNum type="arabicPeriod"/>
            </a:pPr>
            <a:r>
              <a:rPr lang="cs-CZ" dirty="0" smtClean="0"/>
              <a:t>Hormonální </a:t>
            </a:r>
          </a:p>
          <a:p>
            <a:pPr marL="514350" lvl="0" indent="-514350">
              <a:buAutoNum type="arabicPeriod"/>
            </a:pPr>
            <a:r>
              <a:rPr lang="cs-CZ" dirty="0" smtClean="0"/>
              <a:t>Nervové </a:t>
            </a:r>
          </a:p>
          <a:p>
            <a:pPr lvl="0"/>
            <a:endParaRPr lang="cs-CZ" dirty="0"/>
          </a:p>
          <a:p>
            <a:pPr lvl="0"/>
            <a:r>
              <a:rPr lang="cs-CZ" dirty="0" smtClean="0"/>
              <a:t>Hormonální  </a:t>
            </a:r>
            <a:r>
              <a:rPr lang="cs-CZ" dirty="0"/>
              <a:t>řízení – při činnosti trávicí soustavy vznikají gastrointestinální hormony, které ovlivňují vylučování trávicích šťáv jako např. gastrin, sekretin, </a:t>
            </a:r>
            <a:r>
              <a:rPr lang="cs-CZ" dirty="0" err="1"/>
              <a:t>enterogastron</a:t>
            </a:r>
            <a:r>
              <a:rPr lang="cs-CZ" dirty="0"/>
              <a:t>.</a:t>
            </a:r>
          </a:p>
        </p:txBody>
      </p:sp>
    </p:spTree>
    <p:extLst>
      <p:ext uri="{BB962C8B-B14F-4D97-AF65-F5344CB8AC3E}">
        <p14:creationId xmlns:p14="http://schemas.microsoft.com/office/powerpoint/2010/main" val="353057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trávicí činnosti - nervové  </a:t>
            </a:r>
            <a:endParaRPr lang="cs-CZ" dirty="0"/>
          </a:p>
        </p:txBody>
      </p:sp>
      <p:sp>
        <p:nvSpPr>
          <p:cNvPr id="3" name="Zástupný symbol pro obsah 2"/>
          <p:cNvSpPr>
            <a:spLocks noGrp="1"/>
          </p:cNvSpPr>
          <p:nvPr>
            <p:ph idx="1"/>
          </p:nvPr>
        </p:nvSpPr>
        <p:spPr/>
        <p:txBody>
          <a:bodyPr>
            <a:normAutofit fontScale="92500" lnSpcReduction="10000"/>
          </a:bodyPr>
          <a:lstStyle/>
          <a:p>
            <a:pPr marL="0" lvl="0" indent="0">
              <a:buNone/>
            </a:pPr>
            <a:r>
              <a:rPr lang="cs-CZ" dirty="0" smtClean="0"/>
              <a:t>Je na </a:t>
            </a:r>
            <a:r>
              <a:rPr lang="cs-CZ" dirty="0"/>
              <a:t>základě nepodmíněných a podmíněných reflexů, </a:t>
            </a:r>
            <a:r>
              <a:rPr lang="cs-CZ" dirty="0" smtClean="0"/>
              <a:t>tím dochází  </a:t>
            </a:r>
            <a:r>
              <a:rPr lang="cs-CZ" dirty="0"/>
              <a:t>k vylučování trávicích </a:t>
            </a:r>
            <a:r>
              <a:rPr lang="cs-CZ" dirty="0" smtClean="0"/>
              <a:t>šťáv. </a:t>
            </a:r>
            <a:endParaRPr lang="cs-CZ" dirty="0"/>
          </a:p>
          <a:p>
            <a:pPr lvl="0"/>
            <a:r>
              <a:rPr lang="cs-CZ" dirty="0"/>
              <a:t>Nepodmíněné reflexy – jsou vrozené (např. sací reflex). K vylučování trávicích šťáv dochází při přímém dráždění citlivých čidel a nervových zakončení v trávicí trubici tráveninou.</a:t>
            </a:r>
          </a:p>
          <a:p>
            <a:pPr lvl="0"/>
            <a:r>
              <a:rPr lang="cs-CZ" dirty="0"/>
              <a:t>Podmíněné reflexy – vytvářejí se během života na základě zkušeností spojovaných s přijímáním potravy. K vylučování trávicích šťáv dochází účinkem zrakových, čichových, slovních podnětů. Trávicí šťávy se začnou vylučovat již před jídlem (vliv na to má vzhled pokrmů, barvy, prostředí). Rychlost svalové činnosti stěny trávicí trubice řídí vegetativní nervy sympatikus a parasympatikus, které vycházejí z mozku a z míchy společně s některými mozkovými a míšními nervy.</a:t>
            </a:r>
          </a:p>
        </p:txBody>
      </p:sp>
    </p:spTree>
    <p:extLst>
      <p:ext uri="{BB962C8B-B14F-4D97-AF65-F5344CB8AC3E}">
        <p14:creationId xmlns:p14="http://schemas.microsoft.com/office/powerpoint/2010/main" val="3609416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Trávicí ústrojí – ústa </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r>
              <a:rPr lang="cs-CZ" dirty="0" smtClean="0"/>
              <a:t>Potrava </a:t>
            </a:r>
            <a:r>
              <a:rPr lang="cs-CZ" dirty="0"/>
              <a:t>je přijímána rty. </a:t>
            </a:r>
            <a:endParaRPr lang="cs-CZ" dirty="0" smtClean="0"/>
          </a:p>
          <a:p>
            <a:r>
              <a:rPr lang="cs-CZ" dirty="0" smtClean="0"/>
              <a:t>Je </a:t>
            </a:r>
            <a:r>
              <a:rPr lang="cs-CZ" dirty="0"/>
              <a:t>to kruhové svalstvo, které umožňuje pevně uzavřít dutinu ústní a potravu mechanicky zpracovat. </a:t>
            </a:r>
            <a:endParaRPr lang="cs-CZ" dirty="0" smtClean="0"/>
          </a:p>
          <a:p>
            <a:r>
              <a:rPr lang="cs-CZ" dirty="0" smtClean="0"/>
              <a:t>Mechanické </a:t>
            </a:r>
            <a:r>
              <a:rPr lang="cs-CZ" dirty="0"/>
              <a:t>zpracování zajišťují jazyk, zuby </a:t>
            </a:r>
            <a:br>
              <a:rPr lang="cs-CZ" dirty="0"/>
            </a:br>
            <a:r>
              <a:rPr lang="cs-CZ" dirty="0"/>
              <a:t>a sliny potravu rozmělňují. </a:t>
            </a:r>
            <a:endParaRPr lang="cs-CZ" dirty="0" smtClean="0"/>
          </a:p>
          <a:p>
            <a:r>
              <a:rPr lang="cs-CZ" dirty="0" smtClean="0"/>
              <a:t>Chemické </a:t>
            </a:r>
            <a:r>
              <a:rPr lang="cs-CZ" dirty="0"/>
              <a:t>zpracování je zahájeno za pomoci enzymu ptyalinu.</a:t>
            </a:r>
          </a:p>
          <a:p>
            <a:endParaRPr lang="cs-CZ" dirty="0"/>
          </a:p>
        </p:txBody>
      </p:sp>
    </p:spTree>
    <p:extLst>
      <p:ext uri="{BB962C8B-B14F-4D97-AF65-F5344CB8AC3E}">
        <p14:creationId xmlns:p14="http://schemas.microsoft.com/office/powerpoint/2010/main" val="35608044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611</Words>
  <Application>Microsoft Office PowerPoint</Application>
  <PresentationFormat>Širokoúhlá obrazovka</PresentationFormat>
  <Paragraphs>134</Paragraphs>
  <Slides>19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Trávící soustava </vt:lpstr>
      <vt:lpstr>Trávicí ústrojí a jeho části </vt:lpstr>
      <vt:lpstr>Trávení </vt:lpstr>
      <vt:lpstr>Vstřebávání </vt:lpstr>
      <vt:lpstr>Zažívání </vt:lpstr>
      <vt:lpstr>Vylučování </vt:lpstr>
      <vt:lpstr>Řízení trávicí činnosti   -   hormonální  </vt:lpstr>
      <vt:lpstr>Řízení trávicí činnosti - nervové  </vt:lpstr>
      <vt:lpstr>Trávicí ústrojí – ústa </vt:lpstr>
      <vt:lpstr>Trávicí ústrojí – jazyk </vt:lpstr>
      <vt:lpstr>Trávicí ústrojí – zuby </vt:lpstr>
      <vt:lpstr>Trávicí ústrojí – hltan </vt:lpstr>
      <vt:lpstr>Trávící ústrojí – jícen </vt:lpstr>
      <vt:lpstr>Trávící ústrojí – žaludek </vt:lpstr>
      <vt:lpstr>Travící ústrojí – tenké střevo </vt:lpstr>
      <vt:lpstr>Žlázové orgány – játra a slinivka  </vt:lpstr>
      <vt:lpstr>Trávící ústrojí – tlusté střevo, konečník  </vt:lpstr>
      <vt:lpstr>Úkol do testu samostudium  </vt:lpstr>
      <vt:lpstr>Otázky do testu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Trávící soustava</dc:title>
  <dc:creator>Alexandr Burda</dc:creator>
  <cp:lastModifiedBy>Alexandr Burda</cp:lastModifiedBy>
  <cp:revision>11</cp:revision>
  <dcterms:created xsi:type="dcterms:W3CDTF">2020-11-24T10:10:41Z</dcterms:created>
  <dcterms:modified xsi:type="dcterms:W3CDTF">2020-11-24T11:38:54Z</dcterms:modified>
</cp:coreProperties>
</file>