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1" r:id="rId3"/>
    <p:sldId id="270" r:id="rId4"/>
    <p:sldId id="272" r:id="rId5"/>
    <p:sldId id="257" r:id="rId6"/>
    <p:sldId id="258" r:id="rId7"/>
    <p:sldId id="259" r:id="rId8"/>
    <p:sldId id="260" r:id="rId9"/>
    <p:sldId id="261" r:id="rId10"/>
    <p:sldId id="267" r:id="rId11"/>
    <p:sldId id="262" r:id="rId12"/>
    <p:sldId id="263" r:id="rId13"/>
    <p:sldId id="264" r:id="rId14"/>
    <p:sldId id="265" r:id="rId15"/>
    <p:sldId id="266" r:id="rId16"/>
    <p:sldId id="273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11CB1-2869-4696-8800-61B499EC01B8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DAA40-8FB1-42FA-BB37-F85D3B51A1A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11CB1-2869-4696-8800-61B499EC01B8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DAA40-8FB1-42FA-BB37-F85D3B51A1A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11CB1-2869-4696-8800-61B499EC01B8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DAA40-8FB1-42FA-BB37-F85D3B51A1A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11CB1-2869-4696-8800-61B499EC01B8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DAA40-8FB1-42FA-BB37-F85D3B51A1A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11CB1-2869-4696-8800-61B499EC01B8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DAA40-8FB1-42FA-BB37-F85D3B51A1A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11CB1-2869-4696-8800-61B499EC01B8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DAA40-8FB1-42FA-BB37-F85D3B51A1A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11CB1-2869-4696-8800-61B499EC01B8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DAA40-8FB1-42FA-BB37-F85D3B51A1A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11CB1-2869-4696-8800-61B499EC01B8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DAA40-8FB1-42FA-BB37-F85D3B51A1A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11CB1-2869-4696-8800-61B499EC01B8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DAA40-8FB1-42FA-BB37-F85D3B51A1A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11CB1-2869-4696-8800-61B499EC01B8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DAA40-8FB1-42FA-BB37-F85D3B51A1A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11CB1-2869-4696-8800-61B499EC01B8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DAA40-8FB1-42FA-BB37-F85D3B51A1A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11CB1-2869-4696-8800-61B499EC01B8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FDAA40-8FB1-42FA-BB37-F85D3B51A1A1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BOZP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Alexandr Burda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5980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</a:t>
            </a:r>
            <a:r>
              <a:rPr lang="cs-CZ" b="1" dirty="0" smtClean="0"/>
              <a:t>ákladní </a:t>
            </a:r>
            <a:r>
              <a:rPr lang="cs-CZ" b="1" dirty="0"/>
              <a:t>povinnosti zaměstnanců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dirty="0"/>
              <a:t>Dodržovat zásady potravinářské hygieny, dbát o pořádek a čistotu na pracovišti, pracovní oděv mít na sobě vždy čistý a řádně upravený,</a:t>
            </a:r>
          </a:p>
          <a:p>
            <a:pPr lvl="0"/>
            <a:r>
              <a:rPr lang="cs-CZ" dirty="0"/>
              <a:t>Informovat se o vlastnostech jednotlivých chemických prostředků, které jsou  používány při mytí a dezinfekci, a o potřebných bezpečnostních opatřeních k ochraně zdraví,</a:t>
            </a:r>
          </a:p>
          <a:p>
            <a:pPr lvl="0"/>
            <a:r>
              <a:rPr lang="cs-CZ" dirty="0"/>
              <a:t>Nikdy neprovádět čištění a mytí stroje, který je pod napětím.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0958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Při nástupu do pracovního poměru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dirty="0" smtClean="0"/>
              <a:t>Zakládáme do </a:t>
            </a:r>
            <a:r>
              <a:rPr lang="cs-CZ" dirty="0"/>
              <a:t>osobního spisu </a:t>
            </a:r>
            <a:r>
              <a:rPr lang="cs-CZ" dirty="0" smtClean="0"/>
              <a:t>pracovníka: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1. potvrzení </a:t>
            </a:r>
            <a:r>
              <a:rPr lang="cs-CZ" dirty="0"/>
              <a:t>o vstupní lékařské prohlídce,</a:t>
            </a:r>
          </a:p>
          <a:p>
            <a:pPr lvl="0">
              <a:buNone/>
            </a:pPr>
            <a:r>
              <a:rPr lang="cs-CZ" dirty="0" smtClean="0"/>
              <a:t>2. rozhodnutí </a:t>
            </a:r>
            <a:r>
              <a:rPr lang="cs-CZ" dirty="0"/>
              <a:t>o způsobilosti konat danou činnost,</a:t>
            </a:r>
          </a:p>
          <a:p>
            <a:pPr lvl="0">
              <a:buNone/>
            </a:pPr>
            <a:r>
              <a:rPr lang="cs-CZ" dirty="0" smtClean="0"/>
              <a:t>3. doklad </a:t>
            </a:r>
            <a:r>
              <a:rPr lang="cs-CZ" dirty="0"/>
              <a:t>o absolvování úvodního školení bezpečnosti a ochrany zdraví při práci,</a:t>
            </a:r>
          </a:p>
          <a:p>
            <a:pPr lvl="0">
              <a:buNone/>
            </a:pPr>
            <a:r>
              <a:rPr lang="cs-CZ" dirty="0" smtClean="0"/>
              <a:t>4. přehled </a:t>
            </a:r>
            <a:r>
              <a:rPr lang="cs-CZ" dirty="0"/>
              <a:t>nástupní praxe zahrnující </a:t>
            </a:r>
            <a:r>
              <a:rPr lang="cs-CZ" dirty="0" smtClean="0"/>
              <a:t>zácvik (resp</a:t>
            </a:r>
            <a:r>
              <a:rPr lang="cs-CZ" dirty="0"/>
              <a:t>. teoretická a praktická zkouška pro možnost vykonávat danou činnost </a:t>
            </a:r>
            <a:r>
              <a:rPr lang="cs-CZ" dirty="0" smtClean="0"/>
              <a:t>samostatně)</a:t>
            </a:r>
            <a:endParaRPr lang="cs-CZ" dirty="0"/>
          </a:p>
          <a:p>
            <a:pPr>
              <a:buNone/>
            </a:pPr>
            <a:r>
              <a:rPr lang="cs-CZ" dirty="0" smtClean="0"/>
              <a:t>5. Po </a:t>
            </a:r>
            <a:r>
              <a:rPr lang="cs-CZ" dirty="0"/>
              <a:t>zapracování je dále nezbytné </a:t>
            </a:r>
            <a:r>
              <a:rPr lang="cs-CZ" b="1" dirty="0"/>
              <a:t>pravidelné a soustavné</a:t>
            </a:r>
            <a:r>
              <a:rPr lang="cs-CZ" dirty="0"/>
              <a:t> seznamování pracovníka s pokyny bezpečnosti práce, absolvování předepsaných preventivních lékařských prohlídek, soustavný dozor týkající se dodržováním pokynů bezpečnosti a ochrany zdraví (BOZ) pracovníkem, dodržování specifických ustanovení BOZ pro těhotné ženy a mladistvé pracovníky.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cs-CZ" b="1" cap="small" dirty="0" smtClean="0"/>
              <a:t/>
            </a:r>
            <a:br>
              <a:rPr lang="cs-CZ" b="1" cap="small" dirty="0" smtClean="0"/>
            </a:br>
            <a:r>
              <a:rPr lang="cs-CZ" b="1" cap="small" dirty="0" smtClean="0"/>
              <a:t>Ochranné pomůcky a ochranné oděvy</a:t>
            </a:r>
            <a:br>
              <a:rPr lang="cs-CZ" b="1" cap="small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/>
              <a:t>    Povinnost </a:t>
            </a:r>
            <a:r>
              <a:rPr lang="cs-CZ" dirty="0"/>
              <a:t>zaměstnavatele k poskytování osobních ochranných pracovních prostředků (OOPP) je </a:t>
            </a:r>
            <a:r>
              <a:rPr lang="cs-CZ" dirty="0" smtClean="0"/>
              <a:t>dány: 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  1. </a:t>
            </a:r>
            <a:r>
              <a:rPr lang="cs-CZ" dirty="0"/>
              <a:t> ustanovením § 133a) Zákoníku práce. </a:t>
            </a:r>
            <a:r>
              <a:rPr lang="cs-CZ" dirty="0" smtClean="0"/>
              <a:t> 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  2. nařízením </a:t>
            </a:r>
            <a:r>
              <a:rPr lang="cs-CZ" dirty="0"/>
              <a:t>vlády č. 495/2001 Sb., </a:t>
            </a:r>
            <a:endParaRPr lang="cs-CZ" dirty="0" smtClean="0"/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  </a:t>
            </a:r>
            <a:r>
              <a:rPr lang="cs-CZ" b="1" dirty="0" smtClean="0"/>
              <a:t>Za</a:t>
            </a:r>
            <a:r>
              <a:rPr lang="cs-CZ" dirty="0" smtClean="0"/>
              <a:t> </a:t>
            </a:r>
            <a:r>
              <a:rPr lang="cs-CZ" b="1" dirty="0"/>
              <a:t>osobní ochranné pracovní prostředky</a:t>
            </a:r>
            <a:r>
              <a:rPr lang="cs-CZ" dirty="0"/>
              <a:t> se považují takové ochranné prostředky, které musí chránit zaměstnance před riziky, nesmí ohrožovat jejich zdraví, nesmí bránit výkonu práce a musí splňovat požadavky stanovené prováděcím předpisem.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Dále zaměstnavatel poskytuje: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   </a:t>
            </a:r>
            <a:r>
              <a:rPr lang="cs-CZ" b="1" dirty="0" smtClean="0"/>
              <a:t>zaměstnancům </a:t>
            </a:r>
            <a:r>
              <a:rPr lang="cs-CZ" b="1" dirty="0"/>
              <a:t>mycí, čistící a dezinfekční prostředky</a:t>
            </a:r>
            <a:r>
              <a:rPr lang="cs-CZ" dirty="0"/>
              <a:t> na základě zhodnocení rozsahu znečištění zaměstnanců při </a:t>
            </a:r>
            <a:r>
              <a:rPr lang="cs-CZ" dirty="0" smtClean="0"/>
              <a:t>práci, ohrožení </a:t>
            </a:r>
            <a:r>
              <a:rPr lang="cs-CZ" dirty="0"/>
              <a:t>dráždicími </a:t>
            </a:r>
            <a:r>
              <a:rPr lang="cs-CZ" dirty="0" smtClean="0"/>
              <a:t>látkami. 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 </a:t>
            </a:r>
            <a:r>
              <a:rPr lang="cs-CZ" b="1" dirty="0" smtClean="0"/>
              <a:t>ochranné </a:t>
            </a:r>
            <a:r>
              <a:rPr lang="cs-CZ" b="1" dirty="0"/>
              <a:t>nápoje </a:t>
            </a:r>
            <a:r>
              <a:rPr lang="cs-CZ" dirty="0"/>
              <a:t>v rozsahu a za podmínek stanovených zvláštním právním předpisem. </a:t>
            </a:r>
            <a:endParaRPr lang="cs-CZ" dirty="0" smtClean="0"/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  Ze </a:t>
            </a:r>
            <a:r>
              <a:rPr lang="cs-CZ" dirty="0"/>
              <a:t>zákona je zcela </a:t>
            </a:r>
            <a:r>
              <a:rPr lang="cs-CZ" b="1" dirty="0"/>
              <a:t>vyloučeno </a:t>
            </a:r>
            <a:r>
              <a:rPr lang="cs-CZ" dirty="0"/>
              <a:t>náhradní poskytování OOPP zaměstnavatelem</a:t>
            </a:r>
            <a:r>
              <a:rPr lang="cs-CZ" b="1" dirty="0"/>
              <a:t> formou finančního plnění</a:t>
            </a:r>
            <a:r>
              <a:rPr lang="cs-CZ" dirty="0"/>
              <a:t>.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b="1" dirty="0" smtClean="0"/>
              <a:t>Ochrannými prostředky nejsou: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/>
              <a:t>    </a:t>
            </a:r>
            <a:r>
              <a:rPr lang="cs-CZ" dirty="0" smtClean="0"/>
              <a:t>Běžné </a:t>
            </a:r>
            <a:r>
              <a:rPr lang="cs-CZ" dirty="0"/>
              <a:t>pracovní oděvy a obuv, které </a:t>
            </a:r>
            <a:r>
              <a:rPr lang="cs-CZ" dirty="0" smtClean="0"/>
              <a:t>nejsou určeny </a:t>
            </a:r>
            <a:r>
              <a:rPr lang="cs-CZ" dirty="0"/>
              <a:t>k ochraně zdraví zaměstnanců před riziky a které nepodléhají při práci mimořádnému opotřebení nebo </a:t>
            </a:r>
            <a:r>
              <a:rPr lang="cs-CZ" dirty="0" smtClean="0"/>
              <a:t>znečistění.  </a:t>
            </a:r>
            <a:endParaRPr lang="cs-CZ" dirty="0"/>
          </a:p>
          <a:p>
            <a:pPr>
              <a:buNone/>
            </a:pPr>
            <a:r>
              <a:rPr lang="cs-CZ" b="1" dirty="0" smtClean="0"/>
              <a:t>    Pro </a:t>
            </a:r>
            <a:r>
              <a:rPr lang="cs-CZ" b="1" dirty="0"/>
              <a:t>práce v hotelích a ve veřejném stravování se jedná zejména o OOPP na ochranu těla, zraku, rukou a nohou. </a:t>
            </a:r>
            <a:r>
              <a:rPr lang="cs-CZ" dirty="0"/>
              <a:t>Z výše uvedeného současně vyplývá, že </a:t>
            </a:r>
            <a:r>
              <a:rPr lang="cs-CZ" b="1" dirty="0"/>
              <a:t>za OOPP se nepovažuje</a:t>
            </a:r>
            <a:r>
              <a:rPr lang="cs-CZ" dirty="0"/>
              <a:t> např. pracovní oblečení číšníků, recepčních, oděv managementu hotelu, poněvadž tyto nejsou vystaveny mimořádnému znečištění nebo opotřebení. V tomto případě se jedná o tzv. </a:t>
            </a:r>
            <a:r>
              <a:rPr lang="cs-CZ" b="1" dirty="0"/>
              <a:t>jednotné pracovní oblečení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Zákony, nařízení vlády, vyhlášky BOZP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88632"/>
          </a:xfrm>
        </p:spPr>
        <p:txBody>
          <a:bodyPr>
            <a:normAutofit fontScale="25000" lnSpcReduction="20000"/>
          </a:bodyPr>
          <a:lstStyle/>
          <a:p>
            <a:pPr lvl="0"/>
            <a:r>
              <a:rPr lang="cs-CZ" sz="4000" b="1" dirty="0" smtClean="0"/>
              <a:t>zákony</a:t>
            </a:r>
            <a:r>
              <a:rPr lang="cs-CZ" sz="4000" b="1" dirty="0"/>
              <a:t>:</a:t>
            </a:r>
            <a:endParaRPr lang="cs-CZ" sz="4000" dirty="0"/>
          </a:p>
          <a:p>
            <a:pPr lvl="0"/>
            <a:r>
              <a:rPr lang="cs-CZ" sz="4000" dirty="0"/>
              <a:t>Zákon č. 174/1968 Sb., o státním odborném dozoru nad bezpečností práce, ve znění pozdějších předpisů,</a:t>
            </a:r>
          </a:p>
          <a:p>
            <a:pPr lvl="0"/>
            <a:r>
              <a:rPr lang="cs-CZ" sz="4000" dirty="0"/>
              <a:t>Zákoník práce – zákon č. 65/1965 Sb., v platném znění, </a:t>
            </a:r>
          </a:p>
          <a:p>
            <a:pPr lvl="0"/>
            <a:r>
              <a:rPr lang="cs-CZ" sz="4000" dirty="0"/>
              <a:t>Zákon č. 258/2000 Sb., o ochraně veřejného zdraví, ve znění pozdějších předpisů,</a:t>
            </a:r>
          </a:p>
          <a:p>
            <a:pPr lvl="0"/>
            <a:r>
              <a:rPr lang="cs-CZ" sz="4000" dirty="0"/>
              <a:t>Zákon č. 20/1966 Sb., o péči o zdraví lidu, ve znění pozdějších předpisů,</a:t>
            </a:r>
          </a:p>
          <a:p>
            <a:pPr lvl="0"/>
            <a:r>
              <a:rPr lang="cs-CZ" sz="4000" dirty="0"/>
              <a:t>Zákon č. 22/1997 Sb.</a:t>
            </a:r>
            <a:r>
              <a:rPr lang="cs-CZ" sz="4000" b="1" dirty="0"/>
              <a:t> - </a:t>
            </a:r>
            <a:r>
              <a:rPr lang="cs-CZ" sz="4000" dirty="0"/>
              <a:t>o technických požadavcích na výrobky, ve znění pozdějších předpisů,</a:t>
            </a:r>
          </a:p>
          <a:p>
            <a:pPr lvl="0"/>
            <a:r>
              <a:rPr lang="cs-CZ" sz="4000" dirty="0"/>
              <a:t>Zákon č. 157/1998 Sb. - o chemických látkách a chemických přípravcích a o změně některých dalších zákonů (platnost tohoto zákona končí dnem vstupu ČR do EU),</a:t>
            </a:r>
          </a:p>
          <a:p>
            <a:pPr lvl="0"/>
            <a:r>
              <a:rPr lang="cs-CZ" sz="4000" b="1" dirty="0"/>
              <a:t>nařízení vlády: </a:t>
            </a:r>
            <a:endParaRPr lang="cs-CZ" sz="4000" dirty="0"/>
          </a:p>
          <a:p>
            <a:r>
              <a:rPr lang="cs-CZ" sz="4000" dirty="0"/>
              <a:t>1.   Nařízení vlády č. 108/1994 Sb., kterým se provádí zákoník práce a některé další zákony, ve znění pozdějších předpisů,</a:t>
            </a:r>
          </a:p>
          <a:p>
            <a:pPr lvl="0"/>
            <a:r>
              <a:rPr lang="cs-CZ" sz="4000" dirty="0"/>
              <a:t>Nařízení vlády č. 178/2001 Sb., kterým se stanoví podmínky ochrany zdraví zaměstnanců při práci, v platném znění,</a:t>
            </a:r>
          </a:p>
          <a:p>
            <a:pPr lvl="0"/>
            <a:r>
              <a:rPr lang="cs-CZ" sz="4000" dirty="0"/>
              <a:t>Nařízení vlády č. 494/2001 Sb., kterým se stanoví způsob evidence, hlášení a zasílání záznamu o úrazu, vzor záznamu o úrazu a okruh orgánů a institucí, kterým se ohlašuje pracovní úraz a zasílá záznam o úrazu,</a:t>
            </a:r>
          </a:p>
          <a:p>
            <a:pPr lvl="0"/>
            <a:r>
              <a:rPr lang="cs-CZ" sz="4000" dirty="0"/>
              <a:t>Nařízení vlády č. 495/2001 Sb., kterým se stanoví rozsah a bližší podmínky poskytování osobních ochranných pracovních prostředků, mycích, čistících a dezinfekčních prostředků,</a:t>
            </a:r>
          </a:p>
          <a:p>
            <a:pPr lvl="0"/>
            <a:r>
              <a:rPr lang="cs-CZ" sz="4000" dirty="0"/>
              <a:t>Nařízení vlády č. 378/2001 Sb., kterým se stanoví bližší požadavky na bezpečný provoz a používání strojů, technických zařízení, přístrojů a nářadí,</a:t>
            </a:r>
          </a:p>
          <a:p>
            <a:pPr lvl="0"/>
            <a:r>
              <a:rPr lang="cs-CZ" sz="4000" dirty="0"/>
              <a:t>Nařízení vlády č. 11/2002 Sb., kterým se stanoví vzhled a umístění bezpečnostních značek a zavedení signálů,</a:t>
            </a:r>
          </a:p>
          <a:p>
            <a:pPr lvl="0"/>
            <a:r>
              <a:rPr lang="cs-CZ" sz="4000" dirty="0"/>
              <a:t>Nařízení vlády č. 168/2002 Sb.</a:t>
            </a:r>
            <a:r>
              <a:rPr lang="cs-CZ" sz="4000" b="1" dirty="0"/>
              <a:t> – </a:t>
            </a:r>
            <a:r>
              <a:rPr lang="cs-CZ" sz="4000" dirty="0"/>
              <a:t>způsob organizace práce a pracovních postupů, které je zaměstnavatel povinen zajistit při provozování dopravy dopravními prostředky,</a:t>
            </a:r>
          </a:p>
          <a:p>
            <a:pPr lvl="0"/>
            <a:r>
              <a:rPr lang="cs-CZ" sz="4000" b="1" dirty="0"/>
              <a:t>vyhlášky:</a:t>
            </a:r>
            <a:endParaRPr lang="cs-CZ" sz="4000" dirty="0"/>
          </a:p>
          <a:p>
            <a:r>
              <a:rPr lang="cs-CZ" sz="4000" dirty="0"/>
              <a:t>1. Vyhláška ČÚBP č. 48/1982 Sb., kterou se stanoví základní požadavky k zajištění bezpečnosti práce   a technických zařízení, ve znění pozdějších předpisů,</a:t>
            </a:r>
          </a:p>
          <a:p>
            <a:r>
              <a:rPr lang="cs-CZ" sz="4000" dirty="0"/>
              <a:t>2. Vyhláška ČÚBP a ČBÚ č. 324/1990 Sb., o bezpečnosti práce a technických zařízení při stavebních pracích,</a:t>
            </a:r>
          </a:p>
          <a:p>
            <a:r>
              <a:rPr lang="cs-CZ" sz="4000" dirty="0"/>
              <a:t>3. Vyhláška ČÚBP a ČBÚ č. 50/1978 Sb., o odborné způsobilosti v elektrotechnice, ve znění pozdějších předpisů,</a:t>
            </a:r>
          </a:p>
          <a:p>
            <a:r>
              <a:rPr lang="cs-CZ" sz="4000" dirty="0"/>
              <a:t>4.  Vyhláška ČÚBP a ČBÚ č. 18/1979 Sb., kterou se určují vyhrazená tlaková zařízení a stanoví některé podmínky k zajištění jejich bezpečnosti, ve znění pozdějších předpisů,</a:t>
            </a:r>
          </a:p>
          <a:p>
            <a:r>
              <a:rPr lang="cs-CZ" sz="4000" dirty="0"/>
              <a:t>5.   Vyhláška ČÚBP a ČBÚ č. 19/1979 Sb., kterou se určují vyhrazená zdvihací zařízení a stanoví některé podmínky k zajištění jejich bezpečnosti, ve znění pozdějších předpisů,</a:t>
            </a:r>
          </a:p>
          <a:p>
            <a:r>
              <a:rPr lang="cs-CZ" sz="4000" dirty="0"/>
              <a:t>6.   Vyhláška ČÚBP a ČBÚ č. 20/1979 Sb., kterou se určují vyhrazená elektrická zařízení a stanoví některé podmínky k zajištění jejich bezpečnosti, ve znění pozdějších předpisů,</a:t>
            </a:r>
          </a:p>
          <a:p>
            <a:r>
              <a:rPr lang="cs-CZ" sz="4000" dirty="0"/>
              <a:t>7.   Vyhláška ČÚBP a ČBÚ č. 21/1979, kterou se určují vyhrazená plynová zařízení a stanoví některé podmínky k zajištění jejich bezpečnosti, ve znění pozdějších předpisů,</a:t>
            </a:r>
          </a:p>
          <a:p>
            <a:r>
              <a:rPr lang="cs-CZ" sz="4000" dirty="0"/>
              <a:t>8.   Vyhláška ČÚBP č. 91/1993 Sb., k zajištění bezpečnosti práce v nízkotlakých kotelnách,</a:t>
            </a:r>
          </a:p>
          <a:p>
            <a:r>
              <a:rPr lang="cs-CZ" sz="4000" dirty="0"/>
              <a:t>9.   Vyhláška ČÚBP č. 85/1978 Sb., o kontrolách, revizích a zkouškách plynových zařízení,</a:t>
            </a:r>
          </a:p>
          <a:p>
            <a:r>
              <a:rPr lang="cs-CZ" sz="4000" dirty="0"/>
              <a:t>10. Vyhláška </a:t>
            </a:r>
            <a:r>
              <a:rPr lang="cs-CZ" sz="4000" dirty="0" err="1"/>
              <a:t>MZd</a:t>
            </a:r>
            <a:r>
              <a:rPr lang="cs-CZ" sz="4000" dirty="0"/>
              <a:t> č. 288/2003 Sb., kterou se stanoví práce a pracoviště, které jsou zakázané těhotným ženám a mladistvým, a podmínky, za nichž mohou mladiství výjimečně tyto práce konat z důvodu přípravy na povolání, </a:t>
            </a:r>
          </a:p>
          <a:p>
            <a:r>
              <a:rPr lang="cs-CZ" sz="4000" dirty="0"/>
              <a:t>11. Vyhláška č.464/2000 Sb., kterou se stanoví hygienické požadavky na provoz koupališť a saun,</a:t>
            </a:r>
          </a:p>
          <a:p>
            <a:pPr lvl="0"/>
            <a:r>
              <a:rPr lang="cs-CZ" sz="4000" dirty="0"/>
              <a:t>Vyhláška č.125/1993 Sb. - zákonné pojištění odpovědnosti zaměstnavatele při pracovních úrazech  a nemocech z povolání,</a:t>
            </a:r>
          </a:p>
          <a:p>
            <a:pPr lvl="0"/>
            <a:r>
              <a:rPr lang="cs-CZ" sz="4000" dirty="0"/>
              <a:t>Vyhláška č. 440/2001 Sb. – o odškodnění bolesti a ztížení společenského  uplatnění.</a:t>
            </a:r>
          </a:p>
          <a:p>
            <a:endParaRPr lang="cs-CZ" sz="40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a úkoly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Je oděv a obuv kuchaře ochranným prostředkem?  </a:t>
            </a:r>
          </a:p>
          <a:p>
            <a:r>
              <a:rPr lang="cs-CZ" dirty="0" smtClean="0"/>
              <a:t>Mají nárok zaměstnanci v hotelnictví na ochranné nápoje? </a:t>
            </a:r>
          </a:p>
          <a:p>
            <a:r>
              <a:rPr lang="cs-CZ" dirty="0" smtClean="0"/>
              <a:t>Které dokumenty jsou součástí osobního spisu zaměstnance? (viz str.11) </a:t>
            </a:r>
          </a:p>
          <a:p>
            <a:r>
              <a:rPr lang="cs-CZ" dirty="0" smtClean="0"/>
              <a:t>Uveďte aspoň pět povinností zaměstnance</a:t>
            </a:r>
          </a:p>
          <a:p>
            <a:r>
              <a:rPr lang="cs-CZ" dirty="0" smtClean="0"/>
              <a:t>Uveďte tři nástroje bezpečnosti (prevence)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a stručně je vysvětlete.  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1477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Přednáška 13.10. 2020 </a:t>
            </a:r>
          </a:p>
          <a:p>
            <a:r>
              <a:rPr lang="cs-CZ" dirty="0" smtClean="0"/>
              <a:t>Přednáška 15.10. 2020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1799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Bezpečnost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Povinnost </a:t>
            </a:r>
            <a:r>
              <a:rPr lang="cs-CZ" dirty="0" smtClean="0"/>
              <a:t>provozovatele ubytovacího a stravovacího zařízení zajistit </a:t>
            </a:r>
            <a:r>
              <a:rPr lang="cs-CZ" dirty="0"/>
              <a:t>bezpečnost a ochranu zdraví se vztahuje: </a:t>
            </a:r>
          </a:p>
          <a:p>
            <a:r>
              <a:rPr lang="cs-CZ" dirty="0"/>
              <a:t> </a:t>
            </a:r>
            <a:r>
              <a:rPr lang="cs-CZ" dirty="0" smtClean="0"/>
              <a:t>zaměstnance</a:t>
            </a:r>
            <a:endParaRPr lang="cs-CZ" dirty="0"/>
          </a:p>
          <a:p>
            <a:r>
              <a:rPr lang="cs-CZ" dirty="0"/>
              <a:t> </a:t>
            </a:r>
            <a:r>
              <a:rPr lang="cs-CZ" dirty="0" smtClean="0"/>
              <a:t>na </a:t>
            </a:r>
            <a:r>
              <a:rPr lang="cs-CZ" dirty="0"/>
              <a:t>hotelové hosty </a:t>
            </a:r>
          </a:p>
          <a:p>
            <a:r>
              <a:rPr lang="cs-CZ" dirty="0"/>
              <a:t> </a:t>
            </a:r>
            <a:r>
              <a:rPr lang="cs-CZ" dirty="0" smtClean="0"/>
              <a:t>na </a:t>
            </a:r>
            <a:r>
              <a:rPr lang="cs-CZ" dirty="0"/>
              <a:t>návštěvníky restauračních zařízení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Proto musí management zpracovat systémy prevence a uplatňovat je v praxi.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8141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Nástroje bezpečnosti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cs-CZ" dirty="0"/>
              <a:t>Systém obecné </a:t>
            </a:r>
            <a:r>
              <a:rPr lang="cs-CZ" dirty="0" smtClean="0"/>
              <a:t>prevence = </a:t>
            </a:r>
            <a:r>
              <a:rPr lang="cs-CZ" i="1" dirty="0" smtClean="0"/>
              <a:t>opatření před mimořádnými událostmi, školení atd</a:t>
            </a:r>
            <a:r>
              <a:rPr lang="cs-CZ" dirty="0" smtClean="0"/>
              <a:t>. </a:t>
            </a:r>
          </a:p>
          <a:p>
            <a:pPr marL="514350" indent="-514350">
              <a:buAutoNum type="arabicPeriod"/>
            </a:pPr>
            <a:endParaRPr lang="cs-CZ" dirty="0"/>
          </a:p>
          <a:p>
            <a:pPr marL="514350" indent="-514350">
              <a:buAutoNum type="arabicPeriod"/>
            </a:pPr>
            <a:r>
              <a:rPr lang="cs-CZ" dirty="0"/>
              <a:t>Systém prevence u technických </a:t>
            </a:r>
            <a:r>
              <a:rPr lang="cs-CZ" dirty="0" smtClean="0"/>
              <a:t>zařízení = </a:t>
            </a:r>
            <a:r>
              <a:rPr lang="cs-CZ" i="1" dirty="0" smtClean="0"/>
              <a:t>ochrana zdraví při práci, pomůcky  atd</a:t>
            </a:r>
            <a:r>
              <a:rPr lang="cs-CZ" dirty="0" smtClean="0"/>
              <a:t>.</a:t>
            </a:r>
          </a:p>
          <a:p>
            <a:pPr marL="514350" indent="-514350">
              <a:buAutoNum type="arabicPeriod"/>
            </a:pPr>
            <a:endParaRPr lang="cs-CZ" dirty="0"/>
          </a:p>
          <a:p>
            <a:pPr marL="514350" indent="-514350">
              <a:buAutoNum type="arabicPeriod"/>
            </a:pPr>
            <a:r>
              <a:rPr lang="cs-CZ" dirty="0"/>
              <a:t>Prevence na </a:t>
            </a:r>
            <a:r>
              <a:rPr lang="cs-CZ" dirty="0" smtClean="0"/>
              <a:t>pracovišti = úniková východy, </a:t>
            </a:r>
            <a:r>
              <a:rPr lang="cs-CZ" i="1" dirty="0" smtClean="0"/>
              <a:t>bezpečné uspořádání pracoviště  atd. </a:t>
            </a:r>
            <a:endParaRPr lang="cs-CZ" i="1" dirty="0"/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4183244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1. Systém obecné prevence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70000" lnSpcReduction="20000"/>
          </a:bodyPr>
          <a:lstStyle/>
          <a:p>
            <a:pPr lvl="0"/>
            <a:endParaRPr lang="cs-CZ" dirty="0" smtClean="0"/>
          </a:p>
          <a:p>
            <a:pPr lvl="0"/>
            <a:endParaRPr lang="cs-CZ" dirty="0"/>
          </a:p>
          <a:p>
            <a:pPr lvl="0"/>
            <a:r>
              <a:rPr lang="cs-CZ" dirty="0" smtClean="0"/>
              <a:t>Opatření </a:t>
            </a:r>
            <a:r>
              <a:rPr lang="cs-CZ" dirty="0"/>
              <a:t>k omezení vlivu </a:t>
            </a:r>
            <a:r>
              <a:rPr lang="cs-CZ" dirty="0" smtClean="0"/>
              <a:t>rizika ohrožení </a:t>
            </a:r>
            <a:r>
              <a:rPr lang="cs-CZ" dirty="0"/>
              <a:t>bezpečnosti a zdraví </a:t>
            </a:r>
            <a:r>
              <a:rPr lang="cs-CZ" dirty="0" smtClean="0"/>
              <a:t>. </a:t>
            </a:r>
            <a:endParaRPr lang="cs-CZ" dirty="0"/>
          </a:p>
          <a:p>
            <a:pPr lvl="0"/>
            <a:r>
              <a:rPr lang="cs-CZ" dirty="0" smtClean="0"/>
              <a:t>Činnost  provádí  </a:t>
            </a:r>
            <a:r>
              <a:rPr lang="cs-CZ" dirty="0"/>
              <a:t>odborně </a:t>
            </a:r>
            <a:r>
              <a:rPr lang="cs-CZ" dirty="0" smtClean="0"/>
              <a:t>způsobilý zaměstnanec</a:t>
            </a:r>
            <a:endParaRPr lang="cs-CZ" dirty="0"/>
          </a:p>
          <a:p>
            <a:pPr lvl="0"/>
            <a:r>
              <a:rPr lang="cs-CZ" dirty="0" smtClean="0"/>
              <a:t>Opatření </a:t>
            </a:r>
            <a:r>
              <a:rPr lang="cs-CZ" dirty="0"/>
              <a:t>pro případ zdolávání mimořádných událostí, jako jsou havárie, požáry, povodně a jiná vážná nebezpečí a evakuaci zaměstnanců, </a:t>
            </a:r>
          </a:p>
          <a:p>
            <a:pPr lvl="0"/>
            <a:r>
              <a:rPr lang="cs-CZ" dirty="0" smtClean="0"/>
              <a:t>Zajistit</a:t>
            </a:r>
            <a:r>
              <a:rPr lang="cs-CZ" dirty="0"/>
              <a:t>, aby zaměstnanci nevykonávali práce, které neodpovídají jejich schopnostem a zdravotní způsobilosti (zdravotní průkaz viz zákon č. 258/2000 Sb.),</a:t>
            </a:r>
          </a:p>
          <a:p>
            <a:pPr lvl="0"/>
            <a:r>
              <a:rPr lang="cs-CZ" dirty="0" smtClean="0"/>
              <a:t>Zařadit </a:t>
            </a:r>
            <a:r>
              <a:rPr lang="cs-CZ" dirty="0"/>
              <a:t>práce, z hlediska rizikových faktorů, do kategorií dle požadavku zákona č. 258/2000Sb. v platném </a:t>
            </a:r>
            <a:r>
              <a:rPr lang="cs-CZ" dirty="0" smtClean="0"/>
              <a:t>znění.</a:t>
            </a:r>
            <a:endParaRPr lang="cs-CZ" dirty="0"/>
          </a:p>
          <a:p>
            <a:pPr lvl="0"/>
            <a:r>
              <a:rPr lang="cs-CZ" dirty="0" smtClean="0"/>
              <a:t>Provádět </a:t>
            </a:r>
            <a:r>
              <a:rPr lang="cs-CZ" dirty="0"/>
              <a:t>stanovená školení a ověření znalostí svých zaměstnanců,</a:t>
            </a:r>
          </a:p>
          <a:p>
            <a:pPr lvl="0"/>
            <a:r>
              <a:rPr lang="cs-CZ" dirty="0" smtClean="0"/>
              <a:t>Zajistit </a:t>
            </a:r>
            <a:r>
              <a:rPr lang="cs-CZ" dirty="0"/>
              <a:t>zákaz kouření v pracovních místnostech, kde účinkům kouření jsou vystaveni nekuřáci,</a:t>
            </a:r>
          </a:p>
          <a:p>
            <a:pPr lvl="0"/>
            <a:r>
              <a:rPr lang="cs-CZ" dirty="0" smtClean="0"/>
              <a:t>Vést </a:t>
            </a:r>
            <a:r>
              <a:rPr lang="cs-CZ" dirty="0"/>
              <a:t>dokumentaci o školeních, informacích a pokynech.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2. Systém prevence u technických zařízení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85000" lnSpcReduction="10000"/>
          </a:bodyPr>
          <a:lstStyle/>
          <a:p>
            <a:endParaRPr lang="cs-CZ" dirty="0"/>
          </a:p>
          <a:p>
            <a:pPr lvl="0"/>
            <a:r>
              <a:rPr lang="cs-CZ" dirty="0" smtClean="0"/>
              <a:t>používat vhodné pomůcky z hlediska bezpečnosti a ochrany zdraví při práci</a:t>
            </a:r>
          </a:p>
          <a:p>
            <a:pPr lvl="0"/>
            <a:r>
              <a:rPr lang="cs-CZ" dirty="0" smtClean="0"/>
              <a:t>vybavit funkčními ochrannými zařízeními nebo upravit tak, aby zaměstnanci nebyli vystaveni zejména nepohodlné pracovní poloze a nežádoucím účinkům hluku a vibrací</a:t>
            </a:r>
          </a:p>
          <a:p>
            <a:pPr lvl="0"/>
            <a:r>
              <a:rPr lang="cs-CZ" dirty="0" smtClean="0"/>
              <a:t>Omezit práce </a:t>
            </a:r>
            <a:r>
              <a:rPr lang="cs-CZ" dirty="0"/>
              <a:t>jednotvárné a jednostranně zatěžující </a:t>
            </a:r>
            <a:r>
              <a:rPr lang="cs-CZ" dirty="0" smtClean="0"/>
              <a:t>organismus. Přestávky v práci evidovat. </a:t>
            </a:r>
            <a:endParaRPr lang="cs-CZ" dirty="0"/>
          </a:p>
          <a:p>
            <a:pPr lvl="0"/>
            <a:r>
              <a:rPr lang="cs-CZ" dirty="0" smtClean="0"/>
              <a:t>Minimalizovat </a:t>
            </a:r>
            <a:r>
              <a:rPr lang="cs-CZ" dirty="0"/>
              <a:t>ruční manipulaci s břemeny, která vytváří možnost poškození zdraví, zejména páteře.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dirty="0" smtClean="0"/>
              <a:t>3. Prevence na pracovišti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 lvl="0"/>
            <a:r>
              <a:rPr lang="cs-CZ" dirty="0" smtClean="0"/>
              <a:t>pro </a:t>
            </a:r>
            <a:r>
              <a:rPr lang="cs-CZ" dirty="0"/>
              <a:t>danou činnost prostorově a konstrukčně uspořádat pracoviště,</a:t>
            </a:r>
          </a:p>
          <a:p>
            <a:pPr lvl="0"/>
            <a:r>
              <a:rPr lang="cs-CZ" dirty="0"/>
              <a:t>podrobovat pracoviště pravidelné údržbě, úklidu a čištění,</a:t>
            </a:r>
          </a:p>
          <a:p>
            <a:pPr lvl="0"/>
            <a:r>
              <a:rPr lang="cs-CZ" dirty="0"/>
              <a:t>vyznačit únikové komunikace a nouzové východy a tyto komunikace a východy zajistit volně průchozí,</a:t>
            </a:r>
          </a:p>
          <a:p>
            <a:pPr lvl="0"/>
            <a:r>
              <a:rPr lang="cs-CZ" dirty="0"/>
              <a:t>tam, kde je to účelné, opatřit vhodnými bezpečnostními značkami.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Základní </a:t>
            </a:r>
            <a:r>
              <a:rPr lang="cs-CZ" b="1" dirty="0" smtClean="0"/>
              <a:t>povinnosti zaměstnanců</a:t>
            </a:r>
            <a:r>
              <a:rPr lang="cs-CZ" dirty="0" smtClean="0"/>
              <a:t>: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cs-CZ" dirty="0" smtClean="0"/>
              <a:t>Pracovat </a:t>
            </a:r>
            <a:r>
              <a:rPr lang="cs-CZ" dirty="0" smtClean="0"/>
              <a:t>se zařízeními pouze dle kvalifikačních předpokladů. </a:t>
            </a:r>
            <a:endParaRPr lang="cs-CZ" dirty="0"/>
          </a:p>
          <a:p>
            <a:pPr lvl="0"/>
            <a:r>
              <a:rPr lang="cs-CZ" dirty="0" smtClean="0"/>
              <a:t>Dodržovat předpisy </a:t>
            </a:r>
            <a:r>
              <a:rPr lang="cs-CZ" dirty="0"/>
              <a:t>k zajištění bezpečnosti a ochrany zdraví při práci, dodržovat zásady bezpečného chování na pracovišti, nerozptylovat svou pozornost a soustředit se na práci, nepřipustit nevhodné žertování na pracovišti,</a:t>
            </a:r>
          </a:p>
          <a:p>
            <a:pPr lvl="0"/>
            <a:r>
              <a:rPr lang="cs-CZ" dirty="0" smtClean="0"/>
              <a:t>Dodržovat </a:t>
            </a:r>
            <a:r>
              <a:rPr lang="cs-CZ" dirty="0"/>
              <a:t>stanovené technologické </a:t>
            </a:r>
            <a:r>
              <a:rPr lang="cs-CZ" dirty="0" smtClean="0"/>
              <a:t>postupy</a:t>
            </a:r>
            <a:endParaRPr lang="cs-CZ" dirty="0"/>
          </a:p>
          <a:p>
            <a:pPr lvl="0"/>
            <a:r>
              <a:rPr lang="cs-CZ" dirty="0" smtClean="0"/>
              <a:t>Řídit </a:t>
            </a:r>
            <a:r>
              <a:rPr lang="cs-CZ" dirty="0" smtClean="0"/>
              <a:t>se předpisy</a:t>
            </a:r>
            <a:r>
              <a:rPr lang="cs-CZ" dirty="0"/>
              <a:t>, dodržovat stanovený pracovní režim,</a:t>
            </a:r>
          </a:p>
          <a:p>
            <a:pPr lvl="0"/>
            <a:r>
              <a:rPr lang="cs-CZ" dirty="0" smtClean="0"/>
              <a:t>Používat </a:t>
            </a:r>
            <a:r>
              <a:rPr lang="cs-CZ" dirty="0"/>
              <a:t>při práci osobní ochranné pracovní prostředky, </a:t>
            </a:r>
          </a:p>
          <a:p>
            <a:pPr lvl="0"/>
            <a:r>
              <a:rPr lang="cs-CZ" dirty="0" smtClean="0"/>
              <a:t>Absolvovat </a:t>
            </a:r>
            <a:r>
              <a:rPr lang="cs-CZ" dirty="0"/>
              <a:t>předepsané lékařské </a:t>
            </a:r>
            <a:r>
              <a:rPr lang="cs-CZ" dirty="0" smtClean="0"/>
              <a:t>prohlídky.</a:t>
            </a:r>
            <a:endParaRPr lang="cs-CZ" dirty="0"/>
          </a:p>
          <a:p>
            <a:pPr lvl="0"/>
            <a:r>
              <a:rPr lang="cs-CZ" dirty="0" smtClean="0"/>
              <a:t>Seznámit </a:t>
            </a:r>
            <a:r>
              <a:rPr lang="cs-CZ" dirty="0"/>
              <a:t>se </a:t>
            </a:r>
            <a:r>
              <a:rPr lang="cs-CZ" dirty="0" smtClean="0"/>
              <a:t>ze </a:t>
            </a:r>
            <a:r>
              <a:rPr lang="cs-CZ" dirty="0"/>
              <a:t>zásadami poskytování první pomoci při úrazu, při pracovním úrazu poskytnout postiženému pomoc a úraz ohlásit jeho nadřízenému,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Základní </a:t>
            </a:r>
            <a:r>
              <a:rPr lang="cs-CZ" b="1" dirty="0" smtClean="0"/>
              <a:t>povinnosti zaměstnanců</a:t>
            </a:r>
            <a:r>
              <a:rPr lang="cs-CZ" dirty="0" smtClean="0"/>
              <a:t>: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cs-CZ" dirty="0" smtClean="0"/>
              <a:t>Nepožívat alkoholické nápoje ani jiné návykové látky na pracovišti nebo před nástupem na směnu,</a:t>
            </a:r>
          </a:p>
          <a:p>
            <a:pPr lvl="0"/>
            <a:r>
              <a:rPr lang="cs-CZ" dirty="0" smtClean="0"/>
              <a:t>Nepoužívat stroj bez seznámení se s návodem pro jeho bezpečný provoz, obsluhu a údržbu,</a:t>
            </a:r>
          </a:p>
          <a:p>
            <a:pPr lvl="0"/>
            <a:r>
              <a:rPr lang="cs-CZ" dirty="0" smtClean="0"/>
              <a:t>Zkontrolovat technický stav stroje před jeho použitím, oznámit zjištěné závady, které ohrožují bezpečnost a ochranu zdraví při práci a které nemůže odstranit sám, svému nadřízenému,</a:t>
            </a:r>
          </a:p>
          <a:p>
            <a:pPr lvl="0"/>
            <a:r>
              <a:rPr lang="cs-CZ" dirty="0" smtClean="0"/>
              <a:t>Neotvírat ochranné kryty pohybujících se částí na stroji za jeho chodu, nevyřazovat ochranná zařízení z funkce, jakékoliv zásahy na stroji provádět jen při vypnutí elektrickými vypínači,</a:t>
            </a:r>
          </a:p>
          <a:p>
            <a:pPr marL="0" lvl="0" indent="0"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608</Words>
  <Application>Microsoft Office PowerPoint</Application>
  <PresentationFormat>Předvádění na obrazovce (4:3)</PresentationFormat>
  <Paragraphs>115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9" baseType="lpstr">
      <vt:lpstr>Arial</vt:lpstr>
      <vt:lpstr>Calibri</vt:lpstr>
      <vt:lpstr>Motiv sady Office</vt:lpstr>
      <vt:lpstr>BOZP </vt:lpstr>
      <vt:lpstr>Prezentace aplikace PowerPoint</vt:lpstr>
      <vt:lpstr>Bezpečnost </vt:lpstr>
      <vt:lpstr>Nástroje bezpečnosti </vt:lpstr>
      <vt:lpstr>1. Systém obecné prevence</vt:lpstr>
      <vt:lpstr>2. Systém prevence u technických zařízení</vt:lpstr>
      <vt:lpstr>3. Prevence na pracovišti </vt:lpstr>
      <vt:lpstr> Základní povinnosti zaměstnanců: </vt:lpstr>
      <vt:lpstr> Základní povinnosti zaměstnanců: </vt:lpstr>
      <vt:lpstr>Základní povinnosti zaměstnanců</vt:lpstr>
      <vt:lpstr>Při nástupu do pracovního poměru</vt:lpstr>
      <vt:lpstr> Ochranné pomůcky a ochranné oděvy </vt:lpstr>
      <vt:lpstr>Dále zaměstnavatel poskytuje: </vt:lpstr>
      <vt:lpstr>Ochrannými prostředky nejsou:</vt:lpstr>
      <vt:lpstr>Zákony, nařízení vlády, vyhlášky BOZP</vt:lpstr>
      <vt:lpstr>Otázky a úkoly </vt:lpstr>
    </vt:vector>
  </TitlesOfParts>
  <Company>doma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Bezpečnost </dc:title>
  <dc:creator>Saša</dc:creator>
  <cp:lastModifiedBy>Alexandr Burda</cp:lastModifiedBy>
  <cp:revision>13</cp:revision>
  <dcterms:created xsi:type="dcterms:W3CDTF">2010-11-02T22:26:09Z</dcterms:created>
  <dcterms:modified xsi:type="dcterms:W3CDTF">2020-10-13T09:34:49Z</dcterms:modified>
</cp:coreProperties>
</file>