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0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302" r:id="rId40"/>
    <p:sldId id="303" r:id="rId41"/>
    <p:sldId id="301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2" r:id="rId50"/>
    <p:sldId id="316" r:id="rId51"/>
    <p:sldId id="317" r:id="rId52"/>
    <p:sldId id="318" r:id="rId53"/>
    <p:sldId id="319" r:id="rId54"/>
    <p:sldId id="320" r:id="rId55"/>
    <p:sldId id="321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4" r:id="rId73"/>
    <p:sldId id="341" r:id="rId74"/>
    <p:sldId id="343" r:id="rId75"/>
    <p:sldId id="346" r:id="rId76"/>
    <p:sldId id="347" r:id="rId77"/>
    <p:sldId id="348" r:id="rId78"/>
    <p:sldId id="349" r:id="rId79"/>
    <p:sldId id="354" r:id="rId80"/>
    <p:sldId id="350" r:id="rId81"/>
    <p:sldId id="351" r:id="rId82"/>
    <p:sldId id="352" r:id="rId83"/>
    <p:sldId id="355" r:id="rId84"/>
    <p:sldId id="356" r:id="rId85"/>
    <p:sldId id="357" r:id="rId86"/>
    <p:sldId id="358" r:id="rId87"/>
    <p:sldId id="359" r:id="rId88"/>
    <p:sldId id="360" r:id="rId89"/>
    <p:sldId id="361" r:id="rId90"/>
    <p:sldId id="362" r:id="rId91"/>
    <p:sldId id="363" r:id="rId92"/>
    <p:sldId id="365" r:id="rId93"/>
    <p:sldId id="366" r:id="rId94"/>
    <p:sldId id="367" r:id="rId95"/>
    <p:sldId id="368" r:id="rId96"/>
    <p:sldId id="369" r:id="rId97"/>
    <p:sldId id="370" r:id="rId9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3BBFF-075F-4019-A9EC-B2AA280D88EC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F9789-69F5-451F-BE3F-6B6501EDC6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756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391A7-645E-425F-9AFD-E0C8EAFD0B7C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4315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391A7-645E-425F-9AFD-E0C8EAFD0B7C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98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26C7-11B8-4854-9F81-658C2E123EDA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B242-57F8-43E8-941A-ECA1E1570B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131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26C7-11B8-4854-9F81-658C2E123EDA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B242-57F8-43E8-941A-ECA1E1570B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32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26C7-11B8-4854-9F81-658C2E123EDA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B242-57F8-43E8-941A-ECA1E1570B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952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26C7-11B8-4854-9F81-658C2E123EDA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B242-57F8-43E8-941A-ECA1E1570B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10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26C7-11B8-4854-9F81-658C2E123EDA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B242-57F8-43E8-941A-ECA1E1570B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088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26C7-11B8-4854-9F81-658C2E123EDA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B242-57F8-43E8-941A-ECA1E1570B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66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26C7-11B8-4854-9F81-658C2E123EDA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B242-57F8-43E8-941A-ECA1E1570B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67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26C7-11B8-4854-9F81-658C2E123EDA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B242-57F8-43E8-941A-ECA1E1570B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88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26C7-11B8-4854-9F81-658C2E123EDA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B242-57F8-43E8-941A-ECA1E1570B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07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26C7-11B8-4854-9F81-658C2E123EDA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B242-57F8-43E8-941A-ECA1E1570B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831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26C7-11B8-4854-9F81-658C2E123EDA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B242-57F8-43E8-941A-ECA1E1570B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339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B26C7-11B8-4854-9F81-658C2E123EDA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7B242-57F8-43E8-941A-ECA1E1570B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04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28473"/>
          </a:xfrm>
        </p:spPr>
        <p:txBody>
          <a:bodyPr/>
          <a:lstStyle/>
          <a:p>
            <a:r>
              <a:rPr lang="cs-CZ" b="1" dirty="0" smtClean="0"/>
              <a:t>Designové hotely 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Přehled seminárních prací – Technický úsek v lázeňství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7041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49C892-7FE8-49B5-9762-BFDD367AF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5014"/>
            <a:ext cx="10515600" cy="880579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Akce hotelu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F94C34-7234-446E-9461-52BB6E818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117" y="1150175"/>
            <a:ext cx="5044108" cy="2278825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Svatby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rilování </a:t>
            </a: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Školení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SkiResort HOTEL OMNIA****-6">
            <a:extLst>
              <a:ext uri="{FF2B5EF4-FFF2-40B4-BE49-F238E27FC236}">
                <a16:creationId xmlns:a16="http://schemas.microsoft.com/office/drawing/2014/main" id="{8DADB84A-9BB9-4D4D-A9F8-57461654E31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309" y="215014"/>
            <a:ext cx="7292176" cy="485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iremní akce-6">
            <a:extLst>
              <a:ext uri="{FF2B5EF4-FFF2-40B4-BE49-F238E27FC236}">
                <a16:creationId xmlns:a16="http://schemas.microsoft.com/office/drawing/2014/main" id="{611AB6E8-18EB-4D90-9EEC-BCD656E92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2" y="2706255"/>
            <a:ext cx="5789191" cy="384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914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93653-9A84-4C90-8828-D2E4B5B82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3080" y="346227"/>
            <a:ext cx="2783284" cy="1953628"/>
          </a:xfrm>
        </p:spPr>
        <p:txBody>
          <a:bodyPr>
            <a:normAutofit/>
          </a:bodyPr>
          <a:lstStyle/>
          <a:p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Oriental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Mandarin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Mandarin Oriental Prague | Firemní akce">
            <a:extLst>
              <a:ext uri="{FF2B5EF4-FFF2-40B4-BE49-F238E27FC236}">
                <a16:creationId xmlns:a16="http://schemas.microsoft.com/office/drawing/2014/main" id="{4A52E206-376C-4C69-8646-2963616F0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17" y="998344"/>
            <a:ext cx="7525816" cy="501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501FB7A-5FBA-412B-A520-DA4E4354C6F9}"/>
              </a:ext>
            </a:extLst>
          </p:cNvPr>
          <p:cNvSpPr txBox="1"/>
          <p:nvPr/>
        </p:nvSpPr>
        <p:spPr>
          <a:xfrm>
            <a:off x="1710431" y="4714043"/>
            <a:ext cx="3101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Bývalý klášter</a:t>
            </a:r>
          </a:p>
          <a:p>
            <a:pPr algn="just"/>
            <a:r>
              <a:rPr lang="cs-CZ" sz="24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 14. </a:t>
            </a:r>
            <a:r>
              <a:rPr lang="cs-CZ" sz="24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století, </a:t>
            </a:r>
          </a:p>
          <a:p>
            <a:pPr algn="just"/>
            <a:r>
              <a:rPr lang="cs-CZ" sz="24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Malá Strana </a:t>
            </a:r>
            <a:endParaRPr lang="cs-CZ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9854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6DCB26-19E8-42EE-9AAA-24870C55C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59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O hotelu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0FF2DF-6BB8-4669-BF3B-ACD6968EE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1" y="858089"/>
            <a:ext cx="6054571" cy="55693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Hotel vznikl v letech 2004-</a:t>
            </a:r>
            <a:r>
              <a:rPr lang="cs-CZ" sz="24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přestavbou starého zchátralého kláštera, kde v </a:t>
            </a:r>
            <a:r>
              <a:rPr lang="cs-CZ" sz="24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19. století</a:t>
            </a: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byl tiskárenský provoz.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Kdysi známý dominikánský klášter barokního stylu, je dnes prestižní moderní hotel s nádechem Asie, a dochovaly se zde konstrukce z barokní etapy včetně zaklenutí a dále například křížová chodba aj.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Architekti hotelu: 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Ing. arch. Jiří Hůrka, Ing. arch. Vítězslava </a:t>
            </a:r>
            <a:r>
              <a:rPr lang="cs-CZ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Rothbauerová</a:t>
            </a:r>
            <a:endParaRPr lang="cs-CZ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Designér: 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KCA International </a:t>
            </a:r>
            <a:r>
              <a:rPr lang="de-DE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Londýn</a:t>
            </a:r>
            <a:r>
              <a:rPr lang="de-DE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Sporer Plus Stuttgart, CM Design, Deckelmann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6" name="Picture 18">
            <a:extLst>
              <a:ext uri="{FF2B5EF4-FFF2-40B4-BE49-F238E27FC236}">
                <a16:creationId xmlns:a16="http://schemas.microsoft.com/office/drawing/2014/main" id="{699C0E26-642D-4D09-BFAC-596703E33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887" y="677173"/>
            <a:ext cx="3555717" cy="550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929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45061-F4C0-4058-8465-8A12F2FD4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46" y="296831"/>
            <a:ext cx="10515600" cy="811799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Ceny v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Oriental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Mandarinu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289457-1BD4-480E-9EBF-A95E34A76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646" y="1108630"/>
            <a:ext cx="10515600" cy="4351338"/>
          </a:xfrm>
        </p:spPr>
        <p:txBody>
          <a:bodyPr/>
          <a:lstStyle/>
          <a:p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Oriental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Mandarin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má 99 pokojů a z toho 16 typů.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Nejlevnější pokoj zde vyjde od 290 EUR a nejdražší od 3 210 EUR za noc.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Cena večeře pro dva 1900 Kč (cca) , půllitr piva zde stojí 125 Kč. Šéfkuchař: 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Jiří Štift.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Nejdražší láhev vína zde stojí 12 500 Kč a je to Chateau Petrus 2010.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Prestižní host: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Dev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Patel (herec- 3x obdržel cenu BAFTA.)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3074" name="Picture 2" descr="menu-0">
            <a:extLst>
              <a:ext uri="{FF2B5EF4-FFF2-40B4-BE49-F238E27FC236}">
                <a16:creationId xmlns:a16="http://schemas.microsoft.com/office/drawing/2014/main" id="{6FB95F9C-9193-41EA-871D-B263F4423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14" y="3905724"/>
            <a:ext cx="6581313" cy="244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696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B1E48-5618-4B28-91F1-BE754DDA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05" y="400636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Pohled na budovu hotelu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12B34E8-7E6B-435D-81D0-3B6831E627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94" y="1938687"/>
            <a:ext cx="5353106" cy="369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1E6E3A2-E423-441B-B886-7A11A5430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86" y="1931748"/>
            <a:ext cx="5271486" cy="37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989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E1C44-2E52-479D-BE8D-ED083D92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Vstupní hala- recepce hotelu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59736B3-08E6-4AB5-9596-BC720195F0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8" y="1690688"/>
            <a:ext cx="291104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ndarin Oriental, Prague">
            <a:extLst>
              <a:ext uri="{FF2B5EF4-FFF2-40B4-BE49-F238E27FC236}">
                <a16:creationId xmlns:a16="http://schemas.microsoft.com/office/drawing/2014/main" id="{2E97527A-6373-4CDE-8538-421D5CC1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69" y="1668962"/>
            <a:ext cx="5811518" cy="437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862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40A93B-5143-4607-8F1C-AD845CF1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94" y="38288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Interiér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pokoje+koupelna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Two-Bedroom Presidential Suite bedroom">
            <a:extLst>
              <a:ext uri="{FF2B5EF4-FFF2-40B4-BE49-F238E27FC236}">
                <a16:creationId xmlns:a16="http://schemas.microsoft.com/office/drawing/2014/main" id="{112E9E40-59E5-4096-8AFF-7D9D1C2B8C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66227"/>
            <a:ext cx="4936950" cy="328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residential Suite">
            <a:extLst>
              <a:ext uri="{FF2B5EF4-FFF2-40B4-BE49-F238E27FC236}">
                <a16:creationId xmlns:a16="http://schemas.microsoft.com/office/drawing/2014/main" id="{502E4545-5575-4D80-9CC1-03BCECAB0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50" y="1866227"/>
            <a:ext cx="4936991" cy="328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F8F9C3F-EA6C-48C8-A479-CE5A0AE7A236}"/>
              </a:ext>
            </a:extLst>
          </p:cNvPr>
          <p:cNvSpPr txBox="1"/>
          <p:nvPr/>
        </p:nvSpPr>
        <p:spPr>
          <a:xfrm>
            <a:off x="611593" y="5832630"/>
            <a:ext cx="10068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Nejmenší pokoj má 32 metrů čtvereční a největší 180 metrů čtverečních.</a:t>
            </a:r>
          </a:p>
        </p:txBody>
      </p:sp>
    </p:spTree>
    <p:extLst>
      <p:ext uri="{BB962C8B-B14F-4D97-AF65-F5344CB8AC3E}">
        <p14:creationId xmlns:p14="http://schemas.microsoft.com/office/powerpoint/2010/main" val="1500278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7184E7-1769-4E4D-B88E-59CBA789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869" y="230819"/>
            <a:ext cx="10515600" cy="678634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Hotelová restaurace a bar</a:t>
            </a:r>
          </a:p>
        </p:txBody>
      </p:sp>
      <p:pic>
        <p:nvPicPr>
          <p:cNvPr id="7170" name="Picture 2" descr="spices bar and lounge">
            <a:extLst>
              <a:ext uri="{FF2B5EF4-FFF2-40B4-BE49-F238E27FC236}">
                <a16:creationId xmlns:a16="http://schemas.microsoft.com/office/drawing/2014/main" id="{C3C56676-8C5A-43ED-A8EF-78C6D46562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97" y="3750061"/>
            <a:ext cx="5473544" cy="287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ejlepší restaurace, bary a salónky | Mandarin Oriental, Prague">
            <a:extLst>
              <a:ext uri="{FF2B5EF4-FFF2-40B4-BE49-F238E27FC236}">
                <a16:creationId xmlns:a16="http://schemas.microsoft.com/office/drawing/2014/main" id="{64B0ED97-8B06-4071-ACFF-4A7F8FC29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36" y="1098840"/>
            <a:ext cx="5539667" cy="246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985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F016F-BA6D-4375-A4E2-522EAD6F9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56" y="61889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Wellness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5EA270-D660-412B-B310-1ECEB1C97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049" y="5096107"/>
            <a:ext cx="11282779" cy="624735"/>
          </a:xfrm>
        </p:spPr>
        <p:txBody>
          <a:bodyPr>
            <a:noAutofit/>
          </a:bodyPr>
          <a:lstStyle/>
          <a:p>
            <a:r>
              <a:rPr lang="cs-CZ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Unikátní lázně jako jediné na světě se nacházejí v bývalé renesanční kapli se     skleněnou podlahou, pod kterou jsou vidět původní základy.</a:t>
            </a:r>
          </a:p>
          <a:p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Spa se nachází ve dvou patrech.</a:t>
            </a:r>
          </a:p>
        </p:txBody>
      </p:sp>
      <p:pic>
        <p:nvPicPr>
          <p:cNvPr id="8194" name="Picture 2" descr="Luxury Wellness &amp; Spa | Malá Strana | Mandarin Oriental, Prague">
            <a:extLst>
              <a:ext uri="{FF2B5EF4-FFF2-40B4-BE49-F238E27FC236}">
                <a16:creationId xmlns:a16="http://schemas.microsoft.com/office/drawing/2014/main" id="{5564A2CF-23AE-48AE-83AA-070220E53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56" y="1137158"/>
            <a:ext cx="8116856" cy="360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4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A43B5B-DD66-4E61-A6AA-7E2A8903C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02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Hotel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Oriental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Mandarin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E922C0-5108-48AB-A7A7-BF6D266FB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402" y="1133167"/>
            <a:ext cx="10515600" cy="4351338"/>
          </a:xfrm>
        </p:spPr>
        <p:txBody>
          <a:bodyPr>
            <a:normAutofit/>
          </a:bodyPr>
          <a:lstStyle/>
          <a:p>
            <a:r>
              <a:rPr lang="cs-CZ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Hotel </a:t>
            </a:r>
            <a:r>
              <a:rPr lang="cs-CZ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Mandarin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Oriental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nabízí fascinující místa k setkání, například velký taneční sál s klenutým stropem.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Luxusní svatební prostory | Hotelová skupina Mandarin Oriental">
            <a:extLst>
              <a:ext uri="{FF2B5EF4-FFF2-40B4-BE49-F238E27FC236}">
                <a16:creationId xmlns:a16="http://schemas.microsoft.com/office/drawing/2014/main" id="{D207F4BA-5921-427B-8405-338E5F383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561" y="2060851"/>
            <a:ext cx="6463314" cy="430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157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5D7B38-F078-47CE-9F13-03D52D2628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435" y="748022"/>
            <a:ext cx="5211416" cy="5089359"/>
          </a:xfrm>
        </p:spPr>
        <p:txBody>
          <a:bodyPr>
            <a:normAutofit/>
          </a:bodyPr>
          <a:lstStyle/>
          <a:p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HOTEL OMNIA **** ski resort Krkonoše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Leží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srdci Jánských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lázní v národním parku, proto má působit citlivě k přírodnímu prostředí a nenápadně.  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Vybudován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letech 2005 – 2007 designérkou Zuzanou Lednickou.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0B6252-01B6-4E5C-805E-644F82D4916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869" y="748023"/>
            <a:ext cx="6780131" cy="536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62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E197D93-6EEF-4445-B2B2-E4B82F821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Perla Hotel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53539BF-F3C7-456F-A275-E0E97DF99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6350"/>
            <a:ext cx="10744200" cy="5009985"/>
          </a:xfrm>
        </p:spPr>
        <p:txBody>
          <a:bodyPr>
            <a:normAutofit/>
          </a:bodyPr>
          <a:lstStyle/>
          <a:p>
            <a:r>
              <a:rPr lang="cs-CZ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Perla </a:t>
            </a:r>
            <a:r>
              <a:rPr lang="cs-CZ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Hotel se nachází mezi Václavským a Staroměstským náměstím </a:t>
            </a:r>
            <a:r>
              <a:rPr lang="cs-CZ" sz="2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 adrese </a:t>
            </a:r>
            <a:r>
              <a:rPr lang="pt-BR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Perlová </a:t>
            </a:r>
            <a:r>
              <a:rPr lang="pt-BR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</a:t>
            </a:r>
            <a:r>
              <a:rPr lang="pt-BR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</a:t>
            </a:r>
            <a:r>
              <a:rPr lang="pt-BR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00, Praha 1</a:t>
            </a:r>
            <a:endParaRPr lang="cs-CZ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/>
          </a:p>
        </p:txBody>
      </p:sp>
      <p:pic>
        <p:nvPicPr>
          <p:cNvPr id="8" name="Zástupný obsah 3">
            <a:extLst>
              <a:ext uri="{FF2B5EF4-FFF2-40B4-BE49-F238E27FC236}">
                <a16:creationId xmlns:a16="http://schemas.microsoft.com/office/drawing/2014/main" id="{2646ECDF-1778-4A4F-A1C3-E1B1CC018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977" y="1934997"/>
            <a:ext cx="3263503" cy="4351338"/>
          </a:xfrm>
          <a:prstGeom prst="rect">
            <a:avLst/>
          </a:prstGeom>
        </p:spPr>
      </p:pic>
      <p:pic>
        <p:nvPicPr>
          <p:cNvPr id="9" name="Picture 2" descr="Fotografie z fotogalerie ubytování">
            <a:extLst>
              <a:ext uri="{FF2B5EF4-FFF2-40B4-BE49-F238E27FC236}">
                <a16:creationId xmlns:a16="http://schemas.microsoft.com/office/drawing/2014/main" id="{41B9A293-8651-418C-9239-CCBE142EE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43" y="2409912"/>
            <a:ext cx="5872015" cy="39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156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65059-8EEB-4B06-8C91-A4CE89312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67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Perla Hotel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30D1B5-0E66-4DC9-B5A7-FFA344A08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8250"/>
            <a:ext cx="10515600" cy="5619749"/>
          </a:xfrm>
        </p:spPr>
        <p:txBody>
          <a:bodyPr>
            <a:normAutofit fontScale="77500" lnSpcReduction="20000"/>
          </a:bodyPr>
          <a:lstStyle/>
          <a:p>
            <a:pPr algn="just" fontAlgn="base"/>
            <a:endParaRPr lang="cs-CZ" sz="31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cs-CZ" sz="3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Perla hotel je moderní, čtyřhvězdičkový hotel v centru Prahy s neobvyklým designem a butikovým stylem. </a:t>
            </a:r>
          </a:p>
          <a:p>
            <a:pPr algn="just" fontAlgn="base"/>
            <a:endParaRPr lang="cs-CZ" sz="31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cs-CZ" sz="3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Hotel poskytuje stylové ubytování v 64 pokojích a díky poloze v historickém centru Prahy je ideálním typem ubytování pro poznávání památek i obchodních příležitostí.</a:t>
            </a:r>
            <a:r>
              <a:rPr lang="nl-NL" sz="3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31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endParaRPr lang="cs-CZ" sz="31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cs-CZ" sz="3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Hotel je již několik let po sobě oceňován na Tripadvisoru jako </a:t>
            </a:r>
            <a:r>
              <a:rPr lang="cs-CZ" sz="31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Winner</a:t>
            </a:r>
            <a:r>
              <a:rPr lang="cs-CZ" sz="3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Certificate</a:t>
            </a:r>
            <a:r>
              <a:rPr lang="cs-CZ" sz="3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Excellence, dále jsme získali ocenění Hoteliér roku a </a:t>
            </a:r>
            <a:r>
              <a:rPr lang="cs-CZ" sz="31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3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Best </a:t>
            </a:r>
            <a:r>
              <a:rPr lang="cs-CZ" sz="31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Realty</a:t>
            </a:r>
            <a:r>
              <a:rPr lang="cs-CZ" sz="3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za úspěšnou designovou rekonstrukci původní budovy. Café-Bar má plaketu Design Bar </a:t>
            </a:r>
            <a:r>
              <a:rPr lang="cs-CZ" sz="31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Award</a:t>
            </a:r>
            <a:endParaRPr lang="cs-CZ" sz="31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endParaRPr lang="cs-CZ" sz="31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cs-CZ" sz="3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Nyní je Hotel Perla v důsledku pandemie </a:t>
            </a:r>
            <a:r>
              <a:rPr lang="cs-CZ" sz="31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cs-CZ" sz="3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19 uzavřen.</a:t>
            </a:r>
          </a:p>
          <a:p>
            <a:pPr algn="just" fontAlgn="base"/>
            <a:endParaRPr lang="cs-CZ" sz="26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3599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C5EA76-048D-4E9C-948D-93CF1F7C1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Cena pokoje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AFAD99-50D9-4F91-BED9-13CC04A0C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419225"/>
            <a:ext cx="10620375" cy="475773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Cena pokoje za jednu noc se snídaní pro jednu osobu……………..3500 Kč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8D1B25D-E47D-4722-AA7B-8D45A9B39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0" y="212725"/>
            <a:ext cx="3686175" cy="27646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F9C715C-7231-4BE7-89DA-67A4F9808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4267200"/>
            <a:ext cx="4278796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2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6DCB4-DD1F-4C72-B164-D7E6EA64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Recepce hotelu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2A021F-CB61-47EB-AC69-8D6DADFE3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5364" y="2018903"/>
            <a:ext cx="5394004" cy="404550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B32B283-F852-414E-81E8-BC2B3B62F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30" y="2018903"/>
            <a:ext cx="5286375" cy="396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33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157CD0-C5B8-4306-BFC2-8ECEF1D0C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7937"/>
            <a:ext cx="10515600" cy="9826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Interiér pokoje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56136E-37E1-4CAD-8C1A-06DA4D563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1333500"/>
            <a:ext cx="5618161" cy="5324475"/>
          </a:xfrm>
        </p:spPr>
        <p:txBody>
          <a:bodyPr>
            <a:normAutofit lnSpcReduction="10000"/>
          </a:bodyPr>
          <a:lstStyle/>
          <a:p>
            <a:endParaRPr lang="cs-CZ" sz="2400" dirty="0"/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Hotel nabízí 64 klimatizovaných, moderních pokojů pro dvě osoby. 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Jsou buď s manželskou postelí a nebo s oddělenými postelemi. 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Jen několik pokojů je vhodných pro umístění třetího lůžka, proto požadavek přistýlky na dvoulůžkovém pokoji závisí na obsazenosti a volné kapacitě hotelu. 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 všech pokojích je dostupné Wi-Fi internetové připojení zdarma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C2DFFC3-099B-423B-B074-E1C09239E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7" y="1338262"/>
            <a:ext cx="55753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784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B6C73D-F0B1-4102-982C-9CB2936E7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Interiér pokoje</a:t>
            </a:r>
          </a:p>
        </p:txBody>
      </p:sp>
      <p:sp>
        <p:nvSpPr>
          <p:cNvPr id="5" name="Zástupný obsah 3">
            <a:extLst>
              <a:ext uri="{FF2B5EF4-FFF2-40B4-BE49-F238E27FC236}">
                <a16:creationId xmlns:a16="http://schemas.microsoft.com/office/drawing/2014/main" id="{E0F1CBF9-3485-415C-B84F-831425725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343025"/>
            <a:ext cx="5353050" cy="5324475"/>
          </a:xfrm>
        </p:spPr>
        <p:txBody>
          <a:bodyPr/>
          <a:lstStyle/>
          <a:p>
            <a:endParaRPr lang="cs-CZ" sz="2400" dirty="0"/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 všech pokojích je dostupné Wi-Fi internetové připojení zdarma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Ke standardnímu vybavení všech pokojů patří: </a:t>
            </a:r>
            <a:r>
              <a:rPr lang="cs-CZ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satelitní TV, telefon s přímou volbou, Wi-Fi internetové připojení,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klimatizace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zdravotní matrace, protialergické lůžkoviny a podlaha bez koberce, kartové bezpečnostní zámky, digitální sejf na cennosti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7329A9-0F55-40F5-A542-A2FB41991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723" y="1343025"/>
            <a:ext cx="6090716" cy="406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82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6EA1E3-3B28-467D-80E1-71F495E5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Interiér koupelny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2C982BE-AA27-4B6A-840B-F44EFB85F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548" y="545988"/>
            <a:ext cx="4146695" cy="5169011"/>
          </a:xfrm>
          <a:prstGeom prst="rect">
            <a:avLst/>
          </a:prstGeom>
        </p:spPr>
      </p:pic>
      <p:sp>
        <p:nvSpPr>
          <p:cNvPr id="13" name="Zástupný obsah 11">
            <a:extLst>
              <a:ext uri="{FF2B5EF4-FFF2-40B4-BE49-F238E27FC236}">
                <a16:creationId xmlns:a16="http://schemas.microsoft.com/office/drawing/2014/main" id="{64519502-A954-4FB1-83C4-39D80B0624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925" y="1825624"/>
            <a:ext cx="5476875" cy="4803775"/>
          </a:xfrm>
        </p:spPr>
        <p:txBody>
          <a:bodyPr/>
          <a:lstStyle/>
          <a:p>
            <a:endParaRPr lang="cs-CZ" b="0" i="0" dirty="0">
              <a:solidFill>
                <a:srgbClr val="333333"/>
              </a:solidFill>
              <a:effectLst/>
              <a:latin typeface="nimbus-sans"/>
            </a:endParaRPr>
          </a:p>
          <a:p>
            <a:endParaRPr lang="cs-CZ" dirty="0">
              <a:solidFill>
                <a:srgbClr val="333333"/>
              </a:solidFill>
              <a:latin typeface="nimbus-sans"/>
            </a:endParaRPr>
          </a:p>
          <a:p>
            <a:endParaRPr lang="cs-CZ" sz="24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 standardnímu vybavení všech pokojů patří: sprcha nebo vana, WC, fén, kosmetické zrcátko, kosmetika firmy Hydro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78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896E0-146B-4FBD-98ED-A3E2F2B1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Hotelová restaurace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43682E5-7C43-4B68-A53A-B832C2976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690688"/>
            <a:ext cx="5910189" cy="39385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482A0E1-7920-4E5C-8DC5-15D595B42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675" y="1690688"/>
            <a:ext cx="5251450" cy="393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7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6F8B50-271B-48B2-831F-314E80B83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4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Hotelový CAFÉ - </a:t>
            </a: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BAR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CBEED4-269D-4E63-BA83-0F2FB9BAB2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4" y="2228003"/>
            <a:ext cx="5718176" cy="428863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DEF058E-81EE-4C91-B97F-E3B484E3D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09" y="0"/>
            <a:ext cx="5188115" cy="3891087"/>
          </a:xfrm>
          <a:prstGeom prst="rect">
            <a:avLst/>
          </a:prstGeom>
        </p:spPr>
      </p:pic>
      <p:sp>
        <p:nvSpPr>
          <p:cNvPr id="9" name="Zástupný obsah 7">
            <a:extLst>
              <a:ext uri="{FF2B5EF4-FFF2-40B4-BE49-F238E27FC236}">
                <a16:creationId xmlns:a16="http://schemas.microsoft.com/office/drawing/2014/main" id="{E5581277-5118-4E5E-B966-5F8432DAD1E1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643255" y="5058352"/>
            <a:ext cx="518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Kavárna a bar se nachází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1. patře. </a:t>
            </a:r>
          </a:p>
        </p:txBody>
      </p:sp>
    </p:spTree>
    <p:extLst>
      <p:ext uri="{BB962C8B-B14F-4D97-AF65-F5344CB8AC3E}">
        <p14:creationId xmlns:p14="http://schemas.microsoft.com/office/powerpoint/2010/main" val="2368710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0069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Galeria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Thermal </a:t>
            </a:r>
            <a:r>
              <a:rPr lang="sk-SK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Bešeňová****</a:t>
            </a:r>
            <a:r>
              <a:rPr lang="sk-SK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Bešeňová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Slovensko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533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CC7046-467E-4D80-A274-6085078D8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5693"/>
            <a:ext cx="10515600" cy="1066110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Ubytování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3AB15F-E40C-4C11-B194-039383089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15" y="1616765"/>
            <a:ext cx="11118575" cy="5199215"/>
          </a:xfrm>
        </p:spPr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ubytovací části je 43 pokojů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 kapacitou 110 lůžek.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Vybrat si můžete ze 4 typů:</a:t>
            </a:r>
          </a:p>
          <a:p>
            <a:pPr marL="0" indent="0">
              <a:buNone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Comfort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(2+0)</a:t>
            </a:r>
          </a:p>
          <a:p>
            <a:pPr marL="0" indent="0">
              <a:buNone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Maisonette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Suite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(2+1)</a:t>
            </a:r>
          </a:p>
          <a:p>
            <a:pPr marL="0" indent="0">
              <a:buNone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Attic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Suite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(4+1)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Junior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Suite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(2+1)</a:t>
            </a:r>
          </a:p>
          <a:p>
            <a:pPr marL="0" indent="0">
              <a:buNone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Deluxe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Suite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(2+1)</a:t>
            </a: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Nejlevnější je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Comfort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za 1 999 Kč, nejdražší pak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Deluxe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Suite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za 5 099 Kč.</a:t>
            </a:r>
            <a:endParaRPr lang="cs-CZ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baseline="30000" dirty="0"/>
          </a:p>
          <a:p>
            <a:endParaRPr lang="cs-CZ" b="1" baseline="30000" dirty="0"/>
          </a:p>
        </p:txBody>
      </p:sp>
      <p:pic>
        <p:nvPicPr>
          <p:cNvPr id="2054" name="Picture 6" descr="Deluxe Suite-5">
            <a:extLst>
              <a:ext uri="{FF2B5EF4-FFF2-40B4-BE49-F238E27FC236}">
                <a16:creationId xmlns:a16="http://schemas.microsoft.com/office/drawing/2014/main" id="{F125DE00-3839-48CE-8085-AF10FC7C07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023" y="516835"/>
            <a:ext cx="6503761" cy="431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210B4BD-C801-44B5-91FD-80164A33FE5F}"/>
              </a:ext>
            </a:extLst>
          </p:cNvPr>
          <p:cNvSpPr txBox="1"/>
          <p:nvPr/>
        </p:nvSpPr>
        <p:spPr>
          <a:xfrm>
            <a:off x="8176593" y="169566"/>
            <a:ext cx="345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Pohled do pokoje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Deluxe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Suite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9514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4309" y="347730"/>
            <a:ext cx="10515600" cy="6510270"/>
          </a:xfrm>
        </p:spPr>
        <p:txBody>
          <a:bodyPr>
            <a:no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Galeria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Bešeňová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****</a:t>
            </a:r>
          </a:p>
          <a:p>
            <a:pPr marL="0" indent="0">
              <a:spcBef>
                <a:spcPts val="500"/>
              </a:spcBef>
              <a:buNone/>
            </a:pPr>
            <a:endParaRPr lang="cs-CZ" sz="24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500"/>
              </a:spcBef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Postaven 2017 v areálu rezortu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Bešeňová, Slovensko</a:t>
            </a:r>
          </a:p>
          <a:p>
            <a:pPr>
              <a:spcBef>
                <a:spcPts val="500"/>
              </a:spcBef>
            </a:pPr>
            <a:endParaRPr lang="sk-SK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500"/>
              </a:spcBef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První holistický hotel na Slovensku s cílem nahlížet na člověka jako na celek</a:t>
            </a:r>
          </a:p>
          <a:p>
            <a:pPr>
              <a:spcBef>
                <a:spcPts val="500"/>
              </a:spcBef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500"/>
              </a:spcBef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Moderní design interiéru – travertin, sklo, zvýšené stropy a velká okna vytváří galerii výhledů na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Chopok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panorama Nízkých Tater,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Chočské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vrchy a okolní krajinu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Bešeňové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00"/>
              </a:spcBef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095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223458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Pokoje</a:t>
            </a:r>
            <a:endParaRPr lang="cs-CZ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52052"/>
            <a:ext cx="10515600" cy="4351338"/>
          </a:xfrm>
        </p:spPr>
        <p:txBody>
          <a:bodyPr/>
          <a:lstStyle/>
          <a:p>
            <a:pPr lvl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Pokoj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– 144 € (3 888 Kč)</a:t>
            </a:r>
          </a:p>
          <a:p>
            <a:pPr lvl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Pokoj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Galeria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– 173 € (4 671 Kč)</a:t>
            </a:r>
          </a:p>
          <a:p>
            <a:pPr lvl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Pokoj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Exclusive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– 192 € (5 184 Kč)</a:t>
            </a:r>
          </a:p>
          <a:p>
            <a:pPr lvl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Apartmán – 211 € (5 697 Kč)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*Cena za pokoj na 1 noc se snídaní</a:t>
            </a:r>
          </a:p>
          <a:p>
            <a:pPr marL="457200" lvl="1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*Uvedené ceny jsou pro měsíc duben 2021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*7% sleva pro držitele karty GOPASS</a:t>
            </a:r>
          </a:p>
          <a:p>
            <a:pPr marL="457200" lvl="1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*1 EUR - 27 CZK (aktuální kurz)</a:t>
            </a:r>
          </a:p>
        </p:txBody>
      </p:sp>
    </p:spTree>
    <p:extLst>
      <p:ext uri="{BB962C8B-B14F-4D97-AF65-F5344CB8AC3E}">
        <p14:creationId xmlns:p14="http://schemas.microsoft.com/office/powerpoint/2010/main" val="233267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4390" y="825209"/>
            <a:ext cx="10643220" cy="1325563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Pohled na obec a Vodní park 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Bešeňová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spolu s vodní nádrží 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Bešeňová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v pozadí vlevo vodní nádrž Liptovská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Mara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napravo Národní park Nízké Tatry.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0" y="2150772"/>
            <a:ext cx="10643220" cy="4417453"/>
          </a:xfrm>
        </p:spPr>
      </p:pic>
    </p:spTree>
    <p:extLst>
      <p:ext uri="{BB962C8B-B14F-4D97-AF65-F5344CB8AC3E}">
        <p14:creationId xmlns:p14="http://schemas.microsoft.com/office/powerpoint/2010/main" val="3951895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39788" y="193964"/>
            <a:ext cx="10493230" cy="849745"/>
          </a:xfrm>
        </p:spPr>
        <p:txBody>
          <a:bodyPr>
            <a:normAutofit/>
          </a:bodyPr>
          <a:lstStyle/>
          <a:p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Pohled na hotel s privátními bazény a výhled na Vodní park 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Bešeňová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10" y="2883066"/>
            <a:ext cx="5730442" cy="3817813"/>
          </a:xfrm>
        </p:spPr>
      </p:pic>
      <p:pic>
        <p:nvPicPr>
          <p:cNvPr id="14" name="Zástupný symbol pro obsah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51" y="1161503"/>
            <a:ext cx="5981281" cy="3992388"/>
          </a:xfrm>
        </p:spPr>
      </p:pic>
    </p:spTree>
    <p:extLst>
      <p:ext uri="{BB962C8B-B14F-4D97-AF65-F5344CB8AC3E}">
        <p14:creationId xmlns:p14="http://schemas.microsoft.com/office/powerpoint/2010/main" val="2415092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>
          <a:xfrm>
            <a:off x="7352144" y="365125"/>
            <a:ext cx="4525819" cy="2139950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Vstupní hala s recepcí a lobby barem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630555" y="1681163"/>
            <a:ext cx="5367020" cy="823912"/>
          </a:xfrm>
        </p:spPr>
        <p:txBody>
          <a:bodyPr/>
          <a:lstStyle/>
          <a:p>
            <a:endParaRPr lang="cs-CZ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5" y="365125"/>
            <a:ext cx="5829239" cy="3889290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343" y="2732941"/>
            <a:ext cx="5913620" cy="3885551"/>
          </a:xfrm>
        </p:spPr>
      </p:pic>
    </p:spTree>
    <p:extLst>
      <p:ext uri="{BB962C8B-B14F-4D97-AF65-F5344CB8AC3E}">
        <p14:creationId xmlns:p14="http://schemas.microsoft.com/office/powerpoint/2010/main" val="25981091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68" y="2273741"/>
            <a:ext cx="6365723" cy="4247131"/>
          </a:xfr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96" y="609579"/>
            <a:ext cx="4041104" cy="5877970"/>
          </a:xfrm>
          <a:prstGeom prst="rect">
            <a:avLst/>
          </a:prstGeom>
        </p:spPr>
      </p:pic>
      <p:sp>
        <p:nvSpPr>
          <p:cNvPr id="14" name="Zástupný symbol pro obsah 10"/>
          <p:cNvSpPr>
            <a:spLocks noGrp="1"/>
          </p:cNvSpPr>
          <p:nvPr>
            <p:ph type="body" idx="1"/>
          </p:nvPr>
        </p:nvSpPr>
        <p:spPr>
          <a:xfrm>
            <a:off x="1007214" y="429275"/>
            <a:ext cx="4567349" cy="823912"/>
          </a:xfrm>
        </p:spPr>
        <p:txBody>
          <a:bodyPr/>
          <a:lstStyle/>
          <a:p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Pokoj 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cs-CZ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Exclusive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2040434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36140" y="645220"/>
            <a:ext cx="2193387" cy="1340598"/>
          </a:xfrm>
        </p:spPr>
        <p:txBody>
          <a:bodyPr>
            <a:normAutofit/>
          </a:bodyPr>
          <a:lstStyle/>
          <a:p>
            <a:r>
              <a:rPr lang="cs-CZ" sz="2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Restaurace </a:t>
            </a:r>
          </a:p>
          <a:p>
            <a:r>
              <a:rPr lang="cs-CZ" sz="28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Culinaria</a:t>
            </a:r>
            <a:endParaRPr lang="cs-CZ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28" y="1146189"/>
            <a:ext cx="8696672" cy="5231519"/>
          </a:xfrm>
        </p:spPr>
      </p:pic>
    </p:spTree>
    <p:extLst>
      <p:ext uri="{BB962C8B-B14F-4D97-AF65-F5344CB8AC3E}">
        <p14:creationId xmlns:p14="http://schemas.microsoft.com/office/powerpoint/2010/main" val="1154422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/>
          <p:cNvSpPr>
            <a:spLocks noGrp="1"/>
          </p:cNvSpPr>
          <p:nvPr>
            <p:ph type="title"/>
          </p:nvPr>
        </p:nvSpPr>
        <p:spPr>
          <a:xfrm>
            <a:off x="9005455" y="328179"/>
            <a:ext cx="2349934" cy="1325563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Vodní park 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17342"/>
            <a:ext cx="6677891" cy="4194371"/>
          </a:xfr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41" y="2721768"/>
            <a:ext cx="6342689" cy="398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83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51272" y="988291"/>
            <a:ext cx="3177309" cy="757382"/>
          </a:xfrm>
        </p:spPr>
        <p:txBody>
          <a:bodyPr>
            <a:noAutofit/>
          </a:bodyPr>
          <a:lstStyle/>
          <a:p>
            <a:r>
              <a:rPr lang="cs-CZ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cs-CZ" sz="28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ellness</a:t>
            </a:r>
            <a:r>
              <a:rPr lang="cs-CZ" sz="2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Harmónia</a:t>
            </a:r>
            <a:endParaRPr lang="cs-CZ" sz="2800" b="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1" y="246925"/>
            <a:ext cx="6572293" cy="4057220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03" y="2615911"/>
            <a:ext cx="6570851" cy="406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49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3345" y="1529084"/>
            <a:ext cx="4341091" cy="4927133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Hotel </a:t>
            </a:r>
            <a:r>
              <a:rPr lang="cs-CZ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Glembiewski</a:t>
            </a: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**** </a:t>
            </a:r>
            <a:b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Visla, Polsko </a:t>
            </a:r>
            <a:b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Stavitel Tadeusz </a:t>
            </a:r>
            <a:r>
              <a:rPr lang="cs-CZ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Golebiewski</a:t>
            </a: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Architekt </a:t>
            </a:r>
            <a:r>
              <a:rPr lang="cs-CZ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Antoniusz</a:t>
            </a: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Makarewicz</a:t>
            </a: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mzick\Desktop\890173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673" y="1633662"/>
            <a:ext cx="7091312" cy="472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mzick\Desktop\Bez názv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" y="188640"/>
            <a:ext cx="3909631" cy="134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20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E86120-1636-491D-9757-6B30C169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575709"/>
            <a:ext cx="10515600" cy="1066110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Exteriér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AA0187-8167-45DA-BC05-6CD36FA62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9086" y="1829384"/>
            <a:ext cx="5181600" cy="4351338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První krkonošský design hotel je inspirován architekturou a prostředím hor. Sedmipatrová budova spojuje jednoduchý styl nedotčené přírody.</a:t>
            </a: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Vizitky jsou tištěny na papírech s ražbou dřeva, podporující přírodní charakter.</a:t>
            </a: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5D62D37-4425-405F-AC38-E88983A9C8B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461" y="71714"/>
            <a:ext cx="3349488" cy="422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C6D46D5-DC36-46D1-B099-CC45DA4A0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7" y="4005053"/>
            <a:ext cx="4448907" cy="278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67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50546" y="-99393"/>
            <a:ext cx="4771436" cy="3008847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Hotel je kontraverzní stavbou, která nedodržela původní zadání a požadavky památkářů  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5" y="150922"/>
            <a:ext cx="6319454" cy="331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otel Gołębiewski w Karpacz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757" y="3103418"/>
            <a:ext cx="7038224" cy="36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57018" y="2967334"/>
            <a:ext cx="471054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Odborníci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dohadují, zda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se jedná o kýčovitou napodobeninu francouzských romantických zámků, nebo o kopírování Disneylandu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:-D 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99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Ceník pokoje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1268761"/>
            <a:ext cx="8229600" cy="4525963"/>
          </a:xfrm>
        </p:spPr>
        <p:txBody>
          <a:bodyPr numCol="1">
            <a:normAutofit/>
          </a:bodyPr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Dvoulůžkový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pokoj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manželskou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postelí                                            od 3 863 </a:t>
            </a:r>
            <a:r>
              <a:rPr lang="cs-CZ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kč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Apartmán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1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ložnicí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od 10 760 </a:t>
            </a:r>
            <a:r>
              <a:rPr lang="cs-CZ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kč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Jednolůžkový pokoj                       od  2 712 </a:t>
            </a:r>
            <a:r>
              <a:rPr lang="cs-CZ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kč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Snídaně a večere jsou v ceně </a:t>
            </a:r>
          </a:p>
        </p:txBody>
      </p:sp>
      <p:pic>
        <p:nvPicPr>
          <p:cNvPr id="2053" name="Picture 5" descr="Fotografie z fotogalerie ubytován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4149081"/>
            <a:ext cx="3564660" cy="237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8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745509" cy="1325563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Vstupní hala  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Hotel Golebiewski**** - Wisla - Cestovní kancelář Bavi - Viktor Koh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67" y="1440873"/>
            <a:ext cx="9029651" cy="507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78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672064" y="1412776"/>
            <a:ext cx="3384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Součástí každého pokoje je výhled na hory nebo balkon s terasou  </a:t>
            </a:r>
          </a:p>
        </p:txBody>
      </p:sp>
      <p:sp>
        <p:nvSpPr>
          <p:cNvPr id="8" name="Šipka doprava 7"/>
          <p:cNvSpPr/>
          <p:nvPr/>
        </p:nvSpPr>
        <p:spPr>
          <a:xfrm>
            <a:off x="3647728" y="5201467"/>
            <a:ext cx="792088" cy="288032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185979" y="5114651"/>
            <a:ext cx="1620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Apartmán</a:t>
            </a:r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86" y="230909"/>
            <a:ext cx="6005522" cy="362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otel Gołębiewski Wisła Visla. Až 75% sleva na hotel. Polsko - Hotel  rezervace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99" y="3342107"/>
            <a:ext cx="6174827" cy="337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97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Fotografie z fotogalerie ubytová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27" y="2334683"/>
            <a:ext cx="6436243" cy="42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4" y="147929"/>
            <a:ext cx="6420038" cy="361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Šipka doprava 10"/>
          <p:cNvSpPr/>
          <p:nvPr/>
        </p:nvSpPr>
        <p:spPr>
          <a:xfrm>
            <a:off x="4025338" y="5063463"/>
            <a:ext cx="792088" cy="288032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10800000">
            <a:off x="7610458" y="1412776"/>
            <a:ext cx="792088" cy="288032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2279576" y="4933342"/>
            <a:ext cx="19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Restaurace</a:t>
            </a:r>
            <a:r>
              <a:rPr lang="cs-CZ" dirty="0"/>
              <a:t>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381439" y="1262775"/>
            <a:ext cx="197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Kavárna </a:t>
            </a:r>
          </a:p>
        </p:txBody>
      </p:sp>
    </p:spTree>
    <p:extLst>
      <p:ext uri="{BB962C8B-B14F-4D97-AF65-F5344CB8AC3E}">
        <p14:creationId xmlns:p14="http://schemas.microsoft.com/office/powerpoint/2010/main" val="324381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178920"/>
            <a:ext cx="5989961" cy="399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Akwarium - obrázek zařízení Hotel Golebiewski, Wisla - Tripadvi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617" y="2982436"/>
            <a:ext cx="5537874" cy="369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474691" y="1412776"/>
            <a:ext cx="5200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Zajímavostí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akvárium </a:t>
            </a: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 recepci hotelu 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32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91926" y="979054"/>
            <a:ext cx="4359565" cy="2170545"/>
          </a:xfrm>
        </p:spPr>
        <p:txBody>
          <a:bodyPr/>
          <a:lstStyle/>
          <a:p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Aquacentrum </a:t>
            </a:r>
            <a:r>
              <a:rPr lang="cs-CZ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Tropicana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9" y="261483"/>
            <a:ext cx="6366460" cy="389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Tropikana | Hotel Gołębiewski w Mikołajka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37" y="2957381"/>
            <a:ext cx="6536740" cy="367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4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>
            <a:extLst>
              <a:ext uri="{FF2B5EF4-FFF2-40B4-BE49-F238E27FC236}">
                <a16:creationId xmlns:a16="http://schemas.microsoft.com/office/drawing/2014/main" id="{CC529D11-BE43-483F-BAF2-47AA550A1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836" y="3676073"/>
            <a:ext cx="4941455" cy="2212666"/>
          </a:xfrm>
        </p:spPr>
        <p:txBody>
          <a:bodyPr>
            <a:normAutofit/>
          </a:bodyPr>
          <a:lstStyle/>
          <a:p>
            <a:r>
              <a:rPr lang="cs-CZ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Sense</a:t>
            </a:r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 hotel, Sofia, Bulharsko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E88D91-56B6-4676-8B8C-19E727A0D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93" t="10019" r="45718" b="77374"/>
          <a:stretch/>
        </p:blipFill>
        <p:spPr>
          <a:xfrm>
            <a:off x="1640609" y="530810"/>
            <a:ext cx="3355712" cy="25079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8FBBD54-8C12-448A-9DC3-8353D6D355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30" t="28992" r="36948" b="14418"/>
          <a:stretch/>
        </p:blipFill>
        <p:spPr>
          <a:xfrm>
            <a:off x="6867190" y="291236"/>
            <a:ext cx="5043530" cy="63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795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E12E2E-392C-403B-B3C6-29482E185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Styl hotelu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3A298B-70C0-409A-864C-BAAAFDBC4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67" y="1496291"/>
            <a:ext cx="3921551" cy="46806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Moderní design </a:t>
            </a:r>
            <a: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smyslem pro prostor, </a:t>
            </a:r>
            <a:r>
              <a:rPr lang="cs-CZ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luxus, klid </a:t>
            </a:r>
            <a: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pohodlí. </a:t>
            </a:r>
            <a:br>
              <a:rPr lang="cs-CZ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Budova je citlivá ke svému                    okolí</a:t>
            </a:r>
            <a: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její                                                              </a:t>
            </a:r>
            <a: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inovativní skleněná fasáda doslova odráží Sofiinu minulost, přítomnost a budoucnost.</a:t>
            </a:r>
            <a:r>
              <a:rPr lang="cs-CZ" b="1" dirty="0">
                <a:solidFill>
                  <a:srgbClr val="000000"/>
                </a:solidFill>
                <a:latin typeface="Suisse Further"/>
              </a:rPr>
              <a:t/>
            </a:r>
            <a:br>
              <a:rPr lang="cs-CZ" b="1" dirty="0">
                <a:solidFill>
                  <a:srgbClr val="000000"/>
                </a:solidFill>
                <a:latin typeface="Suisse Further"/>
              </a:rPr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45F693-A487-45FF-A308-1BF0B68C0E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3" t="33178" r="67819" b="39224"/>
          <a:stretch/>
        </p:blipFill>
        <p:spPr>
          <a:xfrm>
            <a:off x="4299320" y="1496291"/>
            <a:ext cx="7721403" cy="44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59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ADB6412-F912-48D8-A199-F969F88CF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20" t="26620" r="36075" b="43101"/>
          <a:stretch/>
        </p:blipFill>
        <p:spPr>
          <a:xfrm>
            <a:off x="4865303" y="2333882"/>
            <a:ext cx="7326697" cy="436248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36192E0-1A19-43D4-8F0D-503D7F858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1" y="165062"/>
            <a:ext cx="5798219" cy="241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6769EFB9-F84F-4848-8348-1752BAE74BBE}"/>
              </a:ext>
            </a:extLst>
          </p:cNvPr>
          <p:cNvSpPr txBox="1">
            <a:spLocks/>
          </p:cNvSpPr>
          <p:nvPr/>
        </p:nvSpPr>
        <p:spPr>
          <a:xfrm>
            <a:off x="7241308" y="517525"/>
            <a:ext cx="42648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Zajímavé designové detaily</a:t>
            </a:r>
          </a:p>
        </p:txBody>
      </p:sp>
      <p:sp>
        <p:nvSpPr>
          <p:cNvPr id="2" name="Obdélník 1"/>
          <p:cNvSpPr/>
          <p:nvPr/>
        </p:nvSpPr>
        <p:spPr>
          <a:xfrm>
            <a:off x="544945" y="3105835"/>
            <a:ext cx="411941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architekti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cs-CZ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Claudio </a:t>
            </a:r>
            <a:r>
              <a:rPr lang="cs-CZ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Lazzarini</a:t>
            </a:r>
            <a:r>
              <a:rPr lang="cs-CZ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Carl </a:t>
            </a:r>
            <a:r>
              <a:rPr lang="cs-CZ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Pickering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interiér: </a:t>
            </a:r>
          </a:p>
          <a:p>
            <a:pPr algn="just"/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ArchitecturalGroup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Tzonkov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Ltd.</a:t>
            </a:r>
          </a:p>
        </p:txBody>
      </p:sp>
    </p:spTree>
    <p:extLst>
      <p:ext uri="{BB962C8B-B14F-4D97-AF65-F5344CB8AC3E}">
        <p14:creationId xmlns:p14="http://schemas.microsoft.com/office/powerpoint/2010/main" val="54687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18533E-30BF-4EE7-A935-B9E282636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3" y="327371"/>
            <a:ext cx="10515600" cy="986597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Vstupní hala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3F7585-A9EE-4993-B1B7-F0AB1A4A79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643" y="1451803"/>
            <a:ext cx="5181600" cy="4361415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Jsou zde použity tmavé barvy, které představují horské středisko, prvky přírody (dřevo a rostliny) a sklo podporující moderní vzhled.</a:t>
            </a: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přízemí se nachází vstupní hala s recepcí, hlavní komunikace hotelu s kavárnou a restaurací, část pokojů, malý kongresový sál, denní místnost pro zaměstnance a kanceláře.</a:t>
            </a:r>
          </a:p>
          <a:p>
            <a:endParaRPr 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5DB540B-DA0D-4825-8100-73796C3EC32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03" y="234000"/>
            <a:ext cx="4810540" cy="31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9A1B23A-599F-4B3F-8A81-C222AC5B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02" y="3429000"/>
            <a:ext cx="481053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7258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6940512-3275-45CC-9A99-98403844F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20" t="32868" r="36424" b="36551"/>
          <a:stretch/>
        </p:blipFill>
        <p:spPr>
          <a:xfrm>
            <a:off x="116956" y="701747"/>
            <a:ext cx="6762307" cy="44862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5366DC5-A560-4216-9E1A-4D348DFA5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5" t="24961" r="66773" b="14419"/>
          <a:stretch/>
        </p:blipFill>
        <p:spPr>
          <a:xfrm>
            <a:off x="6879263" y="701747"/>
            <a:ext cx="5081658" cy="603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88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4A2D36C-D522-4BAB-9AC0-66A576E27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4" t="24651" r="15843" b="35969"/>
          <a:stretch/>
        </p:blipFill>
        <p:spPr>
          <a:xfrm>
            <a:off x="3479476" y="768172"/>
            <a:ext cx="8410355" cy="270067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83E202B-CB3F-4D6A-892D-8AE78112F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80" y="3678866"/>
            <a:ext cx="9878666" cy="31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58781" y="2964873"/>
            <a:ext cx="3220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  <a:t>ROOFTOP BAR</a:t>
            </a:r>
            <a:b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91206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25A813D-BFD4-481B-BB20-F2BC1EFC7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3" t="30441" r="67778" b="12748"/>
          <a:stretch/>
        </p:blipFill>
        <p:spPr>
          <a:xfrm>
            <a:off x="838200" y="319087"/>
            <a:ext cx="4903198" cy="58578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446C283-3245-4EF8-9927-7E5C770F3B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07" t="44341" r="36250" b="25581"/>
          <a:stretch/>
        </p:blipFill>
        <p:spPr>
          <a:xfrm>
            <a:off x="6012872" y="473571"/>
            <a:ext cx="5848211" cy="34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3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5810B6-9918-49B2-86E0-B9C4DFAA7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569" y="618836"/>
            <a:ext cx="3848322" cy="1930401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ROCCO FORTE HOTEL 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AMIGO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Brusel, Belgie 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2F0CBDE-2EEE-4A42-9E78-F531F3D317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3141" y="5209548"/>
            <a:ext cx="9144000" cy="845675"/>
          </a:xfrm>
        </p:spPr>
        <p:txBody>
          <a:bodyPr>
            <a:normAutofit/>
          </a:bodyPr>
          <a:lstStyle/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8DD2BAE-23B1-4F0A-906D-C00159814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3646758"/>
            <a:ext cx="3971656" cy="2301461"/>
          </a:xfrm>
          <a:prstGeom prst="rect">
            <a:avLst/>
          </a:prstGeom>
        </p:spPr>
      </p:pic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0849D1A7-3D66-484C-8D53-1F686E70A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25" y="1075909"/>
            <a:ext cx="7715558" cy="5141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15794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227972-F7F6-4F30-B376-9F09E7C2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Obecné informace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367053-11FA-42DC-A21B-D9A7658EA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592"/>
            <a:ext cx="10515600" cy="4623371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Jedná se o pětihvězdičkový hotel s typickým anglo-italským stylem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Design hotelu kombinuje umění, kulturu, dědictví a kreativitu. Vyzařuje vzdušný, elegantní design, sofistikovanost a teplo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Architektem je rodina Forte – v čele sir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Rocco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Forte a jeho dcera Olga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Polizzi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která je zároveň ředitelkou designu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Designéři jsou Martin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Brudnizki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Tommaso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Ziffer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Inge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Moore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Laudomia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Pucci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roce 1996, kdy rodina Forte založila společnost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Rocco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Forte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Hotels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převládal koncept vytváření značkových produktů. Chtěli však dělat věci jinak a proto se vydali zacházet s hosty jako s jednotlivci ve všech oblastech hotelu a prostřednictvím designu jim dát pocit města, ve kterém se nacházejí</a:t>
            </a:r>
          </a:p>
        </p:txBody>
      </p:sp>
    </p:spTree>
    <p:extLst>
      <p:ext uri="{BB962C8B-B14F-4D97-AF65-F5344CB8AC3E}">
        <p14:creationId xmlns:p14="http://schemas.microsoft.com/office/powerpoint/2010/main" val="9716446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66AF5A-86A5-4E7A-BFA8-E0F3F5CDB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NEJ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A2941C-56E7-4A55-A12A-E310D825B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53" y="1577051"/>
            <a:ext cx="11532094" cy="2187081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Nejdražší pokoj je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Royal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Suite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Armand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Blaton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6 159 EUR/noc – cca 166 300 Kč pro max 3 osoby 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Nejdražší jídlo – ryba Platýs, smrži a špenát, sečuánský pepř – 39 EUR - 1053 Kč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Nejdražší nápoj –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Luxury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Champagne Cocktail – skládá se z koňaku Remy Martin XO, šumivého vína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Ruinart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Brut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cukru a nahořklého sirupu – 35 EUR – 945 Kč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22B42F1-535F-4ED1-9F49-8BAF1B51E5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856" y="3429000"/>
            <a:ext cx="2533177" cy="3541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4EC00FC-6344-4FD7-A9DE-E925DBEC93E0}"/>
              </a:ext>
            </a:extLst>
          </p:cNvPr>
          <p:cNvSpPr txBox="1"/>
          <p:nvPr/>
        </p:nvSpPr>
        <p:spPr>
          <a:xfrm>
            <a:off x="329953" y="4048216"/>
            <a:ext cx="58947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V roce 2019 získal tento hotel ocenění: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1# BEST BRUSSELS HOTEL</a:t>
            </a:r>
          </a:p>
          <a:p>
            <a:pPr algn="l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2400" b="0" i="0" dirty="0">
                <a:solidFill>
                  <a:srgbClr val="1C1E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 BEST BELGIUM HOTEL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r>
              <a:rPr lang="cs-CZ" dirty="0"/>
              <a:t> </a:t>
            </a:r>
          </a:p>
          <a:p>
            <a:r>
              <a:rPr lang="cs-CZ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842314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4AD47BE6-FE0C-4841-82F8-851F8E493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84" y="1816438"/>
            <a:ext cx="6181815" cy="3953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E0BD640-0B5B-4A13-8C5C-A18766788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6438"/>
            <a:ext cx="6010184" cy="3953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BCA1A05-A689-43D7-93F5-93FA77CBC5ED}"/>
              </a:ext>
            </a:extLst>
          </p:cNvPr>
          <p:cNvSpPr txBox="1"/>
          <p:nvPr/>
        </p:nvSpPr>
        <p:spPr>
          <a:xfrm>
            <a:off x="4044518" y="796083"/>
            <a:ext cx="4102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Exteriér hotelu</a:t>
            </a:r>
          </a:p>
        </p:txBody>
      </p:sp>
    </p:spTree>
    <p:extLst>
      <p:ext uri="{BB962C8B-B14F-4D97-AF65-F5344CB8AC3E}">
        <p14:creationId xmlns:p14="http://schemas.microsoft.com/office/powerpoint/2010/main" val="10437204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C2A3C9D-059D-47CC-B854-527356965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8699"/>
            <a:ext cx="6001305" cy="399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37E1B32-6302-465A-8B3D-86E0CB153B53}"/>
              </a:ext>
            </a:extLst>
          </p:cNvPr>
          <p:cNvSpPr txBox="1"/>
          <p:nvPr/>
        </p:nvSpPr>
        <p:spPr>
          <a:xfrm>
            <a:off x="4079289" y="657043"/>
            <a:ext cx="3844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Interiér hotelu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63F2E2E-2DE9-4368-8631-06DFE4C25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427" y="1908699"/>
            <a:ext cx="6199573" cy="399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6555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2F661EB-8C84-4C5B-962A-DC2CF9C18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6" y="1416265"/>
            <a:ext cx="5666913" cy="402546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5F664C6-2C44-462E-A7CE-576418839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416265"/>
            <a:ext cx="5666913" cy="40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833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061E27-428E-4956-9E09-80F400ED8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19" y="457961"/>
            <a:ext cx="11006937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Místnost určená pro konání různých akcí, zejména svateb</a:t>
            </a:r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FC10EFEE-5327-40BB-ACFA-8A0A2EBB8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45162"/>
            <a:ext cx="6096000" cy="3888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EBFD474-948F-4C8A-9D79-0096EA2DD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045041"/>
            <a:ext cx="6096001" cy="3812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731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71E7A5-7C6C-4752-A887-47E6B3A45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206" y="189376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Zajímavé řešení pokoje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E82E0-A922-4891-A01A-D076ECEBC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101" y="1690687"/>
            <a:ext cx="4712230" cy="4351338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 pokoje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Comfort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vás nejvíce zaujme skleněná stěna koupelny, ze které vidíte do pokoje. </a:t>
            </a:r>
          </a:p>
        </p:txBody>
      </p:sp>
      <p:pic>
        <p:nvPicPr>
          <p:cNvPr id="5122" name="Picture 2" descr="Comfort Room-3">
            <a:extLst>
              <a:ext uri="{FF2B5EF4-FFF2-40B4-BE49-F238E27FC236}">
                <a16:creationId xmlns:a16="http://schemas.microsoft.com/office/drawing/2014/main" id="{2B3F1695-24A3-4AFF-8AC9-48EED9A7E26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476" y="1127156"/>
            <a:ext cx="6565423" cy="505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898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894BA65-3FE0-4992-8AD2-D663FC678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33856" cy="332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685C5AB-B7C7-4B2B-AA66-AE58842C1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95" y="3323254"/>
            <a:ext cx="6386004" cy="3534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D6A472D-21C9-4176-8EA8-03592B559D73}"/>
              </a:ext>
            </a:extLst>
          </p:cNvPr>
          <p:cNvSpPr txBox="1"/>
          <p:nvPr/>
        </p:nvSpPr>
        <p:spPr>
          <a:xfrm>
            <a:off x="5856515" y="1369240"/>
            <a:ext cx="6512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ROYAL SUITE ARMAND BLATON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B4D9040-9A84-4828-B32B-A573ABC74387}"/>
              </a:ext>
            </a:extLst>
          </p:cNvPr>
          <p:cNvSpPr txBox="1"/>
          <p:nvPr/>
        </p:nvSpPr>
        <p:spPr>
          <a:xfrm>
            <a:off x="1161496" y="4625279"/>
            <a:ext cx="371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Nejdražší apartmán</a:t>
            </a:r>
          </a:p>
        </p:txBody>
      </p:sp>
    </p:spTree>
    <p:extLst>
      <p:ext uri="{BB962C8B-B14F-4D97-AF65-F5344CB8AC3E}">
        <p14:creationId xmlns:p14="http://schemas.microsoft.com/office/powerpoint/2010/main" val="7611864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6A986E1-79B8-4127-ADA8-9E21E4E08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39" y="0"/>
            <a:ext cx="6243961" cy="3889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E08BF37-0129-46FB-AFF0-2AA59CE0F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9429"/>
            <a:ext cx="5948039" cy="376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05757CB-7FE6-4A93-A643-058ED5CDCB14}"/>
              </a:ext>
            </a:extLst>
          </p:cNvPr>
          <p:cNvSpPr txBox="1"/>
          <p:nvPr/>
        </p:nvSpPr>
        <p:spPr>
          <a:xfrm>
            <a:off x="378668" y="1225119"/>
            <a:ext cx="519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Součástí apartmá je také terasa s výhledem na věž gotické radnice</a:t>
            </a:r>
          </a:p>
        </p:txBody>
      </p:sp>
    </p:spTree>
    <p:extLst>
      <p:ext uri="{BB962C8B-B14F-4D97-AF65-F5344CB8AC3E}">
        <p14:creationId xmlns:p14="http://schemas.microsoft.com/office/powerpoint/2010/main" val="34382826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78E95ED2-F82A-4449-B68C-E42CECDF5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5999" cy="3846590"/>
          </a:xfr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A82BFFD-2DF8-4C3E-8081-373E99008ACA}"/>
              </a:ext>
            </a:extLst>
          </p:cNvPr>
          <p:cNvSpPr txBox="1"/>
          <p:nvPr/>
        </p:nvSpPr>
        <p:spPr>
          <a:xfrm>
            <a:off x="6480699" y="1262730"/>
            <a:ext cx="5326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Restaurace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Bocconi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- italská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922CFB6-B585-42E1-87ED-AD7A5C36F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89795"/>
            <a:ext cx="6096000" cy="396820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7E614E6-2265-44A8-9E79-2E200C069FC7}"/>
              </a:ext>
            </a:extLst>
          </p:cNvPr>
          <p:cNvSpPr txBox="1"/>
          <p:nvPr/>
        </p:nvSpPr>
        <p:spPr>
          <a:xfrm>
            <a:off x="3704948" y="5059907"/>
            <a:ext cx="1686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BAR </a:t>
            </a: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7179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434108" y="249383"/>
            <a:ext cx="11443855" cy="794326"/>
          </a:xfrm>
        </p:spPr>
        <p:txBody>
          <a:bodyPr/>
          <a:lstStyle/>
          <a:p>
            <a:pPr lvl="0"/>
            <a:r>
              <a:rPr lang="cs-CZ" sz="3200" dirty="0">
                <a:latin typeface="Arial" pitchFamily="34"/>
                <a:cs typeface="Arial" pitchFamily="34"/>
              </a:rPr>
              <a:t>SHANGRI-LA HOTEL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434110" y="1246910"/>
            <a:ext cx="11139054" cy="554181"/>
          </a:xfrm>
        </p:spPr>
        <p:txBody>
          <a:bodyPr/>
          <a:lstStyle/>
          <a:p>
            <a:pPr lvl="0"/>
            <a:r>
              <a:rPr lang="cs-CZ" dirty="0">
                <a:latin typeface="Arial" pitchFamily="34"/>
                <a:cs typeface="Arial" pitchFamily="34"/>
              </a:rPr>
              <a:t> </a:t>
            </a:r>
            <a:r>
              <a:rPr lang="cs-CZ" dirty="0" err="1">
                <a:latin typeface="Arial" pitchFamily="34"/>
                <a:cs typeface="Arial" pitchFamily="34"/>
              </a:rPr>
              <a:t>The</a:t>
            </a:r>
            <a:r>
              <a:rPr lang="cs-CZ" dirty="0">
                <a:latin typeface="Arial" pitchFamily="34"/>
                <a:cs typeface="Arial" pitchFamily="34"/>
              </a:rPr>
              <a:t> </a:t>
            </a:r>
            <a:r>
              <a:rPr lang="cs-CZ" dirty="0" err="1">
                <a:latin typeface="Arial" pitchFamily="34"/>
                <a:cs typeface="Arial" pitchFamily="34"/>
              </a:rPr>
              <a:t>Shard</a:t>
            </a:r>
            <a:r>
              <a:rPr lang="cs-CZ" dirty="0">
                <a:latin typeface="Arial" pitchFamily="34"/>
                <a:cs typeface="Arial" pitchFamily="34"/>
              </a:rPr>
              <a:t> Londýn </a:t>
            </a:r>
          </a:p>
          <a:p>
            <a:pPr lvl="0"/>
            <a:endParaRPr lang="cs-CZ" dirty="0"/>
          </a:p>
        </p:txBody>
      </p:sp>
      <p:pic>
        <p:nvPicPr>
          <p:cNvPr id="4" name="Picture 4" descr="The View from The Shard Tickets in London, United Kingdom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38037" y="1764145"/>
            <a:ext cx="8635996" cy="480152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8915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/>
          <p:cNvSpPr txBox="1">
            <a:spLocks noGrp="1"/>
          </p:cNvSpPr>
          <p:nvPr>
            <p:ph idx="1"/>
          </p:nvPr>
        </p:nvSpPr>
        <p:spPr>
          <a:xfrm>
            <a:off x="838203" y="1066803"/>
            <a:ext cx="10515600" cy="5110160"/>
          </a:xfrm>
        </p:spPr>
        <p:txBody>
          <a:bodyPr/>
          <a:lstStyle/>
          <a:p>
            <a:pPr lvl="0">
              <a:lnSpc>
                <a:spcPct val="200000"/>
              </a:lnSpc>
            </a:pPr>
            <a:r>
              <a:rPr lang="cs-CZ" sz="2400">
                <a:latin typeface="Arial" pitchFamily="34"/>
                <a:cs typeface="Arial" pitchFamily="34"/>
              </a:rPr>
              <a:t>Hotel sídlí ve 34. až 52 patře výškové prosklené budovy</a:t>
            </a:r>
          </a:p>
          <a:p>
            <a:pPr lvl="0">
              <a:lnSpc>
                <a:spcPct val="200000"/>
              </a:lnSpc>
            </a:pPr>
            <a:r>
              <a:rPr lang="cs-CZ" sz="2400">
                <a:latin typeface="Arial" pitchFamily="34"/>
                <a:cs typeface="Arial" pitchFamily="34"/>
              </a:rPr>
              <a:t>Zařízen v elegantním orientálním stylu. </a:t>
            </a:r>
          </a:p>
          <a:p>
            <a:pPr lvl="0">
              <a:lnSpc>
                <a:spcPct val="200000"/>
              </a:lnSpc>
            </a:pPr>
            <a:r>
              <a:rPr lang="cs-CZ" sz="2400">
                <a:latin typeface="Arial" pitchFamily="34"/>
                <a:cs typeface="Arial" pitchFamily="34"/>
              </a:rPr>
              <a:t>Architekt Renzo Piano</a:t>
            </a:r>
          </a:p>
          <a:p>
            <a:pPr lvl="0">
              <a:lnSpc>
                <a:spcPct val="200000"/>
              </a:lnSpc>
            </a:pPr>
            <a:r>
              <a:rPr lang="cs-CZ" sz="2400">
                <a:latin typeface="Arial" pitchFamily="34"/>
                <a:cs typeface="Arial" pitchFamily="34"/>
              </a:rPr>
              <a:t>Disignér Steve Leung</a:t>
            </a:r>
          </a:p>
          <a:p>
            <a:pPr lvl="0">
              <a:lnSpc>
                <a:spcPct val="200000"/>
              </a:lnSpc>
            </a:pPr>
            <a:r>
              <a:rPr lang="cs-CZ" sz="2400">
                <a:latin typeface="Arial" pitchFamily="34"/>
                <a:cs typeface="Arial" pitchFamily="34"/>
              </a:rPr>
              <a:t>Otevření květen 2014, první hotel řetězce Shangri la v Londýně a třetí v Evropě. </a:t>
            </a:r>
          </a:p>
          <a:p>
            <a:pPr lvl="0"/>
            <a:endParaRPr lang="cs-CZ" sz="2400"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7378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6991926" y="365125"/>
            <a:ext cx="4361873" cy="1325563"/>
          </a:xfrm>
        </p:spPr>
        <p:txBody>
          <a:bodyPr/>
          <a:lstStyle/>
          <a:p>
            <a:r>
              <a:rPr lang="cs-CZ" dirty="0" smtClean="0"/>
              <a:t>Hotelová hala </a:t>
            </a:r>
            <a:endParaRPr lang="cs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33000"/>
            <a:ext cx="5918197" cy="3956316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18197" y="2663811"/>
            <a:ext cx="6273798" cy="419418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4564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7150" y="365129"/>
            <a:ext cx="6007095" cy="60070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84901" y="377820"/>
            <a:ext cx="6007095" cy="6007095"/>
          </a:xfrm>
        </p:spPr>
      </p:pic>
    </p:spTree>
    <p:extLst>
      <p:ext uri="{BB962C8B-B14F-4D97-AF65-F5344CB8AC3E}">
        <p14:creationId xmlns:p14="http://schemas.microsoft.com/office/powerpoint/2010/main" val="363542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Ceny pokojů </a:t>
            </a:r>
            <a:endParaRPr lang="cs-CZ" dirty="0"/>
          </a:p>
        </p:txBody>
      </p:sp>
      <p:sp>
        <p:nvSpPr>
          <p:cNvPr id="3" name="Zástupný obsah 2"/>
          <p:cNvSpPr txBox="1">
            <a:spLocks noGrp="1"/>
          </p:cNvSpPr>
          <p:nvPr>
            <p:ph idx="1"/>
          </p:nvPr>
        </p:nvSpPr>
        <p:spPr>
          <a:xfrm>
            <a:off x="838200" y="1459344"/>
            <a:ext cx="2994891" cy="5189539"/>
          </a:xfrm>
        </p:spPr>
        <p:txBody>
          <a:bodyPr>
            <a:normAutofit/>
          </a:bodyPr>
          <a:lstStyle/>
          <a:p>
            <a:pPr marL="0" lvl="0" indent="0">
              <a:lnSpc>
                <a:spcPct val="200000"/>
              </a:lnSpc>
              <a:buNone/>
            </a:pPr>
            <a:r>
              <a:rPr lang="cs-CZ" dirty="0">
                <a:latin typeface="Arial" pitchFamily="34"/>
                <a:cs typeface="Arial" pitchFamily="34"/>
              </a:rPr>
              <a:t>Superior </a:t>
            </a:r>
            <a:r>
              <a:rPr lang="cs-CZ" dirty="0" err="1">
                <a:latin typeface="Arial" pitchFamily="34"/>
                <a:cs typeface="Arial" pitchFamily="34"/>
              </a:rPr>
              <a:t>Shard</a:t>
            </a:r>
            <a:r>
              <a:rPr lang="cs-CZ" dirty="0">
                <a:latin typeface="Arial" pitchFamily="34"/>
                <a:cs typeface="Arial" pitchFamily="34"/>
              </a:rPr>
              <a:t> </a:t>
            </a:r>
            <a:r>
              <a:rPr lang="cs-CZ" dirty="0" err="1">
                <a:latin typeface="Arial" pitchFamily="34"/>
                <a:cs typeface="Arial" pitchFamily="34"/>
              </a:rPr>
              <a:t>room</a:t>
            </a:r>
            <a:r>
              <a:rPr lang="cs-CZ" dirty="0">
                <a:latin typeface="Arial" pitchFamily="34"/>
                <a:cs typeface="Arial" pitchFamily="34"/>
              </a:rPr>
              <a:t> </a:t>
            </a:r>
            <a:r>
              <a:rPr lang="cs-CZ" dirty="0" smtClean="0">
                <a:latin typeface="Arial" pitchFamily="34"/>
                <a:cs typeface="Arial" pitchFamily="34"/>
              </a:rPr>
              <a:t>USD 676</a:t>
            </a:r>
          </a:p>
          <a:p>
            <a:pPr marL="0" lvl="0" indent="0">
              <a:lnSpc>
                <a:spcPct val="200000"/>
              </a:lnSpc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200000"/>
              </a:lnSpc>
              <a:buNone/>
            </a:pPr>
            <a:r>
              <a:rPr lang="cs-CZ" dirty="0" smtClean="0">
                <a:latin typeface="Arial" pitchFamily="34"/>
                <a:cs typeface="Arial" pitchFamily="34"/>
              </a:rPr>
              <a:t>London </a:t>
            </a:r>
            <a:r>
              <a:rPr lang="cs-CZ" dirty="0" err="1">
                <a:latin typeface="Arial" pitchFamily="34"/>
                <a:cs typeface="Arial" pitchFamily="34"/>
              </a:rPr>
              <a:t>suite</a:t>
            </a:r>
            <a:r>
              <a:rPr lang="cs-CZ" dirty="0">
                <a:latin typeface="Arial" pitchFamily="34"/>
                <a:cs typeface="Arial" pitchFamily="34"/>
              </a:rPr>
              <a:t> </a:t>
            </a:r>
            <a:endParaRPr lang="cs-CZ" dirty="0" smtClean="0"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200000"/>
              </a:lnSpc>
              <a:buNone/>
            </a:pPr>
            <a:r>
              <a:rPr lang="cs-CZ" dirty="0" smtClean="0">
                <a:latin typeface="Arial" pitchFamily="34"/>
                <a:cs typeface="Arial" pitchFamily="34"/>
              </a:rPr>
              <a:t>USD </a:t>
            </a:r>
            <a:r>
              <a:rPr lang="cs-CZ" dirty="0">
                <a:latin typeface="Arial" pitchFamily="34"/>
                <a:cs typeface="Arial" pitchFamily="34"/>
              </a:rPr>
              <a:t>3658 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120" y="771813"/>
            <a:ext cx="7787701" cy="529518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5440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Ting Restaurant Shangri La The Shard - TempTribe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4002" y="157477"/>
            <a:ext cx="11684002" cy="654304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970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8" y="120072"/>
            <a:ext cx="6672120" cy="47848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673" y="2475613"/>
            <a:ext cx="6588994" cy="405090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454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12FDFD-DA81-4A8D-8D2F-F43037AAF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6110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Restaurace a lobby bar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70187E1-A9A2-41C6-A21D-1010A453E78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874124"/>
            <a:ext cx="7152039" cy="469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AAC60E2-FA91-456D-A07D-DC79A19D0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821" y="967474"/>
            <a:ext cx="4260255" cy="559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664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41D042-7D34-4CE3-ABE4-F593C2300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528" y="619141"/>
            <a:ext cx="4304146" cy="745725"/>
          </a:xfrm>
        </p:spPr>
        <p:txBody>
          <a:bodyPr>
            <a:normAutofit fontScale="90000"/>
          </a:bodyPr>
          <a:lstStyle/>
          <a:p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Bettoja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Hotel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Mediterranero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Roma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12AA9911-57BF-4F51-8C2A-C088CF50FD44}"/>
              </a:ext>
            </a:extLst>
          </p:cNvPr>
          <p:cNvSpPr txBox="1">
            <a:spLocks/>
          </p:cNvSpPr>
          <p:nvPr/>
        </p:nvSpPr>
        <p:spPr>
          <a:xfrm>
            <a:off x="1202924" y="1701125"/>
            <a:ext cx="2861076" cy="617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Řím, Itálie 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DA351F7-B43C-49E0-99C0-1569891FD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98" y="3930246"/>
            <a:ext cx="2422680" cy="169587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221D2D0-63AF-4381-8AA4-1F2D8305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t="6540" r="6036" b="1452"/>
          <a:stretch/>
        </p:blipFill>
        <p:spPr>
          <a:xfrm>
            <a:off x="5216327" y="432298"/>
            <a:ext cx="6726291" cy="62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78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C1D7B4-93A5-4A46-911D-652F5B71E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165" y="369455"/>
            <a:ext cx="11416144" cy="63187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Čtyřhvězdičkový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hotel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středu historického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města ve stylu Art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Decó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Art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Decó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je převládající dekorativní umělecký styl 20. a 30. let 20. století.</a:t>
            </a:r>
          </a:p>
          <a:p>
            <a:pPr lvl="1"/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Vyznačuje se přesnými geometrickými tvary a výraznými barvami.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Hotel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byl designován architektem Mariem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Loretim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 roce 1938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Interiéru dominují luxusní materiály jako je dřevo či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mramor, sál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zdobí mramorové busty římských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císařů, stěny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zdobí impozantní mozaiky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 V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hlavním sále se nachází schodiště z konzolových bloků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mramoru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7607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89E74D-B411-4591-9591-0EAA9FEB4847}"/>
              </a:ext>
            </a:extLst>
          </p:cNvPr>
          <p:cNvSpPr txBox="1">
            <a:spLocks/>
          </p:cNvSpPr>
          <p:nvPr/>
        </p:nvSpPr>
        <p:spPr>
          <a:xfrm>
            <a:off x="820814" y="482169"/>
            <a:ext cx="4496910" cy="2113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Vstupní </a:t>
            </a: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hala</a:t>
            </a:r>
          </a:p>
          <a:p>
            <a:pPr marL="0" indent="0">
              <a:buNone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schodiště 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FC5A0A1-ED6A-442E-AE54-5710AA092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8" y="2726605"/>
            <a:ext cx="5912494" cy="394358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094" y="280981"/>
            <a:ext cx="7449958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743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24334A-5C01-4373-AE26-D3BCB6A3A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036"/>
            <a:ext cx="10515600" cy="637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Ceny pokojů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	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Premium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Deluxe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…. 3 485 Kč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D37C09-BBDC-4712-AB31-C9F632B0E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1" y="2232708"/>
            <a:ext cx="5680223" cy="4260167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BBDF0562-3FF2-4DED-8863-BEBD59EEC956}"/>
              </a:ext>
            </a:extLst>
          </p:cNvPr>
          <p:cNvSpPr txBox="1">
            <a:spLocks/>
          </p:cNvSpPr>
          <p:nvPr/>
        </p:nvSpPr>
        <p:spPr>
          <a:xfrm>
            <a:off x="748145" y="1542472"/>
            <a:ext cx="4534808" cy="1546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partmá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…. 5 625 Kč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B74CDD3-2981-4EC3-9C4E-1BD3C866D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51345"/>
            <a:ext cx="5763104" cy="432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328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221D2D0-63AF-4381-8AA4-1F2D830565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t="6540" r="6036" b="1452"/>
          <a:stretch/>
        </p:blipFill>
        <p:spPr>
          <a:xfrm>
            <a:off x="455906" y="1125036"/>
            <a:ext cx="5640094" cy="52215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F9CE2B6-434C-4CFD-A3DC-C8B681846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248" y="1458920"/>
            <a:ext cx="5308846" cy="3940160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A8839D6E-DF13-479E-91C0-AAE56C3606A0}"/>
              </a:ext>
            </a:extLst>
          </p:cNvPr>
          <p:cNvSpPr txBox="1">
            <a:spLocks/>
          </p:cNvSpPr>
          <p:nvPr/>
        </p:nvSpPr>
        <p:spPr>
          <a:xfrm>
            <a:off x="611865" y="506027"/>
            <a:ext cx="4851928" cy="619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Exteriér hotelu</a:t>
            </a:r>
          </a:p>
        </p:txBody>
      </p:sp>
    </p:spTree>
    <p:extLst>
      <p:ext uri="{BB962C8B-B14F-4D97-AF65-F5344CB8AC3E}">
        <p14:creationId xmlns:p14="http://schemas.microsoft.com/office/powerpoint/2010/main" val="21147056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247628-3FDB-452A-8B70-9FCC26BFFE9B}"/>
              </a:ext>
            </a:extLst>
          </p:cNvPr>
          <p:cNvSpPr txBox="1">
            <a:spLocks/>
          </p:cNvSpPr>
          <p:nvPr/>
        </p:nvSpPr>
        <p:spPr>
          <a:xfrm>
            <a:off x="820813" y="482169"/>
            <a:ext cx="4148351" cy="645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Premium 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junior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Suite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4DF8B8-7027-42AD-9172-38BB44EA6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17" y="213063"/>
            <a:ext cx="6659843" cy="44420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62FC05C-0B15-4BC1-94B9-A48982314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9" y="2820985"/>
            <a:ext cx="5875417" cy="391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260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15E20B-E004-4C58-8A96-3B3BA625894F}"/>
              </a:ext>
            </a:extLst>
          </p:cNvPr>
          <p:cNvSpPr txBox="1">
            <a:spLocks/>
          </p:cNvSpPr>
          <p:nvPr/>
        </p:nvSpPr>
        <p:spPr>
          <a:xfrm>
            <a:off x="6179126" y="482169"/>
            <a:ext cx="5569527" cy="1771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Restaurace</a:t>
            </a:r>
          </a:p>
          <a:p>
            <a:pPr marL="0" indent="0">
              <a:buNone/>
            </a:pP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Sala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Mosaico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a Polen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jsou vnitřní prostory pro stravování hostů.</a:t>
            </a:r>
          </a:p>
          <a:p>
            <a:pPr marL="0" indent="0">
              <a:buNone/>
            </a:pP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2C586E3-86F1-4846-84F1-A6CC805D1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773" y="2608852"/>
            <a:ext cx="6114427" cy="40782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3673289-75DA-4F1A-98D0-40C0685B4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0" y="193964"/>
            <a:ext cx="5825013" cy="3881826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95564" y="3105835"/>
            <a:ext cx="52462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střešní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zahrada </a:t>
            </a:r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Roof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-Garden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Bettoja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nachází v 10. patře.</a:t>
            </a:r>
          </a:p>
        </p:txBody>
      </p:sp>
    </p:spTree>
    <p:extLst>
      <p:ext uri="{BB962C8B-B14F-4D97-AF65-F5344CB8AC3E}">
        <p14:creationId xmlns:p14="http://schemas.microsoft.com/office/powerpoint/2010/main" val="17685799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C0AFE8-176B-4147-916F-76299938EF62}"/>
              </a:ext>
            </a:extLst>
          </p:cNvPr>
          <p:cNvSpPr txBox="1">
            <a:spLocks/>
          </p:cNvSpPr>
          <p:nvPr/>
        </p:nvSpPr>
        <p:spPr>
          <a:xfrm>
            <a:off x="8636000" y="482169"/>
            <a:ext cx="2992582" cy="645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Bar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17F146-CA72-4269-9267-C0EEAAA0A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82" y="2698568"/>
            <a:ext cx="6014095" cy="40054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6C7EB58-8209-40BA-A3E0-A58CFBAA0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8" y="200240"/>
            <a:ext cx="6714029" cy="41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830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455D82-CBDE-45A3-8537-68B3EAD1C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982" y="-147781"/>
            <a:ext cx="4747491" cy="1274617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ARMANI Hotel Milano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8896855-917F-43AE-B6AA-634AE9F247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1127" y="1413164"/>
            <a:ext cx="4017817" cy="4738253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Milano</a:t>
            </a:r>
            <a:r>
              <a:rPr lang="cs-CZ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Itálie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Budova je postavena do tvaru A, pochází z 30. let 20. století a je navržena italským architektem Enricem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Griffinim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Během pobytu je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hostům k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dispozici osobní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lifestyle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Armani Hotel Milan, 5 star luxury hotel in central Milan, Italy">
            <a:extLst>
              <a:ext uri="{FF2B5EF4-FFF2-40B4-BE49-F238E27FC236}">
                <a16:creationId xmlns:a16="http://schemas.microsoft.com/office/drawing/2014/main" id="{73B31799-3EB6-4AA4-ADC2-712070243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1" r="27522"/>
          <a:stretch/>
        </p:blipFill>
        <p:spPr bwMode="auto">
          <a:xfrm>
            <a:off x="6354617" y="443334"/>
            <a:ext cx="5357091" cy="602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361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rmani Lifestyle | Official Online Store">
            <a:extLst>
              <a:ext uri="{FF2B5EF4-FFF2-40B4-BE49-F238E27FC236}">
                <a16:creationId xmlns:a16="http://schemas.microsoft.com/office/drawing/2014/main" id="{6180BD33-91CE-4BA5-9A9D-FA72E1F71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9" r="21911"/>
          <a:stretch/>
        </p:blipFill>
        <p:spPr bwMode="auto">
          <a:xfrm>
            <a:off x="643467" y="1536097"/>
            <a:ext cx="5294716" cy="37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Obsah obrázku budova, exteriér, okno, hodiny&#10;&#10;Popis byl vytvořen automaticky">
            <a:extLst>
              <a:ext uri="{FF2B5EF4-FFF2-40B4-BE49-F238E27FC236}">
                <a16:creationId xmlns:a16="http://schemas.microsoft.com/office/drawing/2014/main" id="{435A339D-BC67-451C-9AB4-C279DF9A4B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" r="3998" b="2"/>
          <a:stretch/>
        </p:blipFill>
        <p:spPr>
          <a:xfrm>
            <a:off x="6253817" y="1020384"/>
            <a:ext cx="5294715" cy="48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400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B6EE03-C67D-4E4A-8499-CF8C326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70" y="466592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Wellness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A74306-DFE7-422D-8B4A-49A303EA8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792155"/>
            <a:ext cx="3985591" cy="3475245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 dispozici vnitřní bazén s chrliči vody, dětským brouzdalištěm a skluzavkou.</a:t>
            </a: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Dále Whirlpool, sauna, klasické i speciální masáže.</a:t>
            </a:r>
          </a:p>
        </p:txBody>
      </p:sp>
      <p:pic>
        <p:nvPicPr>
          <p:cNvPr id="7170" name="Picture 2" descr="Wellness-1">
            <a:extLst>
              <a:ext uri="{FF2B5EF4-FFF2-40B4-BE49-F238E27FC236}">
                <a16:creationId xmlns:a16="http://schemas.microsoft.com/office/drawing/2014/main" id="{432C4F2A-176A-424B-99CA-3A30F1D39D2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05" y="760176"/>
            <a:ext cx="7576930" cy="505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2851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ilano e il Quadrilatero della Moda - Made in Italy - Idee di viaggio">
            <a:extLst>
              <a:ext uri="{FF2B5EF4-FFF2-40B4-BE49-F238E27FC236}">
                <a16:creationId xmlns:a16="http://schemas.microsoft.com/office/drawing/2014/main" id="{BFEAC960-3F68-4BB5-B0F2-85AFBED82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986" y="546228"/>
            <a:ext cx="5554412" cy="4165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9A268FB-43FE-45FE-B7E2-C85E420A18DC}"/>
              </a:ext>
            </a:extLst>
          </p:cNvPr>
          <p:cNvSpPr txBox="1"/>
          <p:nvPr/>
        </p:nvSpPr>
        <p:spPr>
          <a:xfrm>
            <a:off x="6225309" y="5148138"/>
            <a:ext cx="5314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Hotel stojí ve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čtvri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Quadrilatero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Moda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rmani Hotel Milano | Milan | Italy | AFAR">
            <a:extLst>
              <a:ext uri="{FF2B5EF4-FFF2-40B4-BE49-F238E27FC236}">
                <a16:creationId xmlns:a16="http://schemas.microsoft.com/office/drawing/2014/main" id="{775C0C24-D3B6-474F-8667-EB92475726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3" r="18918"/>
          <a:stretch/>
        </p:blipFill>
        <p:spPr bwMode="auto">
          <a:xfrm>
            <a:off x="473118" y="409663"/>
            <a:ext cx="5120034" cy="576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721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19782B-4FE4-4006-88B5-9BF79BE3F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1784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Ceny pokojů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BD2CCE-E944-4100-A093-CFA28C97D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455"/>
            <a:ext cx="10515600" cy="4791508"/>
          </a:xfrm>
        </p:spPr>
        <p:txBody>
          <a:bodyPr>
            <a:normAutofit fontScale="92500" lnSpcReduction="10000"/>
          </a:bodyPr>
          <a:lstStyle/>
          <a:p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Dvoulůžkový pokoj </a:t>
            </a:r>
            <a:r>
              <a:rPr 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Deluxe</a:t>
            </a: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			17 686 Kč/noc</a:t>
            </a:r>
          </a:p>
          <a:p>
            <a:pPr marL="0" indent="0">
              <a:buNone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(minibar, Nábytek Armani 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Casa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, iPad)</a:t>
            </a:r>
          </a:p>
          <a:p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Apartmá </a:t>
            </a:r>
            <a:r>
              <a:rPr 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Classic</a:t>
            </a: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26 550 Kč/noc</a:t>
            </a:r>
            <a:endParaRPr lang="cs-CZ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(prostorné apartmá s obývacím pokojem, mramorová koupelna)</a:t>
            </a:r>
          </a:p>
          <a:p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Apartmá </a:t>
            </a:r>
            <a:r>
              <a:rPr 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Executive</a:t>
            </a: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36 300 Kč/noc</a:t>
            </a:r>
            <a:endParaRPr lang="cs-CZ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(moderní apartmá s odděleným obývacím pokojem)</a:t>
            </a:r>
          </a:p>
          <a:p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Apartmá </a:t>
            </a:r>
            <a:r>
              <a:rPr 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Ambassador</a:t>
            </a: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49 809 Kč/noc</a:t>
            </a:r>
            <a:endParaRPr lang="cs-CZ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(jídelní část pro 8 osob)</a:t>
            </a:r>
          </a:p>
          <a:p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Apartmá </a:t>
            </a:r>
            <a:r>
              <a:rPr 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Signature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					120 360 Kč/noc</a:t>
            </a:r>
            <a:endParaRPr lang="cs-CZ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(dvoupodlažní apartmá, vlastní kuchyň, luxusní vchod, kino)	</a:t>
            </a:r>
            <a:r>
              <a:rPr lang="cs-CZ" dirty="0"/>
              <a:t>	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124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B4D8A4-DAE7-453A-924C-D49250FCE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06" y="471488"/>
            <a:ext cx="7274889" cy="909637"/>
          </a:xfrm>
        </p:spPr>
        <p:txBody>
          <a:bodyPr>
            <a:no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Náhled cen jídelního a nápojového lístku</a:t>
            </a:r>
          </a:p>
        </p:txBody>
      </p:sp>
      <p:pic>
        <p:nvPicPr>
          <p:cNvPr id="1026" name="Picture 2" descr="menu-3">
            <a:extLst>
              <a:ext uri="{FF2B5EF4-FFF2-40B4-BE49-F238E27FC236}">
                <a16:creationId xmlns:a16="http://schemas.microsoft.com/office/drawing/2014/main" id="{7CF139B1-C1D0-42A2-B6F2-FEB55ABEF1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6" y="3164889"/>
            <a:ext cx="5556669" cy="350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nu-0">
            <a:extLst>
              <a:ext uri="{FF2B5EF4-FFF2-40B4-BE49-F238E27FC236}">
                <a16:creationId xmlns:a16="http://schemas.microsoft.com/office/drawing/2014/main" id="{662987F0-F78C-435E-A8EE-7A6963A18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190500"/>
            <a:ext cx="4181475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9E7585B-6B5D-4334-AFC9-EF9D1AA352B7}"/>
              </a:ext>
            </a:extLst>
          </p:cNvPr>
          <p:cNvSpPr txBox="1"/>
          <p:nvPr/>
        </p:nvSpPr>
        <p:spPr>
          <a:xfrm>
            <a:off x="333006" y="1381125"/>
            <a:ext cx="7674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Nejdražší víno si zde můžeme zakoupit v přepočtu za 10 000 Kč. 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Degustační menu: bez nápojů za cca 3100 Kč/osoba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Včetně degustace vín za 4 700 Kč/osoba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5E40702-B07A-46C2-A6F8-7D858C8876BA}"/>
              </a:ext>
            </a:extLst>
          </p:cNvPr>
          <p:cNvSpPr/>
          <p:nvPr/>
        </p:nvSpPr>
        <p:spPr>
          <a:xfrm>
            <a:off x="754686" y="4038696"/>
            <a:ext cx="6018976" cy="9587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C09DE02-BB37-46D5-BF12-76743C6EAB7D}"/>
              </a:ext>
            </a:extLst>
          </p:cNvPr>
          <p:cNvSpPr/>
          <p:nvPr/>
        </p:nvSpPr>
        <p:spPr>
          <a:xfrm>
            <a:off x="7886700" y="5299969"/>
            <a:ext cx="3550614" cy="4767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2014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39B58A1-60F0-488A-BD33-336DD2BAD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7011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C9AB334-390D-4E80-95FE-C2A9C72CF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1" r="16858" b="-1"/>
          <a:stretch/>
        </p:blipFill>
        <p:spPr bwMode="auto">
          <a:xfrm>
            <a:off x="321734" y="557189"/>
            <a:ext cx="4276956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30DCE35-F5D8-45A1-A6B1-3FF0405E10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r="24122" b="-1"/>
          <a:stretch/>
        </p:blipFill>
        <p:spPr bwMode="auto">
          <a:xfrm>
            <a:off x="4772525" y="557189"/>
            <a:ext cx="7097742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3509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019866F-5281-4E7E-B176-86E6342A3C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7098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rmani Hotel Milano, Milán – ceny aktualizovány 2020">
            <a:extLst>
              <a:ext uri="{FF2B5EF4-FFF2-40B4-BE49-F238E27FC236}">
                <a16:creationId xmlns:a16="http://schemas.microsoft.com/office/drawing/2014/main" id="{D23D9614-00E7-4858-BAFC-99CA3FD4EB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" b="1548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6604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6E3F062-9B50-4BE1-9C94-BD48C3013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5" r="10350" b="-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Armani/Ristorante | FLAWLESS.life - The Lifestyle Guide">
            <a:extLst>
              <a:ext uri="{FF2B5EF4-FFF2-40B4-BE49-F238E27FC236}">
                <a16:creationId xmlns:a16="http://schemas.microsoft.com/office/drawing/2014/main" id="{9BBED601-001C-4A61-93B6-4EF4A71528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r="29236" b="1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3718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rmani SPA, Milano Spa in a luxury hotel | Armani Hotel Milan">
            <a:extLst>
              <a:ext uri="{FF2B5EF4-FFF2-40B4-BE49-F238E27FC236}">
                <a16:creationId xmlns:a16="http://schemas.microsoft.com/office/drawing/2014/main" id="{32597CB3-92BE-4939-A65C-18804A900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0" b="6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088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AED3E170-46A6-4A68-8A05-4230F6DDF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5163" y="3639127"/>
            <a:ext cx="3583709" cy="1330037"/>
          </a:xfrm>
        </p:spPr>
        <p:txBody>
          <a:bodyPr>
            <a:normAutofit/>
          </a:bodyPr>
          <a:lstStyle/>
          <a:p>
            <a:pPr algn="l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Švýcarsko 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BCF1D2A1-51CB-4056-877E-37D81CC31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3" y="296187"/>
            <a:ext cx="4468346" cy="267857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37CD540-D111-4947-AA14-E7F551105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39"/>
          <a:stretch/>
        </p:blipFill>
        <p:spPr>
          <a:xfrm>
            <a:off x="4802909" y="2392529"/>
            <a:ext cx="7151619" cy="413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7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enisová hala v hotelu Omnia-1">
            <a:extLst>
              <a:ext uri="{FF2B5EF4-FFF2-40B4-BE49-F238E27FC236}">
                <a16:creationId xmlns:a16="http://schemas.microsoft.com/office/drawing/2014/main" id="{F7666C86-D389-4485-8A43-C5F7EDF5E78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58" y="1376879"/>
            <a:ext cx="8675084" cy="50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AA7E330A-C3F8-47C0-A2FC-EBA2EA9A8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0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Sportovní aktivity v </a:t>
            </a: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hotelu – vnitřní tenisová hala 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585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F0917C-712D-4447-81C5-4A61DAA6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82818" cy="1325563"/>
          </a:xfrm>
        </p:spPr>
        <p:txBody>
          <a:bodyPr>
            <a:noAutofit/>
          </a:bodyPr>
          <a:lstStyle/>
          <a:p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Styl 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hotelu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CBC216-F3C7-4F77-AA4B-D4811971B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30236" cy="4351338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Provoz od 2014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Pokoje ve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stylu horské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chaty v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moderním alpském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stylu</a:t>
            </a: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Elegantní bar s </a:t>
            </a:r>
            <a:r>
              <a:rPr lang="cs-CZ" sz="24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prvky </a:t>
            </a: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skla, dřeva a kamene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CB2A90D-EEB5-4992-BFA4-AFB54615C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745" y="1690688"/>
            <a:ext cx="7817006" cy="439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560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96833F-49CD-4CEE-8FD9-41DB12E2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Ceny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BEF8BB-10D4-423B-89F5-8BBD57B50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18" y="1422400"/>
            <a:ext cx="3426691" cy="4618182"/>
          </a:xfrm>
        </p:spPr>
        <p:txBody>
          <a:bodyPr>
            <a:normAutofit lnSpcReduction="1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e-luxe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Loft-Suite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296-12 784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Kč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De-luxe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Loft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2-lůžkový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217-10 781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Kč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De-luxe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Loft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Superior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862-15 145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Kč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DBF434-2F9C-4BBE-A0E4-B67938782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234" y="365126"/>
            <a:ext cx="8291931" cy="621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656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C3B836-6629-480D-BB4F-132D2D917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Interiér pokoje, koupelna</a:t>
            </a:r>
          </a:p>
        </p:txBody>
      </p:sp>
      <p:pic>
        <p:nvPicPr>
          <p:cNvPr id="5" name="Zástupný obsah 4" descr="Obsah obrázku interiér, objekt, zrcadlo, stůl&#10;&#10;Popis byl vytvořen automaticky">
            <a:extLst>
              <a:ext uri="{FF2B5EF4-FFF2-40B4-BE49-F238E27FC236}">
                <a16:creationId xmlns:a16="http://schemas.microsoft.com/office/drawing/2014/main" id="{3C8F64A1-1477-4DFC-9B8B-44797B8D0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956" y="1958081"/>
            <a:ext cx="6044044" cy="4032169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5A26A6A-E1C2-4DAE-A12B-411ADBF34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8080"/>
            <a:ext cx="6044044" cy="403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229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13065B-0940-45A6-B213-F3FDAD565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Interiér pokoje, koupelna</a:t>
            </a:r>
            <a:endParaRPr lang="cs-CZ" sz="3200" dirty="0"/>
          </a:p>
        </p:txBody>
      </p:sp>
      <p:pic>
        <p:nvPicPr>
          <p:cNvPr id="11" name="Zástupný obsah 10" descr="Obsah obrázku interiér, zrcadlo, dřez, stůl&#10;&#10;Popis byl vytvořen automaticky">
            <a:extLst>
              <a:ext uri="{FF2B5EF4-FFF2-40B4-BE49-F238E27FC236}">
                <a16:creationId xmlns:a16="http://schemas.microsoft.com/office/drawing/2014/main" id="{5A735C12-EB3D-4E61-A962-8528EA51D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91406"/>
            <a:ext cx="6095999" cy="4066830"/>
          </a:xfrm>
        </p:spPr>
      </p:pic>
      <p:pic>
        <p:nvPicPr>
          <p:cNvPr id="9" name="Obrázek 8" descr="Obsah obrázku interiér, život, místnost, stůl&#10;&#10;Popis byl vytvořen automaticky">
            <a:extLst>
              <a:ext uri="{FF2B5EF4-FFF2-40B4-BE49-F238E27FC236}">
                <a16:creationId xmlns:a16="http://schemas.microsoft.com/office/drawing/2014/main" id="{2AA2424F-B0CD-44FF-9529-34F83509C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91406"/>
            <a:ext cx="6096001" cy="406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478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18277F-4128-423A-B4F7-113D6B40E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Hotelová restaurace a bar</a:t>
            </a:r>
            <a:r>
              <a:rPr lang="cs-CZ" sz="1200" b="0" i="0" dirty="0">
                <a:solidFill>
                  <a:srgbClr val="171717"/>
                </a:solidFill>
                <a:effectLst/>
                <a:latin typeface="Raleway"/>
              </a:rPr>
              <a:t/>
            </a:r>
            <a:br>
              <a:rPr lang="cs-CZ" sz="1200" b="0" i="0" dirty="0">
                <a:solidFill>
                  <a:srgbClr val="171717"/>
                </a:solidFill>
                <a:effectLst/>
                <a:latin typeface="Raleway"/>
              </a:rPr>
            </a:br>
            <a:r>
              <a:rPr lang="cs-CZ" sz="1200" b="0" i="0" dirty="0">
                <a:solidFill>
                  <a:srgbClr val="222222"/>
                </a:solidFill>
                <a:effectLst/>
                <a:latin typeface="Raleway"/>
              </a:rPr>
              <a:t/>
            </a:r>
            <a:br>
              <a:rPr lang="cs-CZ" sz="1200" b="0" i="0" dirty="0">
                <a:solidFill>
                  <a:srgbClr val="222222"/>
                </a:solidFill>
                <a:effectLst/>
                <a:latin typeface="Raleway"/>
              </a:rPr>
            </a:b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9E9650-D83C-4757-B59B-546707F33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aschu Alp Boutique Design Hotel Stoos, Stoos – Updated 2020 Prices">
            <a:extLst>
              <a:ext uri="{FF2B5EF4-FFF2-40B4-BE49-F238E27FC236}">
                <a16:creationId xmlns:a16="http://schemas.microsoft.com/office/drawing/2014/main" id="{FA5827F5-9455-48B5-99A9-9266B94DC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7167"/>
            <a:ext cx="6070344" cy="40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B4F94D9-A02B-491A-822E-10C681E73E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8" r="14135"/>
          <a:stretch/>
        </p:blipFill>
        <p:spPr>
          <a:xfrm>
            <a:off x="6121656" y="1947167"/>
            <a:ext cx="6070344" cy="40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291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CA2838-FEA2-4CD5-8FA4-DAD529B7D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Tradiční </a:t>
            </a:r>
            <a:r>
              <a:rPr lang="cs-CZ" sz="3200" b="0" i="0" dirty="0" err="1">
                <a:solidFill>
                  <a:srgbClr val="171717"/>
                </a:solidFill>
                <a:effectLst/>
                <a:latin typeface="Raleway"/>
              </a:rPr>
              <a:t>Stübli</a:t>
            </a:r>
            <a:r>
              <a:rPr lang="cs-CZ" sz="3200" b="0" i="0" dirty="0">
                <a:solidFill>
                  <a:srgbClr val="1717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Fondue-</a:t>
            </a:r>
            <a:r>
              <a:rPr lang="cs-CZ" sz="3200" b="0" i="0" dirty="0" err="1">
                <a:solidFill>
                  <a:srgbClr val="1717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Stübli</a:t>
            </a:r>
            <a:r>
              <a:rPr lang="cs-CZ" sz="3200" b="0" i="0" dirty="0">
                <a:solidFill>
                  <a:srgbClr val="1717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salonky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0DE5F2-C56E-45EC-B4AB-C3B9CD251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2" name="Picture 4" descr="Caschu Alp Boutique Design Hotel Stoos, Stoos – ceny aktualizovány 2020">
            <a:extLst>
              <a:ext uri="{FF2B5EF4-FFF2-40B4-BE49-F238E27FC236}">
                <a16:creationId xmlns:a16="http://schemas.microsoft.com/office/drawing/2014/main" id="{E22A1B01-7054-401B-832F-8FF029CBF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25667"/>
            <a:ext cx="6014936" cy="401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09BB719-6406-4A28-9670-C214E313A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1463"/>
            <a:ext cx="6014936" cy="401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616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4C55FD0A-741E-4521-9049-A69038513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saunou s himálajskou solí a infračerveným zářením</a:t>
            </a:r>
          </a:p>
          <a:p>
            <a:r>
              <a:rPr lang="cs-CZ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Vířivka pro 2 os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FC3788-B322-4D2F-8B4A-D5A913EF3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Wellness a lázně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92AC651-C65F-4BE6-8ACB-18F76C9D4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9549"/>
            <a:ext cx="5927387" cy="395356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85207E5-8DAC-4D01-A8A1-6506B706F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9" r="1832"/>
          <a:stretch/>
        </p:blipFill>
        <p:spPr>
          <a:xfrm>
            <a:off x="5927387" y="2942614"/>
            <a:ext cx="6264613" cy="35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278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99AF72-CEE8-4FE2-AF12-C687E751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3184"/>
            <a:ext cx="10515600" cy="5663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Konferenční místnost					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								klika od skříně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73CAA0-CFBA-4790-86E3-B3A35E331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148" y="1394125"/>
            <a:ext cx="3393232" cy="45214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9FBE523-50E0-4C4E-9A25-A11C9B57D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21" y="1390358"/>
            <a:ext cx="6783150" cy="452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5063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1423</Words>
  <Application>Microsoft Office PowerPoint</Application>
  <PresentationFormat>Širokoúhlá obrazovka</PresentationFormat>
  <Paragraphs>281</Paragraphs>
  <Slides>97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97</vt:i4>
      </vt:variant>
    </vt:vector>
  </HeadingPairs>
  <TitlesOfParts>
    <vt:vector size="105" baseType="lpstr">
      <vt:lpstr>Arial</vt:lpstr>
      <vt:lpstr>Calibri</vt:lpstr>
      <vt:lpstr>Calibri Light</vt:lpstr>
      <vt:lpstr>nimbus-sans</vt:lpstr>
      <vt:lpstr>Raleway</vt:lpstr>
      <vt:lpstr>Suisse Further</vt:lpstr>
      <vt:lpstr>Wingdings</vt:lpstr>
      <vt:lpstr>Motiv Office</vt:lpstr>
      <vt:lpstr>Designové hotely </vt:lpstr>
      <vt:lpstr>Prezentace aplikace PowerPoint</vt:lpstr>
      <vt:lpstr>Ubytování</vt:lpstr>
      <vt:lpstr>Exteriér</vt:lpstr>
      <vt:lpstr>Vstupní hala</vt:lpstr>
      <vt:lpstr>Zajímavé řešení pokoje</vt:lpstr>
      <vt:lpstr>Restaurace a lobby bar</vt:lpstr>
      <vt:lpstr>Wellness</vt:lpstr>
      <vt:lpstr>Sportovní aktivity v hotelu – vnitřní tenisová hala </vt:lpstr>
      <vt:lpstr>Akce hotelu</vt:lpstr>
      <vt:lpstr>Oriental Mandarin</vt:lpstr>
      <vt:lpstr>O hotelu</vt:lpstr>
      <vt:lpstr>Ceny v Oriental Mandarinu</vt:lpstr>
      <vt:lpstr>Pohled na budovu hotelu</vt:lpstr>
      <vt:lpstr>Vstupní hala- recepce hotelu</vt:lpstr>
      <vt:lpstr>Interiér pokoje+koupelna</vt:lpstr>
      <vt:lpstr>Hotelová restaurace a bar</vt:lpstr>
      <vt:lpstr>Wellness</vt:lpstr>
      <vt:lpstr>Hotel Oriental Mandarin</vt:lpstr>
      <vt:lpstr>Perla Hotel</vt:lpstr>
      <vt:lpstr>Perla Hotel</vt:lpstr>
      <vt:lpstr>Cena pokoje</vt:lpstr>
      <vt:lpstr>Recepce hotelu</vt:lpstr>
      <vt:lpstr>Interiér pokoje</vt:lpstr>
      <vt:lpstr>Interiér pokoje</vt:lpstr>
      <vt:lpstr>Interiér koupelny</vt:lpstr>
      <vt:lpstr>Hotelová restaurace</vt:lpstr>
      <vt:lpstr>Hotelový CAFÉ - BAR</vt:lpstr>
      <vt:lpstr>Galeria Thermal Bešeňová**** Bešeňová, Slovensko</vt:lpstr>
      <vt:lpstr>Prezentace aplikace PowerPoint</vt:lpstr>
      <vt:lpstr>Pokoje</vt:lpstr>
      <vt:lpstr>Pohled na obec a Vodní park Bešeňová spolu s vodní nádrží Bešeňová, v pozadí vlevo vodní nádrž Liptovská Mara, napravo Národní park Nízké Tatry.</vt:lpstr>
      <vt:lpstr>Prezentace aplikace PowerPoint</vt:lpstr>
      <vt:lpstr>Vstupní hala s recepcí a lobby barem</vt:lpstr>
      <vt:lpstr>Prezentace aplikace PowerPoint</vt:lpstr>
      <vt:lpstr>Prezentace aplikace PowerPoint</vt:lpstr>
      <vt:lpstr>Vodní park </vt:lpstr>
      <vt:lpstr>Prezentace aplikace PowerPoint</vt:lpstr>
      <vt:lpstr>Hotel Glembiewski ****   Visla, Polsko   Stavitel Tadeusz Golebiewski  Architekt Antoniusz Makarewicz </vt:lpstr>
      <vt:lpstr>Hotel je kontraverzní stavbou, která nedodržela původní zadání a požadavky památkářů  </vt:lpstr>
      <vt:lpstr>Ceník pokoje </vt:lpstr>
      <vt:lpstr>Vstupní hala  </vt:lpstr>
      <vt:lpstr>Prezentace aplikace PowerPoint</vt:lpstr>
      <vt:lpstr>Prezentace aplikace PowerPoint</vt:lpstr>
      <vt:lpstr>Prezentace aplikace PowerPoint</vt:lpstr>
      <vt:lpstr>Aquacentrum Tropicana </vt:lpstr>
      <vt:lpstr>Prezentace aplikace PowerPoint</vt:lpstr>
      <vt:lpstr>Styl hotelu</vt:lpstr>
      <vt:lpstr>Prezentace aplikace PowerPoint</vt:lpstr>
      <vt:lpstr>Prezentace aplikace PowerPoint</vt:lpstr>
      <vt:lpstr>Prezentace aplikace PowerPoint</vt:lpstr>
      <vt:lpstr>Prezentace aplikace PowerPoint</vt:lpstr>
      <vt:lpstr>ROCCO FORTE HOTEL AMIGO Brusel, Belgie </vt:lpstr>
      <vt:lpstr>Obecné informace</vt:lpstr>
      <vt:lpstr>NEJ</vt:lpstr>
      <vt:lpstr>Prezentace aplikace PowerPoint</vt:lpstr>
      <vt:lpstr>Prezentace aplikace PowerPoint</vt:lpstr>
      <vt:lpstr>Prezentace aplikace PowerPoint</vt:lpstr>
      <vt:lpstr>Místnost určená pro konání různých akcí, zejména svateb</vt:lpstr>
      <vt:lpstr>Prezentace aplikace PowerPoint</vt:lpstr>
      <vt:lpstr>Prezentace aplikace PowerPoint</vt:lpstr>
      <vt:lpstr>Prezentace aplikace PowerPoint</vt:lpstr>
      <vt:lpstr>SHANGRI-LA HOTEL</vt:lpstr>
      <vt:lpstr>Prezentace aplikace PowerPoint</vt:lpstr>
      <vt:lpstr>Hotelová hala </vt:lpstr>
      <vt:lpstr>Prezentace aplikace PowerPoint</vt:lpstr>
      <vt:lpstr>Ceny pokojů </vt:lpstr>
      <vt:lpstr>Prezentace aplikace PowerPoint</vt:lpstr>
      <vt:lpstr>Prezentace aplikace PowerPoint</vt:lpstr>
      <vt:lpstr>Bettoja Hotel Mediterranero Roma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ARMANI Hotel Milano</vt:lpstr>
      <vt:lpstr>Prezentace aplikace PowerPoint</vt:lpstr>
      <vt:lpstr>Prezentace aplikace PowerPoint</vt:lpstr>
      <vt:lpstr>Ceny pokojů </vt:lpstr>
      <vt:lpstr>Náhled cen jídelního a nápojového lístku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Styl hotelu</vt:lpstr>
      <vt:lpstr>Ceny</vt:lpstr>
      <vt:lpstr>Interiér pokoje, koupelna</vt:lpstr>
      <vt:lpstr>Interiér pokoje, koupelna</vt:lpstr>
      <vt:lpstr>Hotelová restaurace a bar  </vt:lpstr>
      <vt:lpstr>Tradiční Stübli; Fondue-Stübli - salonky</vt:lpstr>
      <vt:lpstr>Wellness a lázně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Designové hotely </dc:title>
  <dc:creator>Alexandr Burda</dc:creator>
  <cp:lastModifiedBy>Alexandr Burda</cp:lastModifiedBy>
  <cp:revision>14</cp:revision>
  <dcterms:created xsi:type="dcterms:W3CDTF">2020-10-30T13:44:59Z</dcterms:created>
  <dcterms:modified xsi:type="dcterms:W3CDTF">2020-10-30T16:04:10Z</dcterms:modified>
</cp:coreProperties>
</file>