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59" r:id="rId19"/>
    <p:sldId id="269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72C7-8D51-4C05-9CA9-6E6D4353D7E0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99FF-2E21-41CC-B4AB-2C4DCE428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30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72C7-8D51-4C05-9CA9-6E6D4353D7E0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99FF-2E21-41CC-B4AB-2C4DCE428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507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72C7-8D51-4C05-9CA9-6E6D4353D7E0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99FF-2E21-41CC-B4AB-2C4DCE428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4354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72C7-8D51-4C05-9CA9-6E6D4353D7E0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99FF-2E21-41CC-B4AB-2C4DCE428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67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72C7-8D51-4C05-9CA9-6E6D4353D7E0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99FF-2E21-41CC-B4AB-2C4DCE428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00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72C7-8D51-4C05-9CA9-6E6D4353D7E0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99FF-2E21-41CC-B4AB-2C4DCE428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331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72C7-8D51-4C05-9CA9-6E6D4353D7E0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99FF-2E21-41CC-B4AB-2C4DCE428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98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72C7-8D51-4C05-9CA9-6E6D4353D7E0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99FF-2E21-41CC-B4AB-2C4DCE428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24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72C7-8D51-4C05-9CA9-6E6D4353D7E0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99FF-2E21-41CC-B4AB-2C4DCE428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72C7-8D51-4C05-9CA9-6E6D4353D7E0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99FF-2E21-41CC-B4AB-2C4DCE428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021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72C7-8D51-4C05-9CA9-6E6D4353D7E0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99FF-2E21-41CC-B4AB-2C4DCE428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554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772C7-8D51-4C05-9CA9-6E6D4353D7E0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599FF-2E21-41CC-B4AB-2C4DCE428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59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91175"/>
          </a:xfrm>
        </p:spPr>
        <p:txBody>
          <a:bodyPr/>
          <a:lstStyle/>
          <a:p>
            <a:r>
              <a:rPr lang="cs-CZ" dirty="0" smtClean="0"/>
              <a:t>Stavební </a:t>
            </a:r>
            <a:r>
              <a:rPr lang="cs-CZ" dirty="0" smtClean="0"/>
              <a:t>zákon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563208"/>
            <a:ext cx="9144000" cy="694592"/>
          </a:xfrm>
        </p:spPr>
        <p:txBody>
          <a:bodyPr/>
          <a:lstStyle/>
          <a:p>
            <a:r>
              <a:rPr lang="cs-CZ" dirty="0" smtClean="0"/>
              <a:t>Mgr. Alexandr Burda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3012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ze stavebního zákona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 smtClean="0"/>
              <a:t>Stavebním </a:t>
            </a:r>
            <a:r>
              <a:rPr lang="cs-CZ" u="sng" dirty="0"/>
              <a:t>podnikatelem </a:t>
            </a: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Je osoba </a:t>
            </a:r>
            <a:r>
              <a:rPr lang="cs-CZ" dirty="0"/>
              <a:t>oprávněná k provádění stavebních nebo montážních prací jako předmětu své </a:t>
            </a:r>
            <a:r>
              <a:rPr lang="cs-CZ" dirty="0" smtClean="0"/>
              <a:t>činnosti podle </a:t>
            </a:r>
            <a:r>
              <a:rPr lang="cs-CZ" dirty="0"/>
              <a:t>zvláštních právních </a:t>
            </a:r>
            <a:r>
              <a:rPr lang="cs-CZ" dirty="0" smtClean="0"/>
              <a:t>předpisů</a:t>
            </a:r>
            <a:r>
              <a:rPr lang="cs-CZ" baseline="30000" dirty="0" smtClean="0"/>
              <a:t>.</a:t>
            </a:r>
          </a:p>
          <a:p>
            <a:pPr marL="0" indent="0">
              <a:buNone/>
            </a:pPr>
            <a:endParaRPr lang="cs-CZ" baseline="30000" dirty="0"/>
          </a:p>
          <a:p>
            <a:pPr marL="0" indent="0">
              <a:buNone/>
            </a:pPr>
            <a:r>
              <a:rPr lang="cs-CZ" u="sng" dirty="0" smtClean="0"/>
              <a:t>Stavebníkem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Je osoba</a:t>
            </a:r>
            <a:r>
              <a:rPr lang="cs-CZ" dirty="0"/>
              <a:t>, </a:t>
            </a:r>
            <a:r>
              <a:rPr lang="cs-CZ" dirty="0" smtClean="0"/>
              <a:t>která </a:t>
            </a:r>
            <a:r>
              <a:rPr lang="cs-CZ" dirty="0"/>
              <a:t>pro sebe žádá vydání stavebního povolení nebo ohlašuje provedení stavby, terénní úpravy nebo zařízení, jakož i její právní nástupce, a dále osoba, která stavbu, terénní úpravu nebo zařízení provádí, pokud nejde o stavebního podnikatele realizujícího stavbu v rámci své podnikatelské činnosti; stavebníkem se rozumí též investor a objednatel </a:t>
            </a:r>
            <a:r>
              <a:rPr lang="cs-CZ" dirty="0" smtClean="0"/>
              <a:t>stavby.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8346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ze stavebního zákona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 smtClean="0"/>
              <a:t>Stavebním </a:t>
            </a:r>
            <a:r>
              <a:rPr lang="cs-CZ" u="sng" dirty="0"/>
              <a:t>dozorem </a:t>
            </a: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Se rozumí odborný </a:t>
            </a:r>
            <a:r>
              <a:rPr lang="cs-CZ" dirty="0"/>
              <a:t>dozor nad prováděním stavby svépomocí vykonávaný osobou, která má vysokoškolské vzdělání stavebního nebo architektonického směru nebo střední vzdělání stavebního směru s maturitní zkouškou a alespoň 3 roky praxe při provádění </a:t>
            </a:r>
            <a:r>
              <a:rPr lang="cs-CZ" dirty="0" smtClean="0"/>
              <a:t>staveb.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90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Pojmy ze stavebního zákona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 smtClean="0"/>
              <a:t>Stavbou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se rozumí veškerá stavební díla, která vznikají stavební nebo montážní technologií, bez zřetele na jejich stavebně technické provedení, použité stavební výrobky, materiály a konstrukce, na účel využití a dobu trvání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Dočasná stavba</a:t>
            </a:r>
          </a:p>
          <a:p>
            <a:pPr marL="0" indent="0">
              <a:buNone/>
            </a:pPr>
            <a:r>
              <a:rPr lang="cs-CZ" dirty="0" smtClean="0"/>
              <a:t>je </a:t>
            </a:r>
            <a:r>
              <a:rPr lang="cs-CZ" dirty="0"/>
              <a:t>stavba, u které stavební úřad předem omezí dobu jejího trvání. Stavba, která slouží reklamním účelům, je stavba pro reklamu.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960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ze stavebního zákona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u="sng" dirty="0" smtClean="0"/>
              <a:t>Nástavba </a:t>
            </a:r>
          </a:p>
          <a:p>
            <a:pPr marL="0" indent="0">
              <a:buNone/>
            </a:pPr>
            <a:r>
              <a:rPr lang="cs-CZ" dirty="0" smtClean="0"/>
              <a:t>změna o kterou </a:t>
            </a:r>
            <a:r>
              <a:rPr lang="cs-CZ" dirty="0"/>
              <a:t>se stavba </a:t>
            </a:r>
            <a:r>
              <a:rPr lang="cs-CZ" dirty="0" smtClean="0"/>
              <a:t>zvyšuje.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Přístavba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Změna o kterou </a:t>
            </a:r>
            <a:r>
              <a:rPr lang="cs-CZ" dirty="0"/>
              <a:t>se stavba půdorysně rozšiřuje a </a:t>
            </a:r>
            <a:r>
              <a:rPr lang="cs-CZ" dirty="0" smtClean="0"/>
              <a:t>která </a:t>
            </a:r>
          </a:p>
          <a:p>
            <a:pPr marL="0" indent="0">
              <a:buNone/>
            </a:pPr>
            <a:r>
              <a:rPr lang="cs-CZ" dirty="0" smtClean="0"/>
              <a:t>je </a:t>
            </a:r>
            <a:r>
              <a:rPr lang="cs-CZ" dirty="0"/>
              <a:t>vzájemně provozně propojena s dosavadní </a:t>
            </a:r>
            <a:r>
              <a:rPr lang="cs-CZ" dirty="0" smtClean="0"/>
              <a:t>stavbou.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Stavební úprava </a:t>
            </a:r>
          </a:p>
          <a:p>
            <a:pPr marL="0" indent="0">
              <a:buNone/>
            </a:pPr>
            <a:r>
              <a:rPr lang="cs-CZ" dirty="0" smtClean="0"/>
              <a:t>Změna při </a:t>
            </a:r>
            <a:r>
              <a:rPr lang="cs-CZ" dirty="0"/>
              <a:t>které se zachovává vnější půdorysné i výškové ohraničení stavby; za stavební úpravu se považuje též zateplení pláště stavby.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608" y="187935"/>
            <a:ext cx="3067050" cy="230028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0460" y="2839915"/>
            <a:ext cx="3043197" cy="2282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498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Pojmy ze stavebního zákona </a:t>
            </a:r>
            <a:endParaRPr lang="cs-CZ" sz="3200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0731" y="1755286"/>
            <a:ext cx="4351338" cy="4351338"/>
          </a:xfrm>
        </p:spPr>
      </p:pic>
      <p:sp>
        <p:nvSpPr>
          <p:cNvPr id="5" name="Obdélník 4"/>
          <p:cNvSpPr/>
          <p:nvPr/>
        </p:nvSpPr>
        <p:spPr>
          <a:xfrm>
            <a:off x="984738" y="2828836"/>
            <a:ext cx="5029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u="sng" dirty="0" smtClean="0"/>
              <a:t>Stavební úprava </a:t>
            </a:r>
          </a:p>
          <a:p>
            <a:r>
              <a:rPr lang="cs-CZ" sz="2400" dirty="0" smtClean="0"/>
              <a:t>Změna při které se zachovává vnější půdorysné </a:t>
            </a:r>
          </a:p>
          <a:p>
            <a:r>
              <a:rPr lang="cs-CZ" sz="2400" dirty="0" smtClean="0"/>
              <a:t>i výškové ohraničení stavby; za stavební úpravu </a:t>
            </a:r>
          </a:p>
          <a:p>
            <a:r>
              <a:rPr lang="cs-CZ" sz="2400" dirty="0" smtClean="0"/>
              <a:t>se považuje též zateplení pláště stavby.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77411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Pojmy ze stavebního zákona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6654" y="178166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sz="2400" u="sng" dirty="0"/>
              <a:t>Změnou stavby </a:t>
            </a:r>
            <a:r>
              <a:rPr lang="cs-CZ" sz="2400" u="sng" dirty="0" smtClean="0"/>
              <a:t>před </a:t>
            </a:r>
            <a:r>
              <a:rPr lang="cs-CZ" sz="2400" u="sng" dirty="0"/>
              <a:t>jejím </a:t>
            </a:r>
            <a:r>
              <a:rPr lang="cs-CZ" sz="2400" u="sng" dirty="0" smtClean="0"/>
              <a:t>dokončením</a:t>
            </a:r>
          </a:p>
          <a:p>
            <a:pPr marL="0" indent="0">
              <a:buNone/>
            </a:pPr>
            <a:r>
              <a:rPr lang="cs-CZ" sz="2400" dirty="0" smtClean="0"/>
              <a:t>se </a:t>
            </a:r>
            <a:r>
              <a:rPr lang="cs-CZ" sz="2400" dirty="0"/>
              <a:t>rozumí změna v provádění stavby oproti jejímu povolení nebo dokumentaci </a:t>
            </a:r>
            <a:r>
              <a:rPr lang="cs-CZ" sz="2400" dirty="0" smtClean="0"/>
              <a:t>stavby </a:t>
            </a:r>
            <a:r>
              <a:rPr lang="cs-CZ" sz="2400" dirty="0"/>
              <a:t>ověřené stavebním úřadem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462" y="105776"/>
            <a:ext cx="3497217" cy="220642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3784" y="3055694"/>
            <a:ext cx="4478216" cy="335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1725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Pojmy ze stavebního zákona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u="sng" dirty="0" smtClean="0"/>
              <a:t>Terénní úpravou</a:t>
            </a:r>
          </a:p>
          <a:p>
            <a:pPr marL="0" indent="0">
              <a:buNone/>
            </a:pPr>
            <a:r>
              <a:rPr lang="cs-CZ" sz="2400" dirty="0" smtClean="0"/>
              <a:t>se </a:t>
            </a:r>
            <a:r>
              <a:rPr lang="cs-CZ" sz="2400" dirty="0"/>
              <a:t>pro účely tohoto zákona rozumí zemní práce a změny terénu, jimiž se podstatně mění vzhled prostředí nebo odtokové poměry, těžební a jim podobné a s nimi související </a:t>
            </a:r>
            <a:r>
              <a:rPr lang="cs-CZ" sz="2400" dirty="0" smtClean="0"/>
              <a:t>práce, nejedná-li </a:t>
            </a:r>
            <a:r>
              <a:rPr lang="cs-CZ" sz="2400" dirty="0"/>
              <a:t>se o hornickou činnost nebo činnost prováděnou hornickým způsobem, například skladovací a odstavné plochy, násypy, zavážky, úpravy pozemků pro zřízení hřišť a sportovišť, těžební práce na povrchu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u="sng" dirty="0" smtClean="0"/>
              <a:t>Zařízením </a:t>
            </a:r>
          </a:p>
          <a:p>
            <a:pPr marL="0" indent="0">
              <a:buNone/>
            </a:pPr>
            <a:r>
              <a:rPr lang="cs-CZ" sz="2400" dirty="0" smtClean="0"/>
              <a:t>Se rozumí informační a reklamní panel, tabule, deska či jiná konstrukce a technické zařízení, pokud nejde o stavbu (určující je stanovisko stavebního úřadu). Zařízení o celkové ploše větší ne 8 m2 se považuje za stavbu pro reklamu. </a:t>
            </a:r>
            <a:endParaRPr lang="cs-CZ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59323"/>
            <a:ext cx="30008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515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Pojmy ze stavebního zákona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u="sng" dirty="0" smtClean="0"/>
              <a:t>Staveništěm</a:t>
            </a:r>
          </a:p>
          <a:p>
            <a:pPr marL="0" indent="0">
              <a:buNone/>
            </a:pPr>
            <a:r>
              <a:rPr lang="cs-CZ" sz="2400" dirty="0" smtClean="0"/>
              <a:t>se </a:t>
            </a:r>
            <a:r>
              <a:rPr lang="cs-CZ" sz="2400" dirty="0"/>
              <a:t>rozumí místo, na kterém se provádí stavba nebo udržovací práce; zahrnuje stavební pozemek, popřípadě zastavěný stavební pozemek nebo jeho část anebo část stavby, popřípadě, v rozsahu vymezeném stavebním úřadem, též jiný pozemek nebo jeho část anebo část jiné stavby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u="sng" dirty="0"/>
              <a:t>Údržbou </a:t>
            </a:r>
            <a:r>
              <a:rPr lang="cs-CZ" sz="2400" u="sng" dirty="0" smtClean="0"/>
              <a:t>stavby</a:t>
            </a:r>
          </a:p>
          <a:p>
            <a:pPr marL="0" indent="0">
              <a:buNone/>
            </a:pPr>
            <a:r>
              <a:rPr lang="cs-CZ" sz="2400" dirty="0" smtClean="0"/>
              <a:t>se </a:t>
            </a:r>
            <a:r>
              <a:rPr lang="cs-CZ" sz="2400" dirty="0"/>
              <a:t>rozumějí práce, jimiž se zabezpečuje její dobrý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stavební </a:t>
            </a:r>
            <a:r>
              <a:rPr lang="cs-CZ" sz="2400" dirty="0"/>
              <a:t>stav tak, aby nedocházelo ke znehodnocení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stavby </a:t>
            </a:r>
            <a:r>
              <a:rPr lang="cs-CZ" sz="2400" dirty="0"/>
              <a:t>a co nejvíce se prodloužila její uživatelnost.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5829" y="202223"/>
            <a:ext cx="1444409" cy="203981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791" y="202223"/>
            <a:ext cx="2163365" cy="216336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645" y="3380641"/>
            <a:ext cx="4430593" cy="332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723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a otázky do testu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upravuje Zákon o územním plánování? Uveďte aspoň pět stěžejních činností vymezených tímto zákonem. </a:t>
            </a:r>
          </a:p>
          <a:p>
            <a:r>
              <a:rPr lang="cs-CZ" dirty="0" smtClean="0"/>
              <a:t> Definujte podtržené pojmy. </a:t>
            </a:r>
          </a:p>
          <a:p>
            <a:r>
              <a:rPr lang="cs-CZ" dirty="0" smtClean="0"/>
              <a:t>Lze realizovat výstavbu v </a:t>
            </a:r>
            <a:r>
              <a:rPr lang="cs-CZ" dirty="0" err="1" smtClean="0"/>
              <a:t>intravilánu</a:t>
            </a:r>
            <a:r>
              <a:rPr lang="cs-CZ" dirty="0" smtClean="0"/>
              <a:t>, koridoru, </a:t>
            </a:r>
          </a:p>
          <a:p>
            <a:r>
              <a:rPr lang="cs-CZ" dirty="0" smtClean="0"/>
              <a:t>Uveďte příklady občanského vybavení</a:t>
            </a:r>
          </a:p>
          <a:p>
            <a:r>
              <a:rPr lang="cs-CZ" dirty="0" smtClean="0"/>
              <a:t>Co je to technická infrastruktura? </a:t>
            </a:r>
          </a:p>
          <a:p>
            <a:r>
              <a:rPr lang="cs-CZ" dirty="0" smtClean="0"/>
              <a:t>Znáte nějakou veřejně prospěšnou stavbu ve smyslu zákona?</a:t>
            </a:r>
          </a:p>
          <a:p>
            <a:r>
              <a:rPr lang="cs-CZ" dirty="0" smtClean="0"/>
              <a:t>Vysvětli rozdíl mezi stavebníkem a  stavebním podnikatelem. </a:t>
            </a:r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837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a otázky do testu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Podléhá umístění billboardu před vaší restaurací stavebnímu zákonu? Jedná se o stavbu? </a:t>
            </a:r>
          </a:p>
          <a:p>
            <a:r>
              <a:rPr lang="cs-CZ" dirty="0" smtClean="0"/>
              <a:t>Je stavba základů domu terénní úpravou? </a:t>
            </a:r>
          </a:p>
          <a:p>
            <a:r>
              <a:rPr lang="cs-CZ" dirty="0" smtClean="0"/>
              <a:t>Je možné změnit stavbu oproti projektové dokumentaci před jejím dokončením? </a:t>
            </a:r>
          </a:p>
          <a:p>
            <a:r>
              <a:rPr lang="cs-CZ" dirty="0" smtClean="0"/>
              <a:t> Může vám službu „stavební dozor“ zajistit  absolvent odborné </a:t>
            </a:r>
            <a:r>
              <a:rPr lang="cs-CZ" dirty="0" err="1" smtClean="0"/>
              <a:t>sš</a:t>
            </a:r>
            <a:r>
              <a:rPr lang="cs-CZ" dirty="0" smtClean="0"/>
              <a:t>? 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376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Přednáška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6.10. 2020 </a:t>
            </a:r>
          </a:p>
          <a:p>
            <a:r>
              <a:rPr lang="cs-CZ" dirty="0" smtClean="0"/>
              <a:t>8.10. 2020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171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Stavební zákon 183/2006 </a:t>
            </a:r>
            <a:r>
              <a:rPr lang="cs-CZ" sz="2800" b="1" dirty="0" err="1" smtClean="0"/>
              <a:t>Sb</a:t>
            </a:r>
            <a:r>
              <a:rPr lang="cs-CZ" sz="2800" b="1" dirty="0" smtClean="0"/>
              <a:t> o územním plánování a stavebním řádu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9185"/>
            <a:ext cx="10515600" cy="4787778"/>
          </a:xfrm>
        </p:spPr>
        <p:txBody>
          <a:bodyPr>
            <a:normAutofit fontScale="85000" lnSpcReduction="20000"/>
          </a:bodyPr>
          <a:lstStyle/>
          <a:p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Tento </a:t>
            </a:r>
            <a:r>
              <a:rPr lang="cs-CZ" dirty="0"/>
              <a:t>zákon </a:t>
            </a:r>
            <a:r>
              <a:rPr lang="cs-CZ" dirty="0" smtClean="0"/>
              <a:t>§ 1 odst.1 upravuje </a:t>
            </a:r>
            <a:r>
              <a:rPr lang="cs-CZ" dirty="0"/>
              <a:t>ve věcech územního plánování </a:t>
            </a:r>
            <a:r>
              <a:rPr lang="cs-CZ" dirty="0" smtClean="0"/>
              <a:t>zejména: </a:t>
            </a:r>
          </a:p>
          <a:p>
            <a:r>
              <a:rPr lang="cs-CZ" dirty="0" smtClean="0"/>
              <a:t> </a:t>
            </a:r>
            <a:r>
              <a:rPr lang="cs-CZ" dirty="0"/>
              <a:t>cíle a úkoly územního plánování, </a:t>
            </a:r>
            <a:endParaRPr lang="cs-CZ" dirty="0" smtClean="0"/>
          </a:p>
          <a:p>
            <a:r>
              <a:rPr lang="cs-CZ" dirty="0" smtClean="0"/>
              <a:t>soustavu </a:t>
            </a:r>
            <a:r>
              <a:rPr lang="cs-CZ" dirty="0"/>
              <a:t>orgánů územního plánování, </a:t>
            </a:r>
            <a:endParaRPr lang="cs-CZ" dirty="0" smtClean="0"/>
          </a:p>
          <a:p>
            <a:r>
              <a:rPr lang="cs-CZ" dirty="0" smtClean="0"/>
              <a:t>nástroje </a:t>
            </a:r>
            <a:r>
              <a:rPr lang="cs-CZ" dirty="0"/>
              <a:t>územního plánování, </a:t>
            </a:r>
            <a:endParaRPr lang="cs-CZ" dirty="0" smtClean="0"/>
          </a:p>
          <a:p>
            <a:r>
              <a:rPr lang="cs-CZ" dirty="0" smtClean="0"/>
              <a:t>vyhodnocování </a:t>
            </a:r>
            <a:r>
              <a:rPr lang="cs-CZ" dirty="0"/>
              <a:t>vlivů na udržitelný rozvoj území, </a:t>
            </a:r>
            <a:endParaRPr lang="cs-CZ" dirty="0" smtClean="0"/>
          </a:p>
          <a:p>
            <a:r>
              <a:rPr lang="cs-CZ" dirty="0" smtClean="0"/>
              <a:t>rozhodování </a:t>
            </a:r>
            <a:r>
              <a:rPr lang="cs-CZ" dirty="0"/>
              <a:t>v území, </a:t>
            </a:r>
            <a:endParaRPr lang="cs-CZ" dirty="0" smtClean="0"/>
          </a:p>
          <a:p>
            <a:r>
              <a:rPr lang="cs-CZ" dirty="0" smtClean="0"/>
              <a:t>možnosti </a:t>
            </a:r>
            <a:r>
              <a:rPr lang="cs-CZ" dirty="0"/>
              <a:t>sloučení postupů podle tohoto zákona s postupy posuzování vlivů záměrů na životní prostředí, </a:t>
            </a:r>
            <a:endParaRPr lang="cs-CZ" dirty="0" smtClean="0"/>
          </a:p>
          <a:p>
            <a:r>
              <a:rPr lang="cs-CZ" dirty="0" smtClean="0"/>
              <a:t>podmínky </a:t>
            </a:r>
            <a:r>
              <a:rPr lang="cs-CZ" dirty="0"/>
              <a:t>pro výstavbu, </a:t>
            </a:r>
            <a:endParaRPr lang="cs-CZ" dirty="0" smtClean="0"/>
          </a:p>
          <a:p>
            <a:r>
              <a:rPr lang="cs-CZ" dirty="0" smtClean="0"/>
              <a:t>rozvoj </a:t>
            </a:r>
            <a:r>
              <a:rPr lang="cs-CZ" dirty="0"/>
              <a:t>území a pro přípravu veřejné infrastruktury, </a:t>
            </a:r>
            <a:endParaRPr lang="cs-CZ" dirty="0" smtClean="0"/>
          </a:p>
          <a:p>
            <a:r>
              <a:rPr lang="cs-CZ" dirty="0" smtClean="0"/>
              <a:t>evidenci </a:t>
            </a:r>
            <a:r>
              <a:rPr lang="cs-CZ" dirty="0"/>
              <a:t>územně plánovací činnosti a kvalifikační požadavky pro územně plánovací činnost.</a:t>
            </a:r>
          </a:p>
        </p:txBody>
      </p:sp>
    </p:spTree>
    <p:extLst>
      <p:ext uri="{BB962C8B-B14F-4D97-AF65-F5344CB8AC3E}">
        <p14:creationId xmlns:p14="http://schemas.microsoft.com/office/powerpoint/2010/main" val="2105825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Stavební zákon 183/2006 </a:t>
            </a:r>
            <a:r>
              <a:rPr lang="cs-CZ" sz="2800" b="1" dirty="0" err="1" smtClean="0"/>
              <a:t>Sb</a:t>
            </a:r>
            <a:r>
              <a:rPr lang="cs-CZ" sz="2800" b="1" dirty="0" smtClean="0"/>
              <a:t> o územním plánování a stavebním řádu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81555"/>
            <a:ext cx="10515600" cy="4295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Tento zákon </a:t>
            </a:r>
            <a:r>
              <a:rPr lang="cs-CZ" dirty="0" smtClean="0"/>
              <a:t>§1, odst. 2 upravuje </a:t>
            </a:r>
            <a:r>
              <a:rPr lang="cs-CZ" dirty="0"/>
              <a:t>ve věcech stavebního řádu </a:t>
            </a:r>
            <a:r>
              <a:rPr lang="cs-CZ" dirty="0" smtClean="0"/>
              <a:t>zejména: </a:t>
            </a:r>
          </a:p>
          <a:p>
            <a:r>
              <a:rPr lang="cs-CZ" dirty="0" smtClean="0"/>
              <a:t> </a:t>
            </a:r>
            <a:r>
              <a:rPr lang="cs-CZ" dirty="0"/>
              <a:t>povolování staveb a jejich změn, </a:t>
            </a:r>
            <a:endParaRPr lang="cs-CZ" dirty="0" smtClean="0"/>
          </a:p>
          <a:p>
            <a:r>
              <a:rPr lang="cs-CZ" dirty="0" smtClean="0"/>
              <a:t>terénních </a:t>
            </a:r>
            <a:r>
              <a:rPr lang="cs-CZ" dirty="0"/>
              <a:t>úprav a zařízení, </a:t>
            </a:r>
            <a:endParaRPr lang="cs-CZ" dirty="0" smtClean="0"/>
          </a:p>
          <a:p>
            <a:r>
              <a:rPr lang="cs-CZ" dirty="0" smtClean="0"/>
              <a:t>užívaní </a:t>
            </a:r>
            <a:r>
              <a:rPr lang="cs-CZ" dirty="0"/>
              <a:t>a odstraňování staveb, </a:t>
            </a:r>
            <a:endParaRPr lang="cs-CZ" dirty="0" smtClean="0"/>
          </a:p>
          <a:p>
            <a:r>
              <a:rPr lang="cs-CZ" dirty="0" smtClean="0"/>
              <a:t>dohled </a:t>
            </a:r>
            <a:r>
              <a:rPr lang="cs-CZ" dirty="0"/>
              <a:t>a zvláštní pravomoci stavebních úřadů, </a:t>
            </a:r>
            <a:endParaRPr lang="cs-CZ" dirty="0" smtClean="0"/>
          </a:p>
          <a:p>
            <a:r>
              <a:rPr lang="cs-CZ" dirty="0" smtClean="0"/>
              <a:t>postavení </a:t>
            </a:r>
            <a:r>
              <a:rPr lang="cs-CZ" dirty="0"/>
              <a:t>a oprávnění autorizovaných inspektorů, </a:t>
            </a:r>
            <a:endParaRPr lang="cs-CZ" dirty="0" smtClean="0"/>
          </a:p>
          <a:p>
            <a:r>
              <a:rPr lang="cs-CZ" dirty="0" smtClean="0"/>
              <a:t>soustavu </a:t>
            </a:r>
            <a:r>
              <a:rPr lang="cs-CZ" dirty="0"/>
              <a:t>stavebních úřadů, </a:t>
            </a:r>
            <a:endParaRPr lang="cs-CZ" dirty="0" smtClean="0"/>
          </a:p>
          <a:p>
            <a:r>
              <a:rPr lang="cs-CZ" dirty="0" smtClean="0"/>
              <a:t>povinnosti </a:t>
            </a:r>
            <a:r>
              <a:rPr lang="cs-CZ" dirty="0"/>
              <a:t>a odpovědnost osob při přípravě a provádění staveb</a:t>
            </a:r>
          </a:p>
        </p:txBody>
      </p:sp>
    </p:spTree>
    <p:extLst>
      <p:ext uri="{BB962C8B-B14F-4D97-AF65-F5344CB8AC3E}">
        <p14:creationId xmlns:p14="http://schemas.microsoft.com/office/powerpoint/2010/main" val="1027522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Stavební zákon 183/2006 </a:t>
            </a:r>
            <a:r>
              <a:rPr lang="cs-CZ" sz="2800" b="1" dirty="0" err="1"/>
              <a:t>Sb</a:t>
            </a:r>
            <a:r>
              <a:rPr lang="cs-CZ" sz="2800" b="1" dirty="0"/>
              <a:t> o územním plánování a stavebním řádu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Tento zákon </a:t>
            </a:r>
            <a:r>
              <a:rPr lang="cs-CZ" dirty="0" smtClean="0"/>
              <a:t>§1, odst.3 dále </a:t>
            </a:r>
            <a:r>
              <a:rPr lang="cs-CZ" dirty="0"/>
              <a:t>upravuje </a:t>
            </a:r>
            <a:r>
              <a:rPr lang="cs-CZ" dirty="0" smtClean="0"/>
              <a:t>podmínky: </a:t>
            </a:r>
          </a:p>
          <a:p>
            <a:r>
              <a:rPr lang="cs-CZ" dirty="0" smtClean="0"/>
              <a:t> </a:t>
            </a:r>
            <a:r>
              <a:rPr lang="cs-CZ" dirty="0"/>
              <a:t>pro projektovou činnost a provádění staveb, </a:t>
            </a:r>
            <a:endParaRPr lang="cs-CZ" dirty="0" smtClean="0"/>
          </a:p>
          <a:p>
            <a:r>
              <a:rPr lang="cs-CZ" dirty="0" smtClean="0"/>
              <a:t>obecné </a:t>
            </a:r>
            <a:r>
              <a:rPr lang="cs-CZ" dirty="0"/>
              <a:t>požadavky na výstavbu, </a:t>
            </a:r>
            <a:endParaRPr lang="cs-CZ" dirty="0" smtClean="0"/>
          </a:p>
          <a:p>
            <a:r>
              <a:rPr lang="cs-CZ" dirty="0" smtClean="0"/>
              <a:t>účely </a:t>
            </a:r>
            <a:r>
              <a:rPr lang="cs-CZ" dirty="0"/>
              <a:t>vyvlastnění, </a:t>
            </a:r>
            <a:endParaRPr lang="cs-CZ" dirty="0" smtClean="0"/>
          </a:p>
          <a:p>
            <a:r>
              <a:rPr lang="cs-CZ" dirty="0" smtClean="0"/>
              <a:t>vstupy </a:t>
            </a:r>
            <a:r>
              <a:rPr lang="cs-CZ" dirty="0"/>
              <a:t>na pozemky a do staveb, </a:t>
            </a:r>
            <a:endParaRPr lang="cs-CZ" dirty="0" smtClean="0"/>
          </a:p>
          <a:p>
            <a:r>
              <a:rPr lang="cs-CZ" dirty="0" smtClean="0"/>
              <a:t>ochranu </a:t>
            </a:r>
            <a:r>
              <a:rPr lang="cs-CZ" dirty="0"/>
              <a:t>veřejných zájmů 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/>
              <a:t>některé další věci související s předmětem této právní úpravy.</a:t>
            </a:r>
          </a:p>
        </p:txBody>
      </p:sp>
    </p:spTree>
    <p:extLst>
      <p:ext uri="{BB962C8B-B14F-4D97-AF65-F5344CB8AC3E}">
        <p14:creationId xmlns:p14="http://schemas.microsoft.com/office/powerpoint/2010/main" val="1606163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ze stavebního zákona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u="sng" dirty="0" smtClean="0"/>
              <a:t>Změnou </a:t>
            </a:r>
            <a:r>
              <a:rPr lang="cs-CZ" u="sng" dirty="0"/>
              <a:t>v území </a:t>
            </a: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se </a:t>
            </a:r>
            <a:r>
              <a:rPr lang="cs-CZ" dirty="0"/>
              <a:t>rozumí změna jeho využití nebo prostorového uspořádání, včetně umisťování staveb a jejich </a:t>
            </a:r>
            <a:r>
              <a:rPr lang="cs-CZ" dirty="0" smtClean="0"/>
              <a:t>změn. </a:t>
            </a:r>
          </a:p>
          <a:p>
            <a:pPr marL="0" indent="0">
              <a:buNone/>
            </a:pPr>
            <a:r>
              <a:rPr lang="cs-CZ" u="sng" dirty="0" smtClean="0"/>
              <a:t>Stavebním </a:t>
            </a:r>
            <a:r>
              <a:rPr lang="cs-CZ" u="sng" dirty="0"/>
              <a:t>pozemkem </a:t>
            </a: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se </a:t>
            </a:r>
            <a:r>
              <a:rPr lang="cs-CZ" dirty="0"/>
              <a:t>rozumí pozemek, jeho část nebo soubor pozemků, vymezený a určený k umístění stavby územním rozhodnutím anebo regulačním </a:t>
            </a:r>
            <a:r>
              <a:rPr lang="cs-CZ" dirty="0" smtClean="0"/>
              <a:t>plánem. </a:t>
            </a:r>
          </a:p>
          <a:p>
            <a:pPr marL="0" indent="0">
              <a:buNone/>
            </a:pPr>
            <a:r>
              <a:rPr lang="cs-CZ" u="sng" dirty="0" smtClean="0"/>
              <a:t>Zastavěným </a:t>
            </a:r>
            <a:r>
              <a:rPr lang="cs-CZ" u="sng" dirty="0"/>
              <a:t>stavebním </a:t>
            </a:r>
            <a:r>
              <a:rPr lang="cs-CZ" u="sng" dirty="0" smtClean="0"/>
              <a:t>pozemkem</a:t>
            </a:r>
          </a:p>
          <a:p>
            <a:pPr marL="0" indent="0">
              <a:buNone/>
            </a:pPr>
            <a:r>
              <a:rPr lang="cs-CZ" dirty="0" smtClean="0"/>
              <a:t>se </a:t>
            </a:r>
            <a:r>
              <a:rPr lang="cs-CZ" dirty="0"/>
              <a:t>rozumí pozemek evidovaný v katastru nemovitostí jako stavební parcela a další pozemkové parcely zpravidla pod společným oplocením, tvořící souvislý celek s obytnými a hospodářskými </a:t>
            </a:r>
            <a:r>
              <a:rPr lang="cs-CZ" dirty="0" smtClean="0"/>
              <a:t>budovami.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3919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ze stavebního zákona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u="sng" dirty="0" smtClean="0"/>
              <a:t>Zastavěným </a:t>
            </a:r>
            <a:r>
              <a:rPr lang="cs-CZ" u="sng" dirty="0"/>
              <a:t>územím </a:t>
            </a: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se </a:t>
            </a:r>
            <a:r>
              <a:rPr lang="cs-CZ" dirty="0"/>
              <a:t>rozumí území vymezené územním plánem nebo postupem podle tohoto zákona; </a:t>
            </a:r>
            <a:r>
              <a:rPr lang="cs-CZ" dirty="0" smtClean="0"/>
              <a:t>odborný název je také „</a:t>
            </a:r>
            <a:r>
              <a:rPr lang="cs-CZ" dirty="0" err="1" smtClean="0"/>
              <a:t>intravilán</a:t>
            </a:r>
            <a:r>
              <a:rPr lang="cs-CZ" dirty="0" smtClean="0"/>
              <a:t>“.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Nezastavitelným pozemkem</a:t>
            </a:r>
          </a:p>
          <a:p>
            <a:pPr marL="0" indent="0">
              <a:buNone/>
            </a:pPr>
            <a:r>
              <a:rPr lang="cs-CZ" dirty="0" smtClean="0"/>
              <a:t>se </a:t>
            </a:r>
            <a:r>
              <a:rPr lang="cs-CZ" dirty="0"/>
              <a:t>rozumí pozemek, jenž nelze zastavět na území </a:t>
            </a:r>
            <a:r>
              <a:rPr lang="cs-CZ" dirty="0" smtClean="0"/>
              <a:t>obce.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Nezastavěným územím</a:t>
            </a:r>
          </a:p>
          <a:p>
            <a:pPr marL="0" indent="0">
              <a:buNone/>
            </a:pPr>
            <a:r>
              <a:rPr lang="cs-CZ" dirty="0" smtClean="0"/>
              <a:t>se </a:t>
            </a:r>
            <a:r>
              <a:rPr lang="cs-CZ" dirty="0"/>
              <a:t>rozumí  pozemky nezahrnuté do zastavěného území nebo do zastavitelné </a:t>
            </a:r>
            <a:r>
              <a:rPr lang="cs-CZ" dirty="0" smtClean="0"/>
              <a:t>plochy.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322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Pojmy ze stavebního zákona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 smtClean="0"/>
              <a:t>Koridorem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Se rozumí plocha </a:t>
            </a:r>
            <a:r>
              <a:rPr lang="cs-CZ" dirty="0"/>
              <a:t>vymezená pro umístění vedení dopravní a technické infrastruktury nebo opatření nestavební </a:t>
            </a:r>
            <a:r>
              <a:rPr lang="cs-CZ" dirty="0" smtClean="0"/>
              <a:t>povahy. </a:t>
            </a:r>
          </a:p>
          <a:p>
            <a:pPr marL="0" indent="0">
              <a:buNone/>
            </a:pPr>
            <a:r>
              <a:rPr lang="cs-CZ" u="sng" dirty="0" smtClean="0"/>
              <a:t>Zastavitelnou </a:t>
            </a:r>
            <a:r>
              <a:rPr lang="cs-CZ" u="sng" dirty="0"/>
              <a:t>plochou </a:t>
            </a: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se </a:t>
            </a:r>
            <a:r>
              <a:rPr lang="cs-CZ" dirty="0"/>
              <a:t>rozumí plocha vymezená k zastavění v územním plánu nebo v zásadách územního </a:t>
            </a:r>
            <a:r>
              <a:rPr lang="cs-CZ" dirty="0" smtClean="0"/>
              <a:t>rozvoje. </a:t>
            </a:r>
          </a:p>
          <a:p>
            <a:pPr marL="0" indent="0">
              <a:buNone/>
            </a:pPr>
            <a:r>
              <a:rPr lang="cs-CZ" u="sng" dirty="0" smtClean="0"/>
              <a:t>Veřejně </a:t>
            </a:r>
            <a:r>
              <a:rPr lang="cs-CZ" u="sng" dirty="0"/>
              <a:t>prospěšnou stavbou </a:t>
            </a: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Se rozumí stavba </a:t>
            </a:r>
            <a:r>
              <a:rPr lang="cs-CZ" dirty="0"/>
              <a:t>pro veřejnou infrastrukturu určená k rozvoji nebo ochraně území obce, kraje nebo státu, vymezená ve vydané územně plánovací </a:t>
            </a:r>
            <a:r>
              <a:rPr lang="cs-CZ" dirty="0" smtClean="0"/>
              <a:t>dokumentaci.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2248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Veřejná infrastruktura = následující pozemky, stavby, zařízení: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u="sng" dirty="0" smtClean="0"/>
              <a:t>1</a:t>
            </a:r>
            <a:r>
              <a:rPr lang="cs-CZ" u="sng" dirty="0"/>
              <a:t>. dopravní infrastruktura</a:t>
            </a:r>
            <a:r>
              <a:rPr lang="cs-CZ" dirty="0"/>
              <a:t>, například stavby pozemních komunikací, drah, vodních cest, letišť a s nimi souvisejících </a:t>
            </a:r>
            <a:r>
              <a:rPr lang="cs-CZ" dirty="0" smtClean="0"/>
              <a:t>zařízení.</a:t>
            </a:r>
            <a:endParaRPr lang="cs-CZ" dirty="0"/>
          </a:p>
          <a:p>
            <a:pPr marL="0" indent="0">
              <a:buNone/>
            </a:pPr>
            <a:r>
              <a:rPr lang="cs-CZ" u="sng" dirty="0"/>
              <a:t>2. technická infrastruktura</a:t>
            </a:r>
            <a:r>
              <a:rPr lang="cs-CZ" dirty="0"/>
              <a:t>, kterou jsou vedení a stavby a s nimi provozně související zařízení technického vybavení, například vodovody, vodojemy, kanalizace, čistírny odpadních vod, stavby a zařízení pro nakládání s odpady, trafostanice, energetické vedení, komunikační vedení veřejné komunikační sítě a elektronické komunikační zařízení veřejné komunikační sítě, </a:t>
            </a:r>
            <a:r>
              <a:rPr lang="cs-CZ" dirty="0" smtClean="0"/>
              <a:t>produktovody.</a:t>
            </a:r>
            <a:endParaRPr lang="cs-CZ" dirty="0"/>
          </a:p>
          <a:p>
            <a:pPr marL="0" indent="0">
              <a:buNone/>
            </a:pPr>
            <a:r>
              <a:rPr lang="cs-CZ" u="sng" dirty="0"/>
              <a:t>3. občanské vybavení</a:t>
            </a:r>
            <a:r>
              <a:rPr lang="cs-CZ" dirty="0"/>
              <a:t>, kterým jsou stavby, zařízení a pozemky sloužící například pro vzdělávání a výchovu, sociální služby a péči o rodiny, zdravotní služby, kulturu, veřejnou správu, ochranu </a:t>
            </a:r>
            <a:r>
              <a:rPr lang="cs-CZ" dirty="0" smtClean="0"/>
              <a:t>obyvatelstva.</a:t>
            </a:r>
            <a:endParaRPr lang="cs-CZ" dirty="0"/>
          </a:p>
          <a:p>
            <a:pPr marL="0" indent="0">
              <a:buNone/>
            </a:pPr>
            <a:r>
              <a:rPr lang="cs-CZ" u="sng" dirty="0" smtClean="0"/>
              <a:t>4</a:t>
            </a:r>
            <a:r>
              <a:rPr lang="cs-CZ" u="sng" dirty="0"/>
              <a:t>. veřejné prostranství</a:t>
            </a:r>
            <a:r>
              <a:rPr lang="cs-CZ" u="sng" baseline="30000" dirty="0"/>
              <a:t>1</a:t>
            </a:r>
            <a:r>
              <a:rPr lang="cs-CZ" baseline="30000" dirty="0" smtClean="0"/>
              <a:t>)</a:t>
            </a:r>
            <a:r>
              <a:rPr lang="cs-CZ" dirty="0" smtClean="0"/>
              <a:t>, zřizované </a:t>
            </a:r>
            <a:r>
              <a:rPr lang="cs-CZ" dirty="0"/>
              <a:t>nebo užívané ve veřejném </a:t>
            </a:r>
            <a:r>
              <a:rPr lang="cs-CZ" dirty="0" smtClean="0"/>
              <a:t>zájmu.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06672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1174</Words>
  <Application>Microsoft Office PowerPoint</Application>
  <PresentationFormat>Širokoúhlá obrazovka</PresentationFormat>
  <Paragraphs>129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Motiv Office</vt:lpstr>
      <vt:lpstr>Stavební zákon </vt:lpstr>
      <vt:lpstr>Přednáška </vt:lpstr>
      <vt:lpstr>Stavební zákon 183/2006 Sb o územním plánování a stavebním řádu</vt:lpstr>
      <vt:lpstr>Stavební zákon 183/2006 Sb o územním plánování a stavebním řádu</vt:lpstr>
      <vt:lpstr>Stavební zákon 183/2006 Sb o územním plánování a stavebním řádu</vt:lpstr>
      <vt:lpstr>Pojmy ze stavebního zákona </vt:lpstr>
      <vt:lpstr>Pojmy ze stavebního zákona </vt:lpstr>
      <vt:lpstr>Pojmy ze stavebního zákona </vt:lpstr>
      <vt:lpstr>Veřejná infrastruktura = následující pozemky, stavby, zařízení: </vt:lpstr>
      <vt:lpstr>Pojmy ze stavebního zákona </vt:lpstr>
      <vt:lpstr>Pojmy ze stavebního zákona </vt:lpstr>
      <vt:lpstr>Pojmy ze stavebního zákona </vt:lpstr>
      <vt:lpstr>Pojmy ze stavebního zákona </vt:lpstr>
      <vt:lpstr>Pojmy ze stavebního zákona </vt:lpstr>
      <vt:lpstr>Pojmy ze stavebního zákona </vt:lpstr>
      <vt:lpstr>Pojmy ze stavebního zákona </vt:lpstr>
      <vt:lpstr>Pojmy ze stavebního zákona </vt:lpstr>
      <vt:lpstr>Úkoly a otázky do testu </vt:lpstr>
      <vt:lpstr>Úkoly a otázky do testu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Stavební legislativa </dc:title>
  <dc:creator>bur0002</dc:creator>
  <cp:lastModifiedBy>bur0002</cp:lastModifiedBy>
  <cp:revision>9</cp:revision>
  <dcterms:created xsi:type="dcterms:W3CDTF">2020-10-06T13:18:27Z</dcterms:created>
  <dcterms:modified xsi:type="dcterms:W3CDTF">2020-10-06T14:36:22Z</dcterms:modified>
</cp:coreProperties>
</file>