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1CE6-D0E0-412A-B3A7-73F8AE81FAFC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E8B20-E1FC-4E71-87F5-3B42CE1540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857255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Technický úsek hotelu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1142984"/>
            <a:ext cx="8143932" cy="485778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Technický úsek je tvořen následujícím základním příslušenstvím: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rozvodny </a:t>
            </a:r>
            <a:r>
              <a:rPr lang="cs-CZ" dirty="0">
                <a:solidFill>
                  <a:schemeClr val="tx1"/>
                </a:solidFill>
              </a:rPr>
              <a:t>elektroinstalace, náhradní (záložní) zdroj elektrické energie,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strojovny </a:t>
            </a:r>
            <a:r>
              <a:rPr lang="cs-CZ" dirty="0">
                <a:solidFill>
                  <a:schemeClr val="tx1"/>
                </a:solidFill>
              </a:rPr>
              <a:t>výtahů,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strojovny </a:t>
            </a:r>
            <a:r>
              <a:rPr lang="cs-CZ" dirty="0">
                <a:solidFill>
                  <a:schemeClr val="tx1"/>
                </a:solidFill>
              </a:rPr>
              <a:t>vzduchotechniky a klimatizace,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strojovny </a:t>
            </a:r>
            <a:r>
              <a:rPr lang="cs-CZ" dirty="0">
                <a:solidFill>
                  <a:schemeClr val="tx1"/>
                </a:solidFill>
              </a:rPr>
              <a:t>chlazení,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strojovna </a:t>
            </a:r>
            <a:r>
              <a:rPr lang="cs-CZ" dirty="0">
                <a:solidFill>
                  <a:schemeClr val="tx1"/>
                </a:solidFill>
              </a:rPr>
              <a:t>bazénu,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AT </a:t>
            </a:r>
            <a:r>
              <a:rPr lang="cs-CZ" dirty="0">
                <a:solidFill>
                  <a:schemeClr val="tx1"/>
                </a:solidFill>
              </a:rPr>
              <a:t>stanice (k zajištění potřebného tlaku vody i v těch nejvyšších </a:t>
            </a:r>
            <a:r>
              <a:rPr lang="cs-CZ" dirty="0" smtClean="0">
                <a:solidFill>
                  <a:schemeClr val="tx1"/>
                </a:solidFill>
              </a:rPr>
              <a:t>   místech</a:t>
            </a:r>
            <a:r>
              <a:rPr lang="cs-CZ" dirty="0">
                <a:solidFill>
                  <a:schemeClr val="tx1"/>
                </a:solidFill>
              </a:rPr>
              <a:t>),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kotelny </a:t>
            </a:r>
            <a:r>
              <a:rPr lang="cs-CZ" dirty="0">
                <a:solidFill>
                  <a:schemeClr val="tx1"/>
                </a:solidFill>
              </a:rPr>
              <a:t>(plynná paliva, elektrická energie, alternativní zdroje – tepelná čerpadla, kogenerační jednotky, sluneční energie a vzduch),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prostory </a:t>
            </a:r>
            <a:r>
              <a:rPr lang="cs-CZ" dirty="0">
                <a:solidFill>
                  <a:schemeClr val="tx1"/>
                </a:solidFill>
              </a:rPr>
              <a:t>měření plynu, vody a elektrické energie,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ČOV </a:t>
            </a:r>
            <a:r>
              <a:rPr lang="cs-CZ" dirty="0">
                <a:solidFill>
                  <a:schemeClr val="tx1"/>
                </a:solidFill>
              </a:rPr>
              <a:t>(čistírny odpadních vod),</a:t>
            </a:r>
          </a:p>
          <a:p>
            <a:pPr lvl="0" algn="l"/>
            <a:r>
              <a:rPr lang="cs-CZ" dirty="0" smtClean="0">
                <a:solidFill>
                  <a:schemeClr val="tx1"/>
                </a:solidFill>
              </a:rPr>
              <a:t>- rozvody </a:t>
            </a:r>
            <a:r>
              <a:rPr lang="cs-CZ" dirty="0">
                <a:solidFill>
                  <a:schemeClr val="tx1"/>
                </a:solidFill>
              </a:rPr>
              <a:t>počítačové sítě, zabezpečovacích zařízení, servery.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cs-CZ" b="1" cap="small" dirty="0" smtClean="0">
                <a:solidFill>
                  <a:srgbClr val="FF0000"/>
                </a:solidFill>
              </a:rPr>
              <a:t>Rizikové prvky vzniku požáru</a:t>
            </a:r>
            <a:br>
              <a:rPr lang="cs-CZ" b="1" cap="small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sz="3600" b="1" dirty="0" smtClean="0"/>
              <a:t>závady na elektrickém zařízení </a:t>
            </a:r>
            <a:endParaRPr lang="cs-CZ" sz="3600" dirty="0" smtClean="0"/>
          </a:p>
          <a:p>
            <a:pPr lvl="0"/>
            <a:r>
              <a:rPr lang="cs-CZ" sz="3600" b="1" dirty="0" smtClean="0"/>
              <a:t>svařování </a:t>
            </a:r>
            <a:endParaRPr lang="cs-CZ" sz="3600" dirty="0" smtClean="0"/>
          </a:p>
          <a:p>
            <a:pPr lvl="0"/>
            <a:r>
              <a:rPr lang="cs-CZ" sz="3600" b="1" dirty="0" smtClean="0"/>
              <a:t>nesprávná manipulace s tepelnými spotřebiči </a:t>
            </a:r>
            <a:endParaRPr lang="cs-CZ" sz="3600" dirty="0" smtClean="0"/>
          </a:p>
          <a:p>
            <a:pPr lvl="0"/>
            <a:r>
              <a:rPr lang="cs-CZ" sz="3600" b="1" dirty="0" smtClean="0"/>
              <a:t>nekázeň hostů a personálu - kouření a manipulace s otevřeným ohněm</a:t>
            </a:r>
            <a:r>
              <a:rPr lang="cs-CZ" sz="3600" dirty="0" smtClean="0"/>
              <a:t>,</a:t>
            </a:r>
          </a:p>
          <a:p>
            <a:pPr lvl="0"/>
            <a:r>
              <a:rPr lang="cs-CZ" sz="3600" b="1" dirty="0" smtClean="0"/>
              <a:t>výbuch plynu </a:t>
            </a:r>
            <a:r>
              <a:rPr lang="cs-CZ" sz="3600" dirty="0" smtClean="0"/>
              <a:t>(zanedbání revizí, kontrol, špatný stav technologického zařízení, obsluha apod.)</a:t>
            </a:r>
          </a:p>
          <a:p>
            <a:pPr lvl="0"/>
            <a:r>
              <a:rPr lang="cs-CZ" sz="3600" b="1" dirty="0" smtClean="0"/>
              <a:t>špatný stav komínů a kouřovodů </a:t>
            </a:r>
            <a:r>
              <a:rPr lang="cs-CZ" sz="3600" dirty="0" smtClean="0"/>
              <a:t>(neprovádění revizí, kontrol a čištění komínů)</a:t>
            </a:r>
          </a:p>
          <a:p>
            <a:pPr lvl="0"/>
            <a:r>
              <a:rPr lang="cs-CZ" sz="3600" b="1" dirty="0" smtClean="0"/>
              <a:t>nevhodné uložení hořlavých kapalin a plynů </a:t>
            </a:r>
            <a:r>
              <a:rPr lang="cs-CZ" sz="3600" dirty="0" smtClean="0"/>
              <a:t>(kapaliny uloženy v nevhodných nádobách a obalech, tlakové láhve na plyny uloženy pod úrovní terénu)</a:t>
            </a:r>
          </a:p>
          <a:p>
            <a:pPr lvl="0"/>
            <a:r>
              <a:rPr lang="cs-CZ" sz="3600" b="1" dirty="0" smtClean="0"/>
              <a:t>porušení organizačních opatření z hlediska požární ochrany </a:t>
            </a:r>
            <a:r>
              <a:rPr lang="cs-CZ" sz="3600" dirty="0" smtClean="0"/>
              <a:t>(neprovádění pravidelných kontrol elektrických spotřebičů, neodborné opravy a obsluha vyhrazených technických zařízení, apod.),</a:t>
            </a:r>
          </a:p>
          <a:p>
            <a:pPr lvl="0"/>
            <a:r>
              <a:rPr lang="cs-CZ" sz="3600" b="1" dirty="0" smtClean="0"/>
              <a:t>žhářství, úmyslné zapálení.</a:t>
            </a:r>
            <a:r>
              <a:rPr lang="cs-CZ" sz="3600" dirty="0" smtClean="0"/>
              <a:t>  </a:t>
            </a:r>
            <a:r>
              <a:rPr lang="cs-CZ" sz="3600" b="1" dirty="0" smtClean="0"/>
              <a:t>	</a:t>
            </a: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  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Vedení podniku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musí zajistit požárně bezpečnostní opatření  a přitom musí vycházet z těchto zásad: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snížit riziko vypuknutí požáru,</a:t>
            </a:r>
          </a:p>
          <a:p>
            <a:pPr lvl="0"/>
            <a:r>
              <a:rPr lang="cs-CZ" dirty="0" smtClean="0"/>
              <a:t>zabránit šíření plamene a kouře,</a:t>
            </a:r>
          </a:p>
          <a:p>
            <a:pPr lvl="0"/>
            <a:r>
              <a:rPr lang="cs-CZ" dirty="0" smtClean="0"/>
              <a:t>zajistit bezpečnou evakuaci osob,</a:t>
            </a:r>
          </a:p>
          <a:p>
            <a:pPr lvl="0"/>
            <a:r>
              <a:rPr lang="cs-CZ" dirty="0" smtClean="0"/>
              <a:t>umožnit činnost záchranných složek.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Protipožární opatření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Bezpečné únikové cesty bez překážek, jednoznačně a viditelně označeny</a:t>
            </a:r>
          </a:p>
          <a:p>
            <a:pPr lvl="0"/>
            <a:r>
              <a:rPr lang="cs-CZ" dirty="0" smtClean="0"/>
              <a:t>Stabilita konstrukce budovy po dobu potřebnou k evakuaci </a:t>
            </a:r>
          </a:p>
          <a:p>
            <a:pPr lvl="0"/>
            <a:r>
              <a:rPr lang="cs-CZ" dirty="0" smtClean="0"/>
              <a:t>Omezení  vysoce hořlavého vybavení nebo stavebních a dekoračních materiálů (tato okolnost je zejména v hotelech velmi důležitá)</a:t>
            </a:r>
          </a:p>
          <a:p>
            <a:pPr lvl="0"/>
            <a:r>
              <a:rPr lang="cs-CZ" dirty="0" smtClean="0"/>
              <a:t>Elektřina ,vytápění, přístroje a zařízení udržovat v dobrém funkčním stavu  a používat předepsaným bezpečným způsobem (důležitým úkolem pro pokojské je registrovat, zda hoteloví hosté nepoužívají elektrospotřebiče se zvýšeným rizikem vzniku požáru)</a:t>
            </a:r>
          </a:p>
          <a:p>
            <a:pPr lvl="0"/>
            <a:r>
              <a:rPr lang="cs-CZ" dirty="0" smtClean="0"/>
              <a:t>Prostředky k varování ubytovaných osob o přítomnosti ohně,</a:t>
            </a:r>
          </a:p>
          <a:p>
            <a:pPr lvl="0"/>
            <a:r>
              <a:rPr lang="cs-CZ" dirty="0" smtClean="0"/>
              <a:t>Pokyny pro personál i hosty jak postupovat v případě požáru (evakuační plán)</a:t>
            </a:r>
          </a:p>
          <a:p>
            <a:pPr lvl="0"/>
            <a:r>
              <a:rPr lang="cs-CZ" dirty="0" smtClean="0"/>
              <a:t>Protipožární zařízení udržovat v dobrém funkčním stavu,</a:t>
            </a:r>
          </a:p>
          <a:p>
            <a:pPr lvl="0"/>
            <a:r>
              <a:rPr lang="cs-CZ" dirty="0" smtClean="0"/>
              <a:t>Pravidelné školení personálu o předpisech k zajištění požární ochrany,  cvičný požární poplach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Dokumentace požární prevence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 smtClean="0"/>
              <a:t>požární řád</a:t>
            </a:r>
            <a:r>
              <a:rPr lang="cs-CZ" dirty="0" smtClean="0"/>
              <a:t> – sestavuje se pro jednotlivé úseky hotelu (ubytovací úsek, odbytová střediska, kuchyň, sklady, prádelna, kotelna),</a:t>
            </a:r>
          </a:p>
          <a:p>
            <a:pPr lvl="0"/>
            <a:r>
              <a:rPr lang="cs-CZ" b="1" dirty="0" smtClean="0"/>
              <a:t>požární poplachové směrnice</a:t>
            </a:r>
            <a:r>
              <a:rPr lang="cs-CZ" dirty="0" smtClean="0"/>
              <a:t>, které obsahují důležitá telefonní čísla pohotovostních služeb, určení postupu při vzniku požáru,</a:t>
            </a:r>
          </a:p>
          <a:p>
            <a:pPr lvl="0"/>
            <a:r>
              <a:rPr lang="cs-CZ" dirty="0" smtClean="0"/>
              <a:t>požární evakuační plán,</a:t>
            </a:r>
          </a:p>
          <a:p>
            <a:pPr lvl="0"/>
            <a:r>
              <a:rPr lang="cs-CZ" dirty="0" smtClean="0"/>
              <a:t>dokumentace zdolávání požárů,</a:t>
            </a:r>
          </a:p>
          <a:p>
            <a:pPr lvl="0"/>
            <a:r>
              <a:rPr lang="cs-CZ" dirty="0" smtClean="0"/>
              <a:t>řád ohlašovny požárů,</a:t>
            </a:r>
          </a:p>
          <a:p>
            <a:pPr lvl="0"/>
            <a:r>
              <a:rPr lang="cs-CZ" b="1" dirty="0" smtClean="0"/>
              <a:t>požární kniha</a:t>
            </a:r>
            <a:r>
              <a:rPr lang="cs-CZ" dirty="0" smtClean="0"/>
              <a:t> pro zapisování veškerých událostí týkajících se požární ochrany (záznam o kontrolách objektu požárním technikem, školení zaměstnanců, vznik, resp. příčiny vzniku požáru)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small" dirty="0" smtClean="0">
                <a:solidFill>
                  <a:srgbClr val="FF0000"/>
                </a:solidFill>
              </a:rPr>
              <a:t>Ostraha objektu – zajištění ochrany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b="1" cap="small" dirty="0" smtClean="0"/>
          </a:p>
          <a:p>
            <a:r>
              <a:rPr lang="cs-CZ" dirty="0" smtClean="0"/>
              <a:t>Základem je bezpečnostní analýza. Výsledkem by měla být vhodná kombinace více opatření včetně fyzické ochrany hotelového zařízení. </a:t>
            </a:r>
          </a:p>
          <a:p>
            <a:r>
              <a:rPr lang="cs-CZ" dirty="0" smtClean="0"/>
              <a:t>Důležitým opatřením je zajištění fyzické přítomnosti zaměstnanců hotelové ochrany. </a:t>
            </a:r>
          </a:p>
          <a:p>
            <a:pPr>
              <a:buNone/>
            </a:pPr>
            <a:r>
              <a:rPr lang="cs-CZ" dirty="0" smtClean="0"/>
              <a:t>a) Vlastní pracovníci</a:t>
            </a:r>
          </a:p>
          <a:p>
            <a:pPr>
              <a:buNone/>
            </a:pPr>
            <a:r>
              <a:rPr lang="cs-CZ" dirty="0" smtClean="0"/>
              <a:t>b)Bezpečnostní agentury</a:t>
            </a:r>
          </a:p>
          <a:p>
            <a:pPr>
              <a:buNone/>
            </a:pPr>
            <a:r>
              <a:rPr lang="cs-CZ" dirty="0" smtClean="0"/>
              <a:t>c) Ve větších hotelech bývá někdy kromě klasické „ochranky“ zřizována i funkce hotelového detektiva (např. v roli technika hotelu).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Prevence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Kamerové systémy </a:t>
            </a:r>
          </a:p>
          <a:p>
            <a:r>
              <a:rPr lang="cs-CZ" dirty="0" smtClean="0"/>
              <a:t>Detektory kovů</a:t>
            </a:r>
          </a:p>
          <a:p>
            <a:r>
              <a:rPr lang="cs-CZ" dirty="0" smtClean="0"/>
              <a:t>Trénink zaměstnanců </a:t>
            </a:r>
          </a:p>
          <a:p>
            <a:pPr>
              <a:buNone/>
            </a:pPr>
            <a:r>
              <a:rPr lang="cs-CZ" dirty="0" smtClean="0"/>
              <a:t>    (oční kontakt - přehled, diskrétnost v osobních a pracovních hovorech) </a:t>
            </a:r>
          </a:p>
          <a:p>
            <a:r>
              <a:rPr lang="cs-CZ" dirty="0" smtClean="0"/>
              <a:t>Zjištění totožnosti </a:t>
            </a:r>
          </a:p>
          <a:p>
            <a:r>
              <a:rPr lang="cs-CZ" dirty="0" smtClean="0"/>
              <a:t>Bezpečnostní folie na oknech</a:t>
            </a:r>
          </a:p>
          <a:p>
            <a:r>
              <a:rPr lang="cs-CZ" dirty="0" err="1" smtClean="0"/>
              <a:t>Uzamykací</a:t>
            </a:r>
            <a:r>
              <a:rPr lang="cs-CZ" dirty="0" smtClean="0"/>
              <a:t> mechanický nebo elektronický systém, karty na vstup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úkoly do testu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technická zařízení podléhají kontrole inspektorátu bezpečnosti práce? </a:t>
            </a:r>
          </a:p>
          <a:p>
            <a:r>
              <a:rPr lang="cs-CZ" dirty="0" smtClean="0"/>
              <a:t>Vyjmenujte aspoň pět technických zařízení, které technický úsek hotelu spravuje. </a:t>
            </a:r>
          </a:p>
          <a:p>
            <a:r>
              <a:rPr lang="cs-CZ" dirty="0" smtClean="0"/>
              <a:t>Jaká je náplň práce vedoucího technického úseku? Vyjmenuj aspoň pět činností. </a:t>
            </a:r>
          </a:p>
          <a:p>
            <a:r>
              <a:rPr lang="cs-CZ" dirty="0" smtClean="0"/>
              <a:t>Jakou operativně technickou evidenci musí vedoucí TU vést? Vyjmenuj aspoň pět.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948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úkoly do testu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 pomoci jakých technických zařízení zajistí hotel bezpečnost svých hostů? </a:t>
            </a:r>
          </a:p>
          <a:p>
            <a:r>
              <a:rPr lang="cs-CZ" dirty="0" smtClean="0"/>
              <a:t>Do které kategorie rizika požární bezpečnosti patří většina hotelů? </a:t>
            </a:r>
          </a:p>
          <a:p>
            <a:r>
              <a:rPr lang="cs-CZ" dirty="0" smtClean="0"/>
              <a:t>Uveďte nejčastější příčiny (rizika) vzniku požárů v hotelu. </a:t>
            </a:r>
          </a:p>
          <a:p>
            <a:r>
              <a:rPr lang="cs-CZ" dirty="0" smtClean="0"/>
              <a:t>Dokumentace požární prevence (100% v testu)</a:t>
            </a:r>
          </a:p>
          <a:p>
            <a:r>
              <a:rPr lang="cs-CZ" dirty="0" smtClean="0"/>
              <a:t>Jak může hotel zajistit bezpečí svých hostů proti kriminalitě? Uveďte aspoň pět možností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23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Vyhrazená technická zařízení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/>
              <a:t>Je </a:t>
            </a:r>
            <a:r>
              <a:rPr lang="cs-CZ" dirty="0" smtClean="0"/>
              <a:t>nutné věnovat zvláštní pozornost technickým zařízením a strojům podléhajícím kontrole Inspektorátu bezpečnosti práce: </a:t>
            </a:r>
          </a:p>
          <a:p>
            <a:pPr>
              <a:buFontTx/>
              <a:buChar char="-"/>
            </a:pPr>
            <a:r>
              <a:rPr lang="cs-CZ" dirty="0" smtClean="0"/>
              <a:t> tlaková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zdvihací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elektrická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plynová </a:t>
            </a:r>
            <a:r>
              <a:rPr lang="cs-CZ" dirty="0"/>
              <a:t>zařízení.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Tyto </a:t>
            </a:r>
            <a:r>
              <a:rPr lang="cs-CZ" dirty="0"/>
              <a:t>instituce kontrolují, zda jsou u vyhrazených technických zařízení splněny požadavky bezpečnosti práce a podávají o tom odborná a závazná stanoviska.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Vedoucí technického úseku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cs-CZ" dirty="0" smtClean="0"/>
              <a:t>       Odborník se technickým vzděláním jehož náplní práce je : </a:t>
            </a:r>
          </a:p>
          <a:p>
            <a:pPr lvl="0"/>
            <a:r>
              <a:rPr lang="cs-CZ" dirty="0" smtClean="0"/>
              <a:t> péče </a:t>
            </a:r>
            <a:r>
              <a:rPr lang="cs-CZ" dirty="0"/>
              <a:t>o materiálně technickou základnu a její rozvoj, zejména za údržbu a chod technických zařízení, provádění oprav,</a:t>
            </a:r>
          </a:p>
          <a:p>
            <a:pPr lvl="0"/>
            <a:r>
              <a:rPr lang="cs-CZ" dirty="0"/>
              <a:t>účelný nákup dlouhodobého hmotného a nehmotného majetku pro vybavení hotelových pokojů dle možností a plánů hotelu,</a:t>
            </a:r>
          </a:p>
          <a:p>
            <a:pPr lvl="0"/>
            <a:r>
              <a:rPr lang="cs-CZ" dirty="0"/>
              <a:t>řízení činnosti v oblasti energetiky, dopravy a požární ochrany,</a:t>
            </a:r>
          </a:p>
          <a:p>
            <a:pPr lvl="0"/>
            <a:r>
              <a:rPr lang="cs-CZ" dirty="0"/>
              <a:t>ochranu majetku společnosti v tomto úseku,</a:t>
            </a:r>
          </a:p>
          <a:p>
            <a:pPr lvl="0"/>
            <a:r>
              <a:rPr lang="cs-CZ" dirty="0"/>
              <a:t>vedení předepsané operativní evidence a provádění potřebných analýz v rámci technického </a:t>
            </a:r>
            <a:r>
              <a:rPr lang="cs-CZ" dirty="0" smtClean="0"/>
              <a:t>úseku.</a:t>
            </a:r>
            <a:endParaRPr lang="cs-CZ" dirty="0"/>
          </a:p>
          <a:p>
            <a:pPr lvl="0"/>
            <a:r>
              <a:rPr lang="cs-CZ" dirty="0"/>
              <a:t>spolupráci při odstraňování kolaudačních nedostatků, či nedokončených činností zajišťovaných </a:t>
            </a:r>
            <a:r>
              <a:rPr lang="cs-CZ" dirty="0" err="1"/>
              <a:t>dodavatelsky</a:t>
            </a:r>
            <a:r>
              <a:rPr lang="cs-CZ" dirty="0"/>
              <a:t>, resp. reklamace těchto dodávek,</a:t>
            </a:r>
          </a:p>
          <a:p>
            <a:r>
              <a:rPr lang="cs-CZ" dirty="0"/>
              <a:t>zabezpečení a kontrolu provozuschopnosti, správné používání, udržování a modernizace technického </a:t>
            </a:r>
            <a:r>
              <a:rPr lang="cs-CZ" dirty="0" smtClean="0"/>
              <a:t>zařízení.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small" dirty="0" smtClean="0">
                <a:solidFill>
                  <a:srgbClr val="FF0000"/>
                </a:solidFill>
              </a:rPr>
              <a:t>Operativně-technická evidence technického úseku</a:t>
            </a:r>
            <a:br>
              <a:rPr lang="cs-CZ" b="1" cap="small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    Pro </a:t>
            </a:r>
            <a:r>
              <a:rPr lang="cs-CZ" dirty="0"/>
              <a:t>veškerá technická zařízení musí být po celou dobu jejich provozu či používání k </a:t>
            </a:r>
            <a:r>
              <a:rPr lang="cs-CZ" dirty="0" smtClean="0"/>
              <a:t>dispozici: </a:t>
            </a:r>
          </a:p>
          <a:p>
            <a:pPr>
              <a:buFontTx/>
              <a:buChar char="-"/>
            </a:pPr>
            <a:r>
              <a:rPr lang="cs-CZ" dirty="0" smtClean="0"/>
              <a:t>projektová dokumentace</a:t>
            </a:r>
          </a:p>
          <a:p>
            <a:pPr>
              <a:buFontTx/>
              <a:buChar char="-"/>
            </a:pPr>
            <a:r>
              <a:rPr lang="cs-CZ" dirty="0" smtClean="0"/>
              <a:t>kolaudační </a:t>
            </a:r>
            <a:r>
              <a:rPr lang="cs-CZ" dirty="0" smtClean="0"/>
              <a:t>rozhodnutí</a:t>
            </a:r>
          </a:p>
          <a:p>
            <a:pPr>
              <a:buFontTx/>
              <a:buChar char="-"/>
            </a:pPr>
            <a:r>
              <a:rPr lang="cs-CZ" dirty="0" smtClean="0"/>
              <a:t>protokol </a:t>
            </a:r>
            <a:r>
              <a:rPr lang="cs-CZ" dirty="0"/>
              <a:t>o převzetí do </a:t>
            </a:r>
            <a:r>
              <a:rPr lang="cs-CZ" dirty="0" smtClean="0"/>
              <a:t>užívání</a:t>
            </a:r>
          </a:p>
          <a:p>
            <a:pPr>
              <a:buFontTx/>
              <a:buChar char="-"/>
            </a:pPr>
            <a:r>
              <a:rPr lang="cs-CZ" dirty="0" smtClean="0"/>
              <a:t>dokumentace </a:t>
            </a:r>
            <a:r>
              <a:rPr lang="cs-CZ" dirty="0"/>
              <a:t>výrobce (např. návody od výrobce, pasport, prohlášení o shodě apod</a:t>
            </a:r>
            <a:r>
              <a:rPr lang="cs-CZ" dirty="0" smtClean="0"/>
              <a:t>.)</a:t>
            </a:r>
          </a:p>
          <a:p>
            <a:pPr>
              <a:buFontTx/>
              <a:buChar char="-"/>
            </a:pPr>
            <a:r>
              <a:rPr lang="cs-CZ" dirty="0" smtClean="0"/>
              <a:t>provozní </a:t>
            </a:r>
            <a:r>
              <a:rPr lang="cs-CZ" dirty="0"/>
              <a:t>dokumentace (návody na obsluhu, údržbu, místní provozní předpisy atd</a:t>
            </a:r>
            <a:r>
              <a:rPr lang="cs-CZ" dirty="0" smtClean="0"/>
              <a:t>.)</a:t>
            </a:r>
          </a:p>
          <a:p>
            <a:pPr>
              <a:buFontTx/>
              <a:buChar char="-"/>
            </a:pPr>
            <a:r>
              <a:rPr lang="cs-CZ" dirty="0" smtClean="0"/>
              <a:t>doklady </a:t>
            </a:r>
            <a:r>
              <a:rPr lang="cs-CZ" dirty="0"/>
              <a:t>o kontrolách a revizích.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základní předpisy vztahující se k provozu těchto zařízení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 lvl="0"/>
            <a:r>
              <a:rPr lang="cs-CZ" dirty="0"/>
              <a:t>zákon č. 50/1976 Sb., o územním plánování a stavebním řádu ( stavební zákon), ve znění pozdějších předpisů,</a:t>
            </a:r>
          </a:p>
          <a:p>
            <a:pPr lvl="0"/>
            <a:r>
              <a:rPr lang="cs-CZ" dirty="0"/>
              <a:t>zákon č.22/1997 Sb., o technických požadavcích na výrobky, ve znění pozdějších předpisů </a:t>
            </a:r>
            <a:r>
              <a:rPr lang="cs-CZ" b="1" dirty="0"/>
              <a:t>(k tomuto zákonu byla vydána nařízení vlády, která stanoví technické požadavky pro různá zařízení a výrobky),</a:t>
            </a:r>
            <a:endParaRPr lang="cs-CZ" dirty="0"/>
          </a:p>
          <a:p>
            <a:pPr lvl="0"/>
            <a:r>
              <a:rPr lang="cs-CZ" dirty="0"/>
              <a:t>zákon č. 458/2000 Sb., o podmínkách  podnikání a o výkonu státní správy v energetických odvětvích, ve znění pozdějších předpisů,</a:t>
            </a:r>
          </a:p>
          <a:p>
            <a:pPr lvl="0"/>
            <a:r>
              <a:rPr lang="cs-CZ" dirty="0"/>
              <a:t>zákon č. 258/2000 Sb., o ochraně veřejného zdraví, ve znění pozdějších předpisů,</a:t>
            </a:r>
          </a:p>
          <a:p>
            <a:pPr lvl="0"/>
            <a:r>
              <a:rPr lang="cs-CZ" dirty="0"/>
              <a:t>vyhláška ČÚBP č.48/1982 Sb., kterou se stanoví základní požadavky k zajištění bezpečnosti práce a technických zařízení, ve znění pozdějších předpisů,</a:t>
            </a:r>
          </a:p>
          <a:p>
            <a:pPr lvl="0"/>
            <a:r>
              <a:rPr lang="cs-CZ" dirty="0"/>
              <a:t>vyhláška ČÚBP a ČBÚ č.18/1979 Sb., kterou se určují vyhrazená tlaková zařízení a stanoví některé podmínky k zajištění jejich bezpečnosti, ve znění pozdějších předpisů,</a:t>
            </a:r>
          </a:p>
          <a:p>
            <a:pPr lvl="0"/>
            <a:r>
              <a:rPr lang="cs-CZ" dirty="0"/>
              <a:t>vyhláška ČÚBP a ČBÚ č.19/1979 Sb., kterou se určují vyhrazená zdvihací zařízení a stanoví některé podmínky k zajištění jejich bezpečnosti, ve znění pozdějších předpisů,</a:t>
            </a:r>
          </a:p>
          <a:p>
            <a:pPr lvl="0"/>
            <a:r>
              <a:rPr lang="cs-CZ" dirty="0"/>
              <a:t>vyhláška ČÚBP a ČBÚ č.20/1979 Sb., kterou se určují vyhrazená elektrická zařízení a stanoví některé podmínky k zajištění jejich bezpečnosti, ve znění pozdějších předpisů,</a:t>
            </a:r>
          </a:p>
          <a:p>
            <a:pPr lvl="0"/>
            <a:r>
              <a:rPr lang="cs-CZ" dirty="0"/>
              <a:t>vyhláška ČÚBP a ČBÚ č.21/1979 Sb., kterou se určují vyhrazená plynová zařízení a stanoví některé podmínky k zajištění jejich bezpečnosti, ve znění pozdějších předpisů,</a:t>
            </a:r>
          </a:p>
          <a:p>
            <a:pPr lvl="0"/>
            <a:r>
              <a:rPr lang="cs-CZ" dirty="0"/>
              <a:t>vyhláška ČÚBP č. 91/1993 Sb., k zajištění bezpečnosti práce v nízkotlakých kotelnách.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small" dirty="0" smtClean="0">
                <a:solidFill>
                  <a:srgbClr val="FF0000"/>
                </a:solidFill>
              </a:rPr>
              <a:t>Revize jednotlivých technických zařízení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b="1" cap="small" dirty="0"/>
          </a:p>
          <a:p>
            <a:r>
              <a:rPr lang="cs-CZ" dirty="0"/>
              <a:t>Příslušná ustanovení stavebního </a:t>
            </a:r>
            <a:r>
              <a:rPr lang="cs-CZ" dirty="0" smtClean="0"/>
              <a:t>zákona</a:t>
            </a:r>
          </a:p>
          <a:p>
            <a:r>
              <a:rPr lang="cs-CZ" dirty="0" smtClean="0"/>
              <a:t> </a:t>
            </a:r>
            <a:r>
              <a:rPr lang="cs-CZ" dirty="0"/>
              <a:t>Zákoníku práce </a:t>
            </a:r>
            <a:endParaRPr lang="cs-CZ" dirty="0" smtClean="0"/>
          </a:p>
          <a:p>
            <a:r>
              <a:rPr lang="cs-CZ" dirty="0" smtClean="0"/>
              <a:t>Dalších </a:t>
            </a:r>
            <a:r>
              <a:rPr lang="cs-CZ" dirty="0"/>
              <a:t>právních  předpisů stanoví, </a:t>
            </a:r>
            <a:r>
              <a:rPr lang="cs-CZ" dirty="0" smtClean="0"/>
              <a:t>že:  „provozovatel </a:t>
            </a:r>
            <a:r>
              <a:rPr lang="cs-CZ" dirty="0"/>
              <a:t>technických zařízení je povinen v souladu s příslušnými předpisy provádět revize a kontroly  těchto zařízení</a:t>
            </a:r>
            <a:r>
              <a:rPr lang="cs-CZ" dirty="0" smtClean="0"/>
              <a:t>.“</a:t>
            </a:r>
          </a:p>
          <a:p>
            <a:pPr>
              <a:buNone/>
            </a:pPr>
            <a:r>
              <a:rPr lang="cs-CZ" dirty="0" smtClean="0"/>
              <a:t>    četnost </a:t>
            </a:r>
            <a:r>
              <a:rPr lang="cs-CZ" dirty="0"/>
              <a:t>revizí a kontrol technických </a:t>
            </a:r>
            <a:r>
              <a:rPr lang="cs-CZ" dirty="0" smtClean="0"/>
              <a:t>zařízení je přesně vymezena.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small" dirty="0" smtClean="0">
                <a:solidFill>
                  <a:srgbClr val="FF0000"/>
                </a:solidFill>
              </a:rPr>
              <a:t>Bezpečnostní zajištění hotelu</a:t>
            </a:r>
            <a:br>
              <a:rPr lang="cs-CZ" b="1" cap="small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Rostoucí </a:t>
            </a:r>
            <a:r>
              <a:rPr lang="cs-CZ" dirty="0"/>
              <a:t>potřeba bezpečnosti, zejména je-li spojená s nutností dočasně pobývat mimo domov a pobývat v hotelu, vede tato zařízení k neustálému zvyšování bezpečnosti. Známé americké heslo „SAFETY FIRST“ platí nejen v armádě či policii, ale pochopitelně také v hotelech.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cs-CZ" b="1" cap="small" dirty="0" smtClean="0">
                <a:solidFill>
                  <a:srgbClr val="FF0000"/>
                </a:solidFill>
              </a:rPr>
              <a:t>Zabezpečovací a protipožární systémy </a:t>
            </a:r>
            <a:br>
              <a:rPr lang="cs-CZ" b="1" cap="small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 smtClean="0"/>
              <a:t>         </a:t>
            </a:r>
            <a:r>
              <a:rPr lang="cs-CZ" sz="5000" dirty="0" smtClean="0"/>
              <a:t>Technická </a:t>
            </a:r>
            <a:r>
              <a:rPr lang="cs-CZ" sz="5000" dirty="0"/>
              <a:t>zařízení a výrobky </a:t>
            </a:r>
            <a:r>
              <a:rPr lang="cs-CZ" sz="5000" dirty="0" smtClean="0"/>
              <a:t>podmiňující </a:t>
            </a:r>
            <a:r>
              <a:rPr lang="cs-CZ" sz="5000" dirty="0"/>
              <a:t>požární bezpečnost </a:t>
            </a:r>
            <a:r>
              <a:rPr lang="cs-CZ" sz="5000" dirty="0" smtClean="0"/>
              <a:t>hotelů: </a:t>
            </a:r>
          </a:p>
          <a:p>
            <a:pPr>
              <a:buNone/>
            </a:pPr>
            <a:endParaRPr lang="cs-CZ" sz="5000" dirty="0"/>
          </a:p>
          <a:p>
            <a:pPr lvl="0"/>
            <a:r>
              <a:rPr lang="cs-CZ" sz="5000" b="1" dirty="0"/>
              <a:t>zařízení pro požární signalizaci</a:t>
            </a:r>
            <a:r>
              <a:rPr lang="cs-CZ" sz="5000" dirty="0"/>
              <a:t> </a:t>
            </a:r>
            <a:r>
              <a:rPr lang="cs-CZ" sz="5000" dirty="0" smtClean="0"/>
              <a:t>(el. požární </a:t>
            </a:r>
            <a:r>
              <a:rPr lang="cs-CZ" sz="5000" dirty="0"/>
              <a:t>signalizace, </a:t>
            </a:r>
            <a:r>
              <a:rPr lang="cs-CZ" sz="5000" dirty="0" smtClean="0"/>
              <a:t>dálkový přenos, </a:t>
            </a:r>
            <a:r>
              <a:rPr lang="cs-CZ" sz="5000" dirty="0"/>
              <a:t>poplachové zařízení</a:t>
            </a:r>
            <a:r>
              <a:rPr lang="cs-CZ" sz="5000" dirty="0" smtClean="0"/>
              <a:t>)</a:t>
            </a:r>
          </a:p>
          <a:p>
            <a:pPr lvl="0"/>
            <a:r>
              <a:rPr lang="cs-CZ" sz="5000" b="1" dirty="0" smtClean="0"/>
              <a:t>zařízení </a:t>
            </a:r>
            <a:r>
              <a:rPr lang="cs-CZ" sz="5000" b="1" dirty="0"/>
              <a:t>pro potlačení požáru nebo výbuchu</a:t>
            </a:r>
            <a:r>
              <a:rPr lang="cs-CZ" sz="5000" dirty="0"/>
              <a:t> </a:t>
            </a:r>
            <a:r>
              <a:rPr lang="cs-CZ" sz="5000" dirty="0" smtClean="0"/>
              <a:t>(automatické </a:t>
            </a:r>
            <a:r>
              <a:rPr lang="cs-CZ" sz="5000" dirty="0" err="1"/>
              <a:t>protivýbuchové</a:t>
            </a:r>
            <a:r>
              <a:rPr lang="cs-CZ" sz="5000" dirty="0"/>
              <a:t> </a:t>
            </a:r>
            <a:r>
              <a:rPr lang="cs-CZ" sz="5000" dirty="0" smtClean="0"/>
              <a:t>zařízení)</a:t>
            </a:r>
          </a:p>
          <a:p>
            <a:pPr lvl="0"/>
            <a:r>
              <a:rPr lang="cs-CZ" sz="5000" b="1" dirty="0" smtClean="0"/>
              <a:t>zařízení </a:t>
            </a:r>
            <a:r>
              <a:rPr lang="cs-CZ" sz="5000" b="1" dirty="0"/>
              <a:t>pro usměrňování pohybu kouře při požáru</a:t>
            </a:r>
            <a:r>
              <a:rPr lang="cs-CZ" sz="5000" dirty="0"/>
              <a:t> (např. zařízení pro odvod tepla a kouře, </a:t>
            </a:r>
            <a:r>
              <a:rPr lang="cs-CZ" sz="5000" dirty="0" smtClean="0"/>
              <a:t> </a:t>
            </a:r>
            <a:r>
              <a:rPr lang="cs-CZ" sz="5000" dirty="0" err="1"/>
              <a:t>kouřotěsné</a:t>
            </a:r>
            <a:r>
              <a:rPr lang="cs-CZ" sz="5000" dirty="0"/>
              <a:t> dveře, zařízení přirozeného odvětrání kouře</a:t>
            </a:r>
            <a:r>
              <a:rPr lang="cs-CZ" sz="5000" dirty="0" smtClean="0"/>
              <a:t>)</a:t>
            </a:r>
          </a:p>
          <a:p>
            <a:pPr lvl="0"/>
            <a:r>
              <a:rPr lang="cs-CZ" sz="5000" b="1" dirty="0" smtClean="0"/>
              <a:t>zařízení </a:t>
            </a:r>
            <a:r>
              <a:rPr lang="cs-CZ" sz="5000" b="1" dirty="0"/>
              <a:t>pro únik osob při požáru</a:t>
            </a:r>
            <a:r>
              <a:rPr lang="cs-CZ" sz="5000" dirty="0"/>
              <a:t> </a:t>
            </a:r>
            <a:r>
              <a:rPr lang="cs-CZ" sz="5000" dirty="0" smtClean="0"/>
              <a:t>(požární </a:t>
            </a:r>
            <a:r>
              <a:rPr lang="cs-CZ" sz="5000" dirty="0"/>
              <a:t>nebo evakuační výtah, nouzové osvětlení, nouzové sdělovací zařízení, funkční vybavení dveří, bezpečnostní a výstražné zařízení</a:t>
            </a:r>
            <a:r>
              <a:rPr lang="cs-CZ" sz="5000" dirty="0" smtClean="0"/>
              <a:t>)</a:t>
            </a:r>
          </a:p>
          <a:p>
            <a:pPr lvl="0"/>
            <a:r>
              <a:rPr lang="cs-CZ" sz="5000" b="1" dirty="0" smtClean="0"/>
              <a:t>zařízení </a:t>
            </a:r>
            <a:r>
              <a:rPr lang="cs-CZ" sz="5000" b="1" dirty="0"/>
              <a:t>pro zásobování požární vodou </a:t>
            </a:r>
            <a:r>
              <a:rPr lang="cs-CZ" sz="5000" dirty="0" smtClean="0"/>
              <a:t>(vnější  a vnitřní požární </a:t>
            </a:r>
            <a:r>
              <a:rPr lang="cs-CZ" sz="5000" dirty="0"/>
              <a:t>vodovod  </a:t>
            </a:r>
            <a:r>
              <a:rPr lang="cs-CZ" sz="5000" dirty="0" smtClean="0"/>
              <a:t>včetně  </a:t>
            </a:r>
            <a:r>
              <a:rPr lang="cs-CZ" sz="5000" dirty="0"/>
              <a:t>hydrantů, </a:t>
            </a:r>
            <a:r>
              <a:rPr lang="cs-CZ" sz="5000" dirty="0" smtClean="0"/>
              <a:t> </a:t>
            </a:r>
            <a:r>
              <a:rPr lang="cs-CZ" sz="5000" dirty="0"/>
              <a:t>hadicových a hydrantových systémů, nezavodněné požární potrubí</a:t>
            </a:r>
            <a:r>
              <a:rPr lang="cs-CZ" sz="5000" dirty="0" smtClean="0"/>
              <a:t>)</a:t>
            </a:r>
          </a:p>
          <a:p>
            <a:pPr lvl="0"/>
            <a:r>
              <a:rPr lang="cs-CZ" sz="5000" b="1" dirty="0" smtClean="0"/>
              <a:t>zařízení </a:t>
            </a:r>
            <a:r>
              <a:rPr lang="cs-CZ" sz="5000" b="1" dirty="0"/>
              <a:t>pro omezení šíření požáru </a:t>
            </a:r>
            <a:r>
              <a:rPr lang="cs-CZ" sz="5000" dirty="0" smtClean="0"/>
              <a:t>(požární </a:t>
            </a:r>
            <a:r>
              <a:rPr lang="cs-CZ" sz="5000" dirty="0"/>
              <a:t>klapka, požární dveře a požární uzávěry </a:t>
            </a:r>
            <a:r>
              <a:rPr lang="cs-CZ" sz="5000" dirty="0" smtClean="0"/>
              <a:t>otvorů , </a:t>
            </a:r>
            <a:r>
              <a:rPr lang="cs-CZ" sz="5000" dirty="0"/>
              <a:t>zvýšení požární odolnosti stavebních konstrukcí nebo snížení hořlavosti stavebních </a:t>
            </a:r>
            <a:r>
              <a:rPr lang="cs-CZ" sz="5000" dirty="0" smtClean="0"/>
              <a:t>hmot)</a:t>
            </a:r>
          </a:p>
          <a:p>
            <a:pPr lvl="0"/>
            <a:r>
              <a:rPr lang="cs-CZ" sz="5000" b="1" dirty="0" smtClean="0"/>
              <a:t>náhradní </a:t>
            </a:r>
            <a:r>
              <a:rPr lang="cs-CZ" sz="5000" b="1" dirty="0"/>
              <a:t>zdroje a prostředky určené k zajištění provozuschopnosti požárně bezpečnostních zařízení, </a:t>
            </a:r>
            <a:r>
              <a:rPr lang="cs-CZ" sz="5000" dirty="0"/>
              <a:t>zdroje nebo zásoba hasebních látek  </a:t>
            </a:r>
            <a:r>
              <a:rPr lang="cs-CZ" sz="5000" dirty="0" smtClean="0"/>
              <a:t>a vody</a:t>
            </a:r>
            <a:endParaRPr lang="cs-CZ" sz="5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cs-CZ" b="1" cap="small" dirty="0" smtClean="0">
                <a:solidFill>
                  <a:srgbClr val="FF0000"/>
                </a:solidFill>
              </a:rPr>
              <a:t> činnost podle požárního nebezpečí</a:t>
            </a:r>
            <a:br>
              <a:rPr lang="cs-CZ" b="1" cap="small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Se člení do kategorií: </a:t>
            </a:r>
            <a:endParaRPr lang="cs-CZ" dirty="0"/>
          </a:p>
          <a:p>
            <a:pPr lvl="0"/>
            <a:r>
              <a:rPr lang="cs-CZ" b="1" dirty="0"/>
              <a:t>bez zvýšeného požárního </a:t>
            </a:r>
            <a:r>
              <a:rPr lang="cs-CZ" b="1" dirty="0" smtClean="0"/>
              <a:t>nebezpečí</a:t>
            </a:r>
          </a:p>
          <a:p>
            <a:pPr lvl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dirty="0" smtClean="0"/>
              <a:t>(drobné provozovny) </a:t>
            </a:r>
            <a:endParaRPr lang="cs-CZ" dirty="0"/>
          </a:p>
          <a:p>
            <a:pPr lvl="0"/>
            <a:r>
              <a:rPr lang="cs-CZ" b="1" dirty="0"/>
              <a:t>se zvýšeným požárním </a:t>
            </a:r>
            <a:r>
              <a:rPr lang="cs-CZ" b="1" dirty="0" smtClean="0"/>
              <a:t>nebezpečím</a:t>
            </a:r>
          </a:p>
          <a:p>
            <a:pPr lvl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dirty="0" smtClean="0"/>
              <a:t>(většina hotelů) </a:t>
            </a:r>
            <a:endParaRPr lang="cs-CZ" dirty="0"/>
          </a:p>
          <a:p>
            <a:pPr lvl="0"/>
            <a:r>
              <a:rPr lang="cs-CZ" b="1" dirty="0"/>
              <a:t>s vysokým požárním </a:t>
            </a:r>
            <a:r>
              <a:rPr lang="cs-CZ" b="1" dirty="0" smtClean="0"/>
              <a:t>nebezpečím </a:t>
            </a:r>
          </a:p>
          <a:p>
            <a:pPr lvl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dirty="0" smtClean="0"/>
              <a:t>( větší hotely než 45m a 200 osob najednou)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769</Words>
  <Application>Microsoft Office PowerPoint</Application>
  <PresentationFormat>Předvádění na obrazovce (4:3)</PresentationFormat>
  <Paragraphs>139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sady Office</vt:lpstr>
      <vt:lpstr>Technický úsek hotelu </vt:lpstr>
      <vt:lpstr>Vyhrazená technická zařízení </vt:lpstr>
      <vt:lpstr>Vedoucí technického úseku </vt:lpstr>
      <vt:lpstr>Operativně-technická evidence technického úseku </vt:lpstr>
      <vt:lpstr>základní předpisy vztahující se k provozu těchto zařízení</vt:lpstr>
      <vt:lpstr>Revize jednotlivých technických zařízení </vt:lpstr>
      <vt:lpstr>Bezpečnostní zajištění hotelu </vt:lpstr>
      <vt:lpstr>Zabezpečovací a protipožární systémy  </vt:lpstr>
      <vt:lpstr> činnost podle požárního nebezpečí </vt:lpstr>
      <vt:lpstr>Rizikové prvky vzniku požáru </vt:lpstr>
      <vt:lpstr>Vedení podniku</vt:lpstr>
      <vt:lpstr>Protipožární opatření </vt:lpstr>
      <vt:lpstr>Dokumentace požární prevence </vt:lpstr>
      <vt:lpstr>Ostraha objektu – zajištění ochrany</vt:lpstr>
      <vt:lpstr>Prevence </vt:lpstr>
      <vt:lpstr>Otázky a úkoly do testu </vt:lpstr>
      <vt:lpstr>Otázky a úkoly do testu </vt:lpstr>
    </vt:vector>
  </TitlesOfParts>
  <Company>VOŠ a HŠ Opava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Technický úsek hotelu </dc:title>
  <dc:creator>burda</dc:creator>
  <cp:lastModifiedBy>Alexandr Burda</cp:lastModifiedBy>
  <cp:revision>9</cp:revision>
  <dcterms:created xsi:type="dcterms:W3CDTF">2010-10-27T07:41:22Z</dcterms:created>
  <dcterms:modified xsi:type="dcterms:W3CDTF">2020-10-20T13:05:12Z</dcterms:modified>
</cp:coreProperties>
</file>