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81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266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17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140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80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58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083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07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65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81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51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F40B8-CDAD-4E63-89A2-FBFA92FCCDBE}" type="datetimeFigureOut">
              <a:rPr lang="cs-CZ" smtClean="0"/>
              <a:t>02.12.2020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B113D-1FD6-4204-B4C4-58EA0D2620E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2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Výroba lihu a členění destilátů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479636"/>
            <a:ext cx="9144000" cy="778164"/>
          </a:xfrm>
        </p:spPr>
        <p:txBody>
          <a:bodyPr/>
          <a:lstStyle/>
          <a:p>
            <a:r>
              <a:rPr lang="cs-CZ" dirty="0" smtClean="0"/>
              <a:t>Mgr. Alexandr Burda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7230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Členění lihovin podle procesu výroby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Lihoviny </a:t>
            </a:r>
            <a:r>
              <a:rPr lang="cs-CZ" b="1" dirty="0"/>
              <a:t>vyrobeny teplou cestou – </a:t>
            </a:r>
            <a:r>
              <a:rPr lang="cs-CZ" dirty="0"/>
              <a:t>líh je získán výše uvedenou destilací základní suroviny.</a:t>
            </a:r>
          </a:p>
          <a:p>
            <a:r>
              <a:rPr lang="cs-CZ" b="1" dirty="0"/>
              <a:t>Lihoviny vyrobeny studenou cestou</a:t>
            </a:r>
            <a:r>
              <a:rPr lang="cs-CZ" dirty="0"/>
              <a:t> -  smícháním lihoviny s upraveným obsahem </a:t>
            </a:r>
            <a:r>
              <a:rPr lang="cs-CZ" dirty="0" smtClean="0"/>
              <a:t>alkoholu ( </a:t>
            </a:r>
            <a:r>
              <a:rPr lang="cs-CZ" dirty="0"/>
              <a:t>např. na 40 %) s dalšími surovinami a takto upravená lihovina se dá odležet. Typickým produktem je gin. Kvasný líh se zředí měkkou vodou, smíchá s jalovčinkami a nechá se odležet v kamenných nádobách.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6112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Členění destilátů dle kvality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 míře kvality rozhoduje řada faktorů od kvality suroviny, kvality procesu destilace, ředění vodou na požadovaný objem alkoholu, </a:t>
            </a:r>
            <a:r>
              <a:rPr lang="cs-CZ" dirty="0" err="1" smtClean="0"/>
              <a:t>staření</a:t>
            </a:r>
            <a:r>
              <a:rPr lang="cs-CZ" dirty="0" smtClean="0"/>
              <a:t> atd. </a:t>
            </a:r>
            <a:r>
              <a:rPr lang="cs-CZ" dirty="0"/>
              <a:t> </a:t>
            </a:r>
            <a:r>
              <a:rPr lang="cs-CZ" dirty="0" smtClean="0"/>
              <a:t>Především ale poměr základní (deklarované) suroviny v nápoji.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Členíme proto destiláty: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1. Ušlechtilý destilát má 100 % suroviny, kterou deklaruje</a:t>
            </a:r>
          </a:p>
          <a:p>
            <a:pPr marL="0" indent="0">
              <a:buNone/>
            </a:pPr>
            <a:r>
              <a:rPr lang="cs-CZ" dirty="0" smtClean="0"/>
              <a:t>2. Řezaný destilát je v poměru 1:1, ale i 1:9 nastaven jiným lihem </a:t>
            </a:r>
          </a:p>
          <a:p>
            <a:pPr marL="0" indent="0">
              <a:buNone/>
            </a:pPr>
            <a:r>
              <a:rPr lang="cs-CZ" dirty="0" smtClean="0"/>
              <a:t>3. Konzumní lihovina je produkt vyrobený z konzumního lihu a příměsi barviv a aromat.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7303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Methanol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Metanol je pro člověka toxický. Náhodný příjem (konzumací, inhalací) vede k vážným intoxikacím v důsledku akumulace vysoce toxických metabolitů, tj. formaldehydu a formové kyseliny. </a:t>
            </a:r>
            <a:endParaRPr lang="cs-CZ" dirty="0" smtClean="0"/>
          </a:p>
          <a:p>
            <a:r>
              <a:rPr lang="cs-CZ" dirty="0" smtClean="0"/>
              <a:t>Akutní </a:t>
            </a:r>
            <a:r>
              <a:rPr lang="cs-CZ" dirty="0"/>
              <a:t>otrava metanolem se obvykle projevuje bolestí hlavy, závratí, únavou, nauzeou, zvracením, modročerveným viděním, diplopií (dvojitým viděním), slepotou, může dojít až k úmrtí. </a:t>
            </a:r>
            <a:endParaRPr lang="cs-CZ" dirty="0" smtClean="0"/>
          </a:p>
          <a:p>
            <a:r>
              <a:rPr lang="cs-CZ" dirty="0" smtClean="0"/>
              <a:t>Orální </a:t>
            </a:r>
            <a:r>
              <a:rPr lang="cs-CZ" dirty="0"/>
              <a:t>smrtelná dávka metanolu pro člověka je nižší než 1 mg/kg tělesné hmotnosti.</a:t>
            </a:r>
          </a:p>
          <a:p>
            <a:r>
              <a:rPr lang="cs-CZ" dirty="0" smtClean="0"/>
              <a:t>Vzniká </a:t>
            </a:r>
            <a:r>
              <a:rPr lang="cs-CZ" dirty="0"/>
              <a:t>jako nežádoucí produkt při výrobě ovocných a zeleninových šťáv a to hydrolýzou </a:t>
            </a:r>
            <a:r>
              <a:rPr lang="cs-CZ" dirty="0" err="1"/>
              <a:t>metylesterových</a:t>
            </a:r>
            <a:r>
              <a:rPr lang="cs-CZ" dirty="0"/>
              <a:t> skupin v pektinech působením </a:t>
            </a:r>
            <a:r>
              <a:rPr lang="cs-CZ" dirty="0" err="1"/>
              <a:t>pektinesterázy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Vyskytuje </a:t>
            </a:r>
            <a:r>
              <a:rPr lang="cs-CZ" dirty="0"/>
              <a:t>se proto přirozeně v nízké koncentraci v čerstvých ovocných šťávách a ve většině alkoholických nápojů.</a:t>
            </a:r>
          </a:p>
        </p:txBody>
      </p:sp>
    </p:spTree>
    <p:extLst>
      <p:ext uri="{BB962C8B-B14F-4D97-AF65-F5344CB8AC3E}">
        <p14:creationId xmlns:p14="http://schemas.microsoft.com/office/powerpoint/2010/main" val="2003513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Vliv alkoholu na zdraví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5"/>
            <a:ext cx="10707255" cy="4351338"/>
          </a:xfrm>
        </p:spPr>
        <p:txBody>
          <a:bodyPr>
            <a:normAutofit/>
          </a:bodyPr>
          <a:lstStyle/>
          <a:p>
            <a:r>
              <a:rPr lang="cs-CZ" dirty="0"/>
              <a:t>Alkohol má na lidský organismus řadu účinků, které se jednoznačně hodnotí jako negativní. </a:t>
            </a:r>
            <a:endParaRPr lang="cs-CZ" dirty="0" smtClean="0"/>
          </a:p>
          <a:p>
            <a:r>
              <a:rPr lang="cs-CZ" dirty="0" smtClean="0"/>
              <a:t>Pokud </a:t>
            </a:r>
            <a:r>
              <a:rPr lang="cs-CZ" dirty="0"/>
              <a:t>se týká návykového potenciálu a rizik užívání alkoholu, pohybuje se v rovině tvrdých </a:t>
            </a:r>
            <a:r>
              <a:rPr lang="cs-CZ" dirty="0" smtClean="0"/>
              <a:t>drog. </a:t>
            </a:r>
          </a:p>
          <a:p>
            <a:r>
              <a:rPr lang="cs-CZ" dirty="0" smtClean="0"/>
              <a:t>V </a:t>
            </a:r>
            <a:r>
              <a:rPr lang="cs-CZ" dirty="0"/>
              <a:t>druhé polovině minulého století ale bylo zjištěno, že mírná konzumace alkoholu má pozitivní účinky v prevenci </a:t>
            </a:r>
            <a:r>
              <a:rPr lang="cs-CZ" dirty="0" smtClean="0"/>
              <a:t>kardiovaskulárních </a:t>
            </a:r>
            <a:r>
              <a:rPr lang="cs-CZ" dirty="0"/>
              <a:t>onemocnění. </a:t>
            </a:r>
            <a:endParaRPr lang="cs-CZ" dirty="0" smtClean="0"/>
          </a:p>
          <a:p>
            <a:r>
              <a:rPr lang="cs-CZ" dirty="0" smtClean="0"/>
              <a:t>V</a:t>
            </a:r>
            <a:r>
              <a:rPr lang="cs-CZ" dirty="0"/>
              <a:t> České republice uvádějí </a:t>
            </a:r>
            <a:r>
              <a:rPr lang="cs-CZ" i="1" dirty="0"/>
              <a:t>Výživová doporučení</a:t>
            </a:r>
            <a:r>
              <a:rPr lang="cs-CZ" dirty="0"/>
              <a:t> pro </a:t>
            </a:r>
            <a:r>
              <a:rPr lang="cs-CZ" dirty="0" smtClean="0"/>
              <a:t>obyvatelstvo, ta se liší od řady jiných zemí. V případě destilátů maximálně 40 g na den.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029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Vyjmenujte pět ušlechtilých destilátů </a:t>
            </a:r>
          </a:p>
          <a:p>
            <a:pPr marL="0" indent="0">
              <a:buNone/>
            </a:pPr>
            <a:r>
              <a:rPr lang="cs-CZ" dirty="0" smtClean="0"/>
              <a:t>Najděte pět značek řezaných destilátů </a:t>
            </a:r>
          </a:p>
          <a:p>
            <a:pPr marL="0" indent="0">
              <a:buNone/>
            </a:pPr>
            <a:r>
              <a:rPr lang="cs-CZ" dirty="0" smtClean="0"/>
              <a:t>Popište destilaci a její frakce </a:t>
            </a:r>
          </a:p>
          <a:p>
            <a:pPr marL="0" indent="0">
              <a:buNone/>
            </a:pPr>
            <a:r>
              <a:rPr lang="cs-CZ" dirty="0" smtClean="0"/>
              <a:t>Popište význam zrání destilátu.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Které destiláty zrají v sudu? Uveďte konkrétní značky a délku zrání. Vyhledejte pět rozdílných příkladů.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992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Lihoviny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Legislativně je alkoholický nápoj definován jako „nápoj obsahující více než 0,5 % objemových </a:t>
            </a:r>
            <a:r>
              <a:rPr lang="cs-CZ" dirty="0" err="1" smtClean="0"/>
              <a:t>ethanolu</a:t>
            </a:r>
            <a:r>
              <a:rPr lang="cs-CZ" dirty="0" smtClean="0"/>
              <a:t>“</a:t>
            </a:r>
          </a:p>
          <a:p>
            <a:endParaRPr lang="cs-CZ" dirty="0" smtClean="0"/>
          </a:p>
          <a:p>
            <a:r>
              <a:rPr lang="cs-CZ" dirty="0" smtClean="0"/>
              <a:t>Lihoviny jsou nápoje s vyšší koncentrací alkoholu, kdy po fermentaci následuje destilace.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Lihovina je nadřazený pojem destilátům a likérům. Může být vyrobena tzv. teplou cestou = destilát destilací, nebo studenou cestou = macerací, </a:t>
            </a:r>
            <a:r>
              <a:rPr lang="cs-CZ" dirty="0" err="1" smtClean="0"/>
              <a:t>kryomacerací</a:t>
            </a:r>
            <a:r>
              <a:rPr lang="cs-CZ" dirty="0" smtClean="0"/>
              <a:t>, </a:t>
            </a:r>
            <a:r>
              <a:rPr lang="cs-CZ" dirty="0" err="1" smtClean="0"/>
              <a:t>digerací</a:t>
            </a:r>
            <a:r>
              <a:rPr lang="cs-CZ" dirty="0" smtClean="0"/>
              <a:t> a perkolací jako je tomu v případě likérů.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60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Ethanol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Alkohol, neboli líh je z hlediska chemie látka zvaná </a:t>
            </a:r>
            <a:r>
              <a:rPr lang="cs-CZ" dirty="0" err="1"/>
              <a:t>ethanol</a:t>
            </a:r>
            <a:r>
              <a:rPr lang="cs-CZ" dirty="0"/>
              <a:t> nebo také </a:t>
            </a:r>
            <a:r>
              <a:rPr lang="cs-CZ" dirty="0" err="1" smtClean="0"/>
              <a:t>ethylalkohol</a:t>
            </a:r>
            <a:r>
              <a:rPr lang="cs-CZ" dirty="0" smtClean="0"/>
              <a:t>. </a:t>
            </a:r>
            <a:endParaRPr lang="cs-CZ" dirty="0"/>
          </a:p>
          <a:p>
            <a:r>
              <a:rPr lang="cs-CZ" dirty="0"/>
              <a:t>Vodné roztoky, kde </a:t>
            </a:r>
            <a:r>
              <a:rPr lang="cs-CZ" dirty="0" err="1"/>
              <a:t>ethanol</a:t>
            </a:r>
            <a:r>
              <a:rPr lang="cs-CZ" dirty="0"/>
              <a:t> tvoří více než z 20 %  jsou </a:t>
            </a:r>
            <a:r>
              <a:rPr lang="cs-CZ" dirty="0" smtClean="0"/>
              <a:t>zpravidla nazývány </a:t>
            </a:r>
            <a:r>
              <a:rPr lang="cs-CZ" dirty="0"/>
              <a:t>lihovinami.</a:t>
            </a:r>
          </a:p>
          <a:p>
            <a:r>
              <a:rPr lang="cs-CZ" dirty="0" err="1"/>
              <a:t>Ethanol</a:t>
            </a:r>
            <a:r>
              <a:rPr lang="cs-CZ" dirty="0"/>
              <a:t> vzniká kvašením ( fermentací) některých cukrů, nejčastěji glukosy a </a:t>
            </a:r>
            <a:r>
              <a:rPr lang="cs-CZ" dirty="0" err="1"/>
              <a:t>fruktosy</a:t>
            </a:r>
            <a:r>
              <a:rPr lang="cs-CZ" dirty="0"/>
              <a:t>, (</a:t>
            </a:r>
            <a:r>
              <a:rPr lang="cs-CZ" dirty="0" err="1"/>
              <a:t>hexosa</a:t>
            </a:r>
            <a:r>
              <a:rPr lang="cs-CZ" dirty="0"/>
              <a:t>, </a:t>
            </a:r>
            <a:r>
              <a:rPr lang="cs-CZ" dirty="0" err="1"/>
              <a:t>ketosa</a:t>
            </a:r>
            <a:r>
              <a:rPr lang="cs-CZ" dirty="0"/>
              <a:t>, </a:t>
            </a:r>
            <a:r>
              <a:rPr lang="cs-CZ" dirty="0" err="1"/>
              <a:t>glukopyranosa</a:t>
            </a:r>
            <a:r>
              <a:rPr lang="cs-CZ" dirty="0"/>
              <a:t> atd.) a to za pomoci kvasinek.</a:t>
            </a:r>
          </a:p>
        </p:txBody>
      </p:sp>
    </p:spTree>
    <p:extLst>
      <p:ext uri="{BB962C8B-B14F-4D97-AF65-F5344CB8AC3E}">
        <p14:creationId xmlns:p14="http://schemas.microsoft.com/office/powerpoint/2010/main" val="139408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Výroba lihu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Líh </a:t>
            </a:r>
            <a:r>
              <a:rPr lang="cs-CZ" dirty="0"/>
              <a:t>pro potravinářské účely se vyrábí třemi způsoby kvašení  z škrobnatých látek jako bramborového škrobu, řepné melasy apod. </a:t>
            </a:r>
            <a:endParaRPr lang="cs-CZ" dirty="0" smtClean="0"/>
          </a:p>
          <a:p>
            <a:r>
              <a:rPr lang="cs-CZ" dirty="0" smtClean="0"/>
              <a:t>Škroby </a:t>
            </a:r>
            <a:r>
              <a:rPr lang="cs-CZ" dirty="0"/>
              <a:t>se za pomocí enzymatických reakcí  přeměňují v cukry a z těch kvašením vzniká </a:t>
            </a:r>
            <a:r>
              <a:rPr lang="cs-CZ" dirty="0" err="1"/>
              <a:t>ethanol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 smtClean="0"/>
              <a:t>Ethanol</a:t>
            </a:r>
            <a:r>
              <a:rPr lang="cs-CZ" dirty="0" smtClean="0"/>
              <a:t> </a:t>
            </a:r>
            <a:r>
              <a:rPr lang="cs-CZ" dirty="0"/>
              <a:t>od vody a pevných částí oddělíme destilací. </a:t>
            </a:r>
          </a:p>
        </p:txBody>
      </p:sp>
    </p:spTree>
    <p:extLst>
      <p:ext uri="{BB962C8B-B14F-4D97-AF65-F5344CB8AC3E}">
        <p14:creationId xmlns:p14="http://schemas.microsoft.com/office/powerpoint/2010/main" val="3696265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Destilace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Destilace </a:t>
            </a:r>
            <a:r>
              <a:rPr lang="cs-CZ" dirty="0"/>
              <a:t>je </a:t>
            </a:r>
            <a:r>
              <a:rPr lang="cs-CZ" dirty="0" smtClean="0"/>
              <a:t>oddělení </a:t>
            </a:r>
            <a:r>
              <a:rPr lang="cs-CZ" dirty="0"/>
              <a:t>těkavých látek </a:t>
            </a:r>
            <a:r>
              <a:rPr lang="cs-CZ" dirty="0" smtClean="0"/>
              <a:t>(především etanolu </a:t>
            </a:r>
            <a:r>
              <a:rPr lang="cs-CZ" dirty="0"/>
              <a:t>a vody) od netěkavých pevných částí.</a:t>
            </a:r>
          </a:p>
          <a:p>
            <a:r>
              <a:rPr lang="cs-CZ" dirty="0"/>
              <a:t>Kapalná látka se přivede k varu a vznikají páry. Páry se vedou do chladiče, kde se </a:t>
            </a:r>
            <a:r>
              <a:rPr lang="cs-CZ" dirty="0" smtClean="0"/>
              <a:t>sráží ( </a:t>
            </a:r>
            <a:r>
              <a:rPr lang="cs-CZ" dirty="0"/>
              <a:t>kondenzují) a jednotlivé složky stékají odděleně. </a:t>
            </a:r>
            <a:endParaRPr lang="cs-CZ" dirty="0" smtClean="0"/>
          </a:p>
          <a:p>
            <a:r>
              <a:rPr lang="cs-CZ" dirty="0" smtClean="0"/>
              <a:t>Postup destilace se </a:t>
            </a:r>
            <a:r>
              <a:rPr lang="cs-CZ" dirty="0"/>
              <a:t>provádí opakovaně až třikrát, aby výsledný produkt byl co nejčistší. Tomuto opakování se říká rektifikace.</a:t>
            </a:r>
          </a:p>
        </p:txBody>
      </p:sp>
    </p:spTree>
    <p:extLst>
      <p:ext uri="{BB962C8B-B14F-4D97-AF65-F5344CB8AC3E}">
        <p14:creationId xmlns:p14="http://schemas.microsoft.com/office/powerpoint/2010/main" val="3968077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Frakce destilace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Při destilaci nebo-</a:t>
            </a:r>
            <a:r>
              <a:rPr lang="cs-CZ" dirty="0" err="1"/>
              <a:t>li</a:t>
            </a:r>
            <a:r>
              <a:rPr lang="cs-CZ" dirty="0"/>
              <a:t> rektifikaci vznikají destilační zbytky tzv. výpalky a destilát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Destilát se člení na tři frakce :</a:t>
            </a:r>
          </a:p>
          <a:p>
            <a:pPr marL="514350" indent="-514350">
              <a:buAutoNum type="arabicPeriod"/>
            </a:pPr>
            <a:r>
              <a:rPr lang="cs-CZ" dirty="0" smtClean="0"/>
              <a:t>Úkap </a:t>
            </a:r>
            <a:r>
              <a:rPr lang="cs-CZ" dirty="0"/>
              <a:t>– </a:t>
            </a:r>
            <a:r>
              <a:rPr lang="cs-CZ" dirty="0" smtClean="0"/>
              <a:t>neboli </a:t>
            </a:r>
            <a:r>
              <a:rPr lang="cs-CZ" dirty="0"/>
              <a:t>předek. Obsahuje množství těkavých látek ( aldehydy, </a:t>
            </a:r>
            <a:r>
              <a:rPr lang="cs-CZ" dirty="0" err="1"/>
              <a:t>methanol</a:t>
            </a:r>
            <a:r>
              <a:rPr lang="cs-CZ" dirty="0"/>
              <a:t>, estery kyseliny octové) a jiné nepoživatelné, zdraví silně škodlivé látky</a:t>
            </a:r>
            <a:r>
              <a:rPr lang="cs-CZ" dirty="0" smtClean="0"/>
              <a:t>.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2. </a:t>
            </a:r>
            <a:r>
              <a:rPr lang="cs-CZ" dirty="0" err="1" smtClean="0"/>
              <a:t>Prokap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 smtClean="0"/>
              <a:t>neboli </a:t>
            </a:r>
            <a:r>
              <a:rPr lang="cs-CZ" dirty="0"/>
              <a:t>jádro. Je to surový líh, který se dále čistí v rafinériích a vzniká </a:t>
            </a:r>
            <a:r>
              <a:rPr lang="cs-CZ" dirty="0" smtClean="0"/>
              <a:t>líh velejemný</a:t>
            </a:r>
            <a:r>
              <a:rPr lang="cs-CZ" dirty="0"/>
              <a:t>, jemný a technický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3. Dokap </a:t>
            </a:r>
            <a:r>
              <a:rPr lang="cs-CZ" dirty="0"/>
              <a:t>– </a:t>
            </a:r>
            <a:r>
              <a:rPr lang="cs-CZ" dirty="0" smtClean="0"/>
              <a:t>neboli </a:t>
            </a:r>
            <a:r>
              <a:rPr lang="cs-CZ" dirty="0" err="1" smtClean="0"/>
              <a:t>doběžek</a:t>
            </a:r>
            <a:r>
              <a:rPr lang="cs-CZ" dirty="0" smtClean="0"/>
              <a:t>. </a:t>
            </a:r>
            <a:r>
              <a:rPr lang="cs-CZ" dirty="0"/>
              <a:t>opět obsahuje škodlivé látky a proto se používá k dalšímu zpracování v chemickém průmyslu nebo zemědělství.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0963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Destilace a rektifikace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Surový líh se nazývá lutr. Může mít objem alkoholu 25-40 %, Vychází to z cukernatosti ovoce, přípravy kvasu nebo tzv. záparu. </a:t>
            </a:r>
          </a:p>
          <a:p>
            <a:r>
              <a:rPr lang="cs-CZ" dirty="0" smtClean="0"/>
              <a:t>Druhým a případně opakovaným procesem destilace lze docílit lihu s objemovým procentem alkoholu přes 96%. </a:t>
            </a:r>
          </a:p>
          <a:p>
            <a:r>
              <a:rPr lang="cs-CZ" dirty="0" smtClean="0"/>
              <a:t>Samotný proces opakování destilací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však o kvalitě produktu jen nerozhoduje…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948" y="3537527"/>
            <a:ext cx="4854912" cy="321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78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Suroviny na přípravu destilátu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Destiláty </a:t>
            </a:r>
            <a:r>
              <a:rPr lang="cs-CZ" dirty="0"/>
              <a:t>se připravují z cukernatých surovin  a při výrobě je účelem nechat původní surovinu v chuti vyniknout</a:t>
            </a:r>
            <a:r>
              <a:rPr lang="cs-CZ" dirty="0" smtClean="0"/>
              <a:t>. Používá se </a:t>
            </a:r>
            <a:r>
              <a:rPr lang="cs-CZ" b="1" dirty="0" smtClean="0"/>
              <a:t>ovoce</a:t>
            </a:r>
            <a:r>
              <a:rPr lang="cs-CZ" b="1" dirty="0"/>
              <a:t>, obilí a </a:t>
            </a:r>
            <a:r>
              <a:rPr lang="cs-CZ" b="1" dirty="0" smtClean="0"/>
              <a:t>ostatní suroviny. </a:t>
            </a:r>
            <a:r>
              <a:rPr lang="cs-CZ" b="1" dirty="0" err="1" smtClean="0"/>
              <a:t>Podel</a:t>
            </a:r>
            <a:r>
              <a:rPr lang="cs-CZ" b="1" dirty="0" smtClean="0"/>
              <a:t> </a:t>
            </a:r>
            <a:r>
              <a:rPr lang="cs-CZ" b="1" dirty="0" err="1" smtClean="0"/>
              <a:t>tohot</a:t>
            </a:r>
            <a:r>
              <a:rPr lang="cs-CZ" b="1" dirty="0" smtClean="0"/>
              <a:t> destiláty i členíme: 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1. Ovocné </a:t>
            </a:r>
            <a:r>
              <a:rPr lang="cs-CZ" b="1" dirty="0"/>
              <a:t>destiláty – </a:t>
            </a:r>
            <a:r>
              <a:rPr lang="cs-CZ" dirty="0"/>
              <a:t>mají u nás velkou tradici a nesou název po surovině</a:t>
            </a:r>
            <a:r>
              <a:rPr lang="cs-CZ" dirty="0" smtClean="0"/>
              <a:t>. Švestky </a:t>
            </a:r>
            <a:r>
              <a:rPr lang="cs-CZ" dirty="0"/>
              <a:t>– slivovice, jablka – </a:t>
            </a:r>
            <a:r>
              <a:rPr lang="cs-CZ" dirty="0" err="1"/>
              <a:t>jabkovice</a:t>
            </a:r>
            <a:r>
              <a:rPr lang="cs-CZ" dirty="0"/>
              <a:t>, hrušky – hruškovice, z hroznového vína – </a:t>
            </a:r>
            <a:r>
              <a:rPr lang="cs-CZ" dirty="0" smtClean="0"/>
              <a:t>vínovice. Destilát lze </a:t>
            </a:r>
            <a:r>
              <a:rPr lang="cs-CZ" dirty="0"/>
              <a:t>připravit </a:t>
            </a:r>
            <a:r>
              <a:rPr lang="cs-CZ" dirty="0" smtClean="0"/>
              <a:t>téměř z</a:t>
            </a:r>
            <a:r>
              <a:rPr lang="cs-CZ" dirty="0"/>
              <a:t> jakéhokoliv ovoce, jeřabin, černého bezu apod</a:t>
            </a:r>
            <a:r>
              <a:rPr lang="cs-CZ" dirty="0" smtClean="0"/>
              <a:t>. Základem pro výrobu může být i mošt, </a:t>
            </a:r>
            <a:r>
              <a:rPr lang="cs-CZ" dirty="0"/>
              <a:t>např. jablečný mošt – calvados, </a:t>
            </a:r>
            <a:r>
              <a:rPr lang="cs-CZ" dirty="0" smtClean="0"/>
              <a:t>nebo víno </a:t>
            </a:r>
            <a:r>
              <a:rPr lang="cs-CZ" dirty="0"/>
              <a:t>– brandy, </a:t>
            </a:r>
            <a:r>
              <a:rPr lang="cs-CZ" dirty="0" err="1"/>
              <a:t>cognac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 smtClean="0"/>
              <a:t>2. Obilné </a:t>
            </a:r>
            <a:r>
              <a:rPr lang="cs-CZ" b="1" dirty="0"/>
              <a:t>destiláty – </a:t>
            </a:r>
            <a:r>
              <a:rPr lang="cs-CZ" dirty="0"/>
              <a:t>jsou připravovány z obilného sladu. Při kvašení musí nejdříve enzymatickou reakcí dojít k přeměně škrobů na cukry</a:t>
            </a:r>
            <a:r>
              <a:rPr lang="cs-CZ" dirty="0" smtClean="0"/>
              <a:t>. Ječmen, pšenice, žito, kukuřice </a:t>
            </a:r>
            <a:r>
              <a:rPr lang="cs-CZ" dirty="0"/>
              <a:t>– </a:t>
            </a:r>
            <a:r>
              <a:rPr lang="cs-CZ" dirty="0" smtClean="0"/>
              <a:t>whisky &amp; </a:t>
            </a:r>
            <a:r>
              <a:rPr lang="cs-CZ" dirty="0" err="1" smtClean="0"/>
              <a:t>whiskey</a:t>
            </a:r>
            <a:r>
              <a:rPr lang="cs-CZ" dirty="0" smtClean="0"/>
              <a:t>, pšenice – </a:t>
            </a:r>
            <a:r>
              <a:rPr lang="cs-CZ" dirty="0"/>
              <a:t>vodka, </a:t>
            </a:r>
            <a:r>
              <a:rPr lang="cs-CZ" dirty="0" smtClean="0"/>
              <a:t>žito </a:t>
            </a:r>
            <a:r>
              <a:rPr lang="cs-CZ" dirty="0"/>
              <a:t>– </a:t>
            </a:r>
            <a:r>
              <a:rPr lang="cs-CZ" dirty="0" smtClean="0"/>
              <a:t>režná</a:t>
            </a:r>
            <a:r>
              <a:rPr lang="cs-CZ" dirty="0"/>
              <a:t> </a:t>
            </a:r>
            <a:r>
              <a:rPr lang="cs-CZ" dirty="0" smtClean="0"/>
              <a:t>nebo </a:t>
            </a:r>
            <a:r>
              <a:rPr lang="cs-CZ" dirty="0" err="1" smtClean="0"/>
              <a:t>korn</a:t>
            </a:r>
            <a:r>
              <a:rPr lang="cs-CZ" dirty="0" smtClean="0"/>
              <a:t> vodka.  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3. Ostatní </a:t>
            </a:r>
            <a:r>
              <a:rPr lang="cs-CZ" dirty="0"/>
              <a:t>– vyrábí se ze surovin, které jsou pro nás exotické nebo jsou to suroviny hůře přiřaditelné k obilí nebo ovoci</a:t>
            </a:r>
            <a:r>
              <a:rPr lang="cs-CZ" dirty="0" smtClean="0"/>
              <a:t>. Agáve </a:t>
            </a:r>
            <a:r>
              <a:rPr lang="cs-CZ" dirty="0"/>
              <a:t>– </a:t>
            </a:r>
            <a:r>
              <a:rPr lang="cs-CZ" dirty="0" err="1"/>
              <a:t>tequila</a:t>
            </a:r>
            <a:r>
              <a:rPr lang="cs-CZ" dirty="0"/>
              <a:t>, cukrová třtina </a:t>
            </a:r>
            <a:r>
              <a:rPr lang="cs-CZ" dirty="0" smtClean="0"/>
              <a:t>nebo melasa – </a:t>
            </a:r>
            <a:r>
              <a:rPr lang="cs-CZ" dirty="0"/>
              <a:t>rum, jalovčinky a obilný líh – gin a množství dalších </a:t>
            </a:r>
            <a:r>
              <a:rPr lang="cs-CZ" dirty="0" smtClean="0"/>
              <a:t>surovin jako </a:t>
            </a:r>
            <a:r>
              <a:rPr lang="cs-CZ" dirty="0"/>
              <a:t>svatojánský chléb palmový cukr atd.</a:t>
            </a:r>
          </a:p>
        </p:txBody>
      </p:sp>
    </p:spTree>
    <p:extLst>
      <p:ext uri="{BB962C8B-B14F-4D97-AF65-F5344CB8AC3E}">
        <p14:creationId xmlns:p14="http://schemas.microsoft.com/office/powerpoint/2010/main" val="247564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Zrání – „</a:t>
            </a:r>
            <a:r>
              <a:rPr lang="cs-CZ" dirty="0" err="1" smtClean="0"/>
              <a:t>staření</a:t>
            </a:r>
            <a:r>
              <a:rPr lang="cs-CZ" dirty="0" smtClean="0"/>
              <a:t>“ destilátů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Mnohé z destilátů jsou podrobeny po destilaci  procesu </a:t>
            </a:r>
            <a:r>
              <a:rPr lang="cs-CZ" dirty="0" smtClean="0"/>
              <a:t>zrání. Tím získávají své specifické vlastnosti a mnohé by bez </a:t>
            </a:r>
            <a:r>
              <a:rPr lang="cs-CZ" dirty="0"/>
              <a:t>tohoto procesu </a:t>
            </a:r>
            <a:r>
              <a:rPr lang="cs-CZ" dirty="0" smtClean="0"/>
              <a:t> ztratily na atraktivitě. </a:t>
            </a:r>
          </a:p>
          <a:p>
            <a:r>
              <a:rPr lang="cs-CZ" dirty="0" smtClean="0"/>
              <a:t>Legislativa upravuje dobu a způsob zrání. Odráží se to v kvalitě i ceně. </a:t>
            </a:r>
          </a:p>
          <a:p>
            <a:r>
              <a:rPr lang="cs-CZ" dirty="0" smtClean="0"/>
              <a:t>Brandy zrají v sudech minimálně šest měsíců, ale i několik let. Whisky </a:t>
            </a:r>
            <a:r>
              <a:rPr lang="cs-CZ" dirty="0"/>
              <a:t>zrají minimálně tři roky v </a:t>
            </a:r>
            <a:r>
              <a:rPr lang="cs-CZ" dirty="0" smtClean="0"/>
              <a:t>sudech, </a:t>
            </a:r>
            <a:r>
              <a:rPr lang="cs-CZ" dirty="0" err="1" smtClean="0"/>
              <a:t>whiskey</a:t>
            </a:r>
            <a:r>
              <a:rPr lang="cs-CZ" dirty="0" smtClean="0"/>
              <a:t> minimálně dva. </a:t>
            </a:r>
            <a:r>
              <a:rPr lang="cs-CZ" dirty="0" err="1" smtClean="0"/>
              <a:t>Cognac</a:t>
            </a:r>
            <a:r>
              <a:rPr lang="cs-CZ" dirty="0" smtClean="0"/>
              <a:t> minimálně dva roky, ale prakticky jako dvouletý není uváděn na trh a podléhá míchání se staršími.</a:t>
            </a:r>
          </a:p>
          <a:p>
            <a:r>
              <a:rPr lang="cs-CZ" dirty="0" smtClean="0"/>
              <a:t>Některé exkluzivní destiláty zrají i po celý lidský život. Dřevo ze sudů dodává destilátům </a:t>
            </a:r>
            <a:r>
              <a:rPr lang="cs-CZ" dirty="0"/>
              <a:t>barvu, chuť a zjemňuje je. </a:t>
            </a:r>
          </a:p>
        </p:txBody>
      </p:sp>
    </p:spTree>
    <p:extLst>
      <p:ext uri="{BB962C8B-B14F-4D97-AF65-F5344CB8AC3E}">
        <p14:creationId xmlns:p14="http://schemas.microsoft.com/office/powerpoint/2010/main" val="277180223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343</Words>
  <Application>Microsoft Office PowerPoint</Application>
  <PresentationFormat>Širokoúhlá obrazovka</PresentationFormat>
  <Paragraphs>74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Výroba lihu a členění destilátů </vt:lpstr>
      <vt:lpstr>Lihoviny </vt:lpstr>
      <vt:lpstr>Ethanol </vt:lpstr>
      <vt:lpstr>Výroba lihu </vt:lpstr>
      <vt:lpstr>Destilace </vt:lpstr>
      <vt:lpstr>Frakce destilace </vt:lpstr>
      <vt:lpstr>Destilace a rektifikace </vt:lpstr>
      <vt:lpstr>Suroviny na přípravu destilátu </vt:lpstr>
      <vt:lpstr>Zrání – „staření“ destilátů </vt:lpstr>
      <vt:lpstr>Členění lihovin podle procesu výroby </vt:lpstr>
      <vt:lpstr>Členění destilátů dle kvality </vt:lpstr>
      <vt:lpstr>Methanol </vt:lpstr>
      <vt:lpstr>Vliv alkoholu na zdraví </vt:lpstr>
      <vt:lpstr>Úkoly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Výroba lihu a členění destilátů </dc:title>
  <dc:creator>Alexandr Burda</dc:creator>
  <cp:lastModifiedBy>Alexandr Burda</cp:lastModifiedBy>
  <cp:revision>5</cp:revision>
  <dcterms:created xsi:type="dcterms:W3CDTF">2020-12-02T16:58:19Z</dcterms:created>
  <dcterms:modified xsi:type="dcterms:W3CDTF">2020-12-02T17:43:58Z</dcterms:modified>
</cp:coreProperties>
</file>