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3" r:id="rId4"/>
    <p:sldId id="274" r:id="rId5"/>
    <p:sldId id="275" r:id="rId6"/>
    <p:sldId id="278" r:id="rId7"/>
    <p:sldId id="277" r:id="rId8"/>
    <p:sldId id="257" r:id="rId9"/>
    <p:sldId id="279" r:id="rId10"/>
    <p:sldId id="258" r:id="rId11"/>
    <p:sldId id="262" r:id="rId12"/>
    <p:sldId id="280" r:id="rId13"/>
    <p:sldId id="281" r:id="rId14"/>
    <p:sldId id="259" r:id="rId15"/>
    <p:sldId id="260" r:id="rId16"/>
    <p:sldId id="261" r:id="rId17"/>
    <p:sldId id="263" r:id="rId18"/>
    <p:sldId id="282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E8F0-E517-4B0B-A59B-B4EE71AB8C12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13F7-7FB8-42FA-972D-D0038C657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4307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E8F0-E517-4B0B-A59B-B4EE71AB8C12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13F7-7FB8-42FA-972D-D0038C657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722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E8F0-E517-4B0B-A59B-B4EE71AB8C12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13F7-7FB8-42FA-972D-D0038C657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491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E8F0-E517-4B0B-A59B-B4EE71AB8C12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13F7-7FB8-42FA-972D-D0038C657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47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E8F0-E517-4B0B-A59B-B4EE71AB8C12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13F7-7FB8-42FA-972D-D0038C657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812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E8F0-E517-4B0B-A59B-B4EE71AB8C12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13F7-7FB8-42FA-972D-D0038C657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037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E8F0-E517-4B0B-A59B-B4EE71AB8C12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13F7-7FB8-42FA-972D-D0038C657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86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E8F0-E517-4B0B-A59B-B4EE71AB8C12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13F7-7FB8-42FA-972D-D0038C657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0215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E8F0-E517-4B0B-A59B-B4EE71AB8C12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13F7-7FB8-42FA-972D-D0038C657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7327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E8F0-E517-4B0B-A59B-B4EE71AB8C12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13F7-7FB8-42FA-972D-D0038C657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323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E8F0-E517-4B0B-A59B-B4EE71AB8C12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13F7-7FB8-42FA-972D-D0038C657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4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9E8F0-E517-4B0B-A59B-B4EE71AB8C12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A13F7-7FB8-42FA-972D-D0038C657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04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://cs.wikipedia.org/wiki/Zelenin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vinorum.cz/search.php?id0=0&amp;id1=0&amp;id2=0&amp;id3=38&amp;attribute_id=4" TargetMode="External"/><Relationship Id="rId2" Type="http://schemas.openxmlformats.org/officeDocument/2006/relationships/hyperlink" Target="http://vinorum.cz/search.php?id0=34&amp;id1=0&amp;id2=0&amp;id3=0&amp;attribute_id=4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vinorum.cz/search.php?id0=34&amp;id1=0&amp;id2=0&amp;id3=0&amp;attribute_id=4" TargetMode="External"/><Relationship Id="rId2" Type="http://schemas.openxmlformats.org/officeDocument/2006/relationships/hyperlink" Target="http://vinorum.cz/search.php?id0=33&amp;id1=0&amp;id2=0&amp;id3=0&amp;attribute_id=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norum.cz/search.php?id0=0&amp;id1=0&amp;id2=0&amp;id3=58&amp;attribute_id=4" TargetMode="External"/><Relationship Id="rId5" Type="http://schemas.openxmlformats.org/officeDocument/2006/relationships/hyperlink" Target="http://vinorum.cz/search.php?id0=0&amp;id1=0&amp;id2=0&amp;id3=38&amp;attribute_id=4" TargetMode="External"/><Relationship Id="rId4" Type="http://schemas.openxmlformats.org/officeDocument/2006/relationships/hyperlink" Target="http://vinorum.cz/search.php?id0=0&amp;id1=0&amp;id2=0&amp;id3=54&amp;attribute_id=4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62219"/>
          </a:xfrm>
        </p:spPr>
        <p:txBody>
          <a:bodyPr/>
          <a:lstStyle/>
          <a:p>
            <a:r>
              <a:rPr lang="cs-CZ" dirty="0" smtClean="0"/>
              <a:t>Maďarská gastronomie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Mgr. Alexandr Burda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7021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Gulyásleves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Gulášová </a:t>
            </a:r>
            <a:r>
              <a:rPr lang="cs-CZ" dirty="0"/>
              <a:t>polévka – polévka z hovězího masa, zeleniny, sladké papriky a dalšího koření. Najdete tam skoro všechno: brambory, rajčata, papriku, cibuli, česnek, květák, atd. Polévka je hustá tak jako u nás samotný guláš. Jako většina maďarských polévek a gulášů, nejlepší je vařená v kotlíku nad otevřeným ohněm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382" y="3729904"/>
            <a:ext cx="3824432" cy="286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33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</a:t>
            </a:r>
            <a:r>
              <a:rPr lang="cs-CZ" dirty="0" err="1"/>
              <a:t>B</a:t>
            </a:r>
            <a:r>
              <a:rPr lang="cs-CZ" dirty="0" err="1" smtClean="0"/>
              <a:t>ogrács</a:t>
            </a:r>
            <a:r>
              <a:rPr lang="cs-CZ" dirty="0" smtClean="0"/>
              <a:t> </a:t>
            </a:r>
            <a:r>
              <a:rPr lang="cs-CZ" dirty="0" err="1" smtClean="0"/>
              <a:t>gulyás</a:t>
            </a:r>
            <a:r>
              <a:rPr lang="cs-CZ" dirty="0" smtClean="0"/>
              <a:t>“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Maďarský  </a:t>
            </a:r>
            <a:r>
              <a:rPr lang="cs-CZ" dirty="0" smtClean="0"/>
              <a:t>- </a:t>
            </a:r>
            <a:r>
              <a:rPr lang="cs-CZ" dirty="0"/>
              <a:t>sytá polévka na bázi dušeného masa, brambor a zeleniny, hojně kořeněné sladkou i pálivou paprikou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782" y="2850414"/>
            <a:ext cx="6013728" cy="400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67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073" y="52214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/>
              <a:t>Halászlé</a:t>
            </a:r>
            <a:r>
              <a:rPr lang="cs-CZ" sz="3100" dirty="0" smtClean="0"/>
              <a:t> – polévka z ryb - vaří se ze směsi ryb (kapr, sumec) s cibulí, bramborami, paprikou, rajčaty a kořením </a:t>
            </a:r>
            <a:r>
              <a:rPr lang="cs-CZ" sz="3100" dirty="0" smtClean="0">
                <a:hlinkClick r:id="rId2" tooltip="Zelenina"/>
              </a:rPr>
              <a:t>–</a:t>
            </a:r>
            <a:r>
              <a:rPr lang="cs-CZ" sz="3100" dirty="0" smtClean="0"/>
              <a:t> pálivou paprikou. Do </a:t>
            </a:r>
            <a:r>
              <a:rPr lang="cs-CZ" sz="3100" dirty="0" err="1" smtClean="0"/>
              <a:t>přecezného</a:t>
            </a:r>
            <a:r>
              <a:rPr lang="cs-CZ" sz="3100" dirty="0" smtClean="0"/>
              <a:t> rybího vývaru s rybím masem se zavaří těstoviny a podává se s bílým pečivem. </a:t>
            </a:r>
            <a:endParaRPr lang="cs-CZ" sz="31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54" y="1659371"/>
            <a:ext cx="6688475" cy="5016356"/>
          </a:xfrm>
        </p:spPr>
      </p:pic>
    </p:spTree>
    <p:extLst>
      <p:ext uri="{BB962C8B-B14F-4D97-AF65-F5344CB8AC3E}">
        <p14:creationId xmlns:p14="http://schemas.microsoft.com/office/powerpoint/2010/main" val="886457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err="1" smtClean="0"/>
              <a:t>Tárkonyos</a:t>
            </a:r>
            <a:r>
              <a:rPr lang="cs-CZ" sz="2800" dirty="0" smtClean="0"/>
              <a:t> </a:t>
            </a:r>
            <a:r>
              <a:rPr lang="cs-CZ" sz="2800" dirty="0" err="1" smtClean="0"/>
              <a:t>bárányragu</a:t>
            </a:r>
            <a:r>
              <a:rPr lang="cs-CZ" sz="2800" dirty="0" smtClean="0"/>
              <a:t> </a:t>
            </a:r>
            <a:r>
              <a:rPr lang="cs-CZ" sz="2800" dirty="0" err="1" smtClean="0"/>
              <a:t>leves</a:t>
            </a:r>
            <a:r>
              <a:rPr lang="cs-CZ" sz="2800" dirty="0" smtClean="0"/>
              <a:t> – smetanová polévka s jehněčím masem a estragonem</a:t>
            </a:r>
            <a:endParaRPr lang="cs-CZ" sz="2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08" y="1825625"/>
            <a:ext cx="6142584" cy="4351338"/>
          </a:xfrm>
        </p:spPr>
      </p:pic>
    </p:spTree>
    <p:extLst>
      <p:ext uri="{BB962C8B-B14F-4D97-AF65-F5344CB8AC3E}">
        <p14:creationId xmlns:p14="http://schemas.microsoft.com/office/powerpoint/2010/main" val="3984500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Kolozsvári</a:t>
            </a:r>
            <a:r>
              <a:rPr lang="cs-CZ" dirty="0" smtClean="0"/>
              <a:t> </a:t>
            </a:r>
            <a:r>
              <a:rPr lang="cs-CZ" dirty="0" err="1" smtClean="0"/>
              <a:t>káposzta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Sedmihradské </a:t>
            </a:r>
            <a:r>
              <a:rPr lang="cs-CZ" dirty="0"/>
              <a:t>nakládané zelí – </a:t>
            </a:r>
            <a:r>
              <a:rPr lang="cs-CZ" dirty="0" smtClean="0"/>
              <a:t>podle </a:t>
            </a:r>
            <a:r>
              <a:rPr lang="cs-CZ" dirty="0"/>
              <a:t>maďarského názvu rumunského města Kluž - </a:t>
            </a:r>
            <a:r>
              <a:rPr lang="cs-CZ" dirty="0" err="1"/>
              <a:t>Kološvár</a:t>
            </a:r>
            <a:r>
              <a:rPr lang="cs-CZ" dirty="0"/>
              <a:t>, kde dodnes žije početná maďarská menšina.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Zelí</a:t>
            </a:r>
            <a:r>
              <a:rPr lang="cs-CZ" dirty="0"/>
              <a:t>, jehož listy jsou spařeny a plněny mletým masem s rýží a kořením, dušené na kysaném zelí s mletou paprikou. Závitky bývají podávány pokropené kysanou smetanou, nejlepší přílohou je tmavý chléb.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36" y="3950072"/>
            <a:ext cx="4073237" cy="290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9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Töltött</a:t>
            </a:r>
            <a:r>
              <a:rPr lang="cs-CZ" dirty="0" smtClean="0"/>
              <a:t> </a:t>
            </a:r>
            <a:r>
              <a:rPr lang="cs-CZ" dirty="0" err="1" smtClean="0"/>
              <a:t>káposzta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50109"/>
            <a:ext cx="10515600" cy="4726854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</a:t>
            </a:r>
            <a:r>
              <a:rPr lang="cs-CZ" dirty="0" smtClean="0"/>
              <a:t>lněný </a:t>
            </a:r>
            <a:r>
              <a:rPr lang="cs-CZ" dirty="0"/>
              <a:t>zelný list – připravuje se z rýže uvařené do </a:t>
            </a:r>
            <a:r>
              <a:rPr lang="cs-CZ" dirty="0" err="1"/>
              <a:t>poloměkka</a:t>
            </a:r>
            <a:r>
              <a:rPr lang="cs-CZ" dirty="0"/>
              <a:t> smíchané s mletým masem dušeném na cibulce s česnekem, kořením a sladkou paprikou, kde se nakonec přidá vejce. Touto směsí se naplní zelné listy, které se dusí v </a:t>
            </a:r>
            <a:r>
              <a:rPr lang="cs-CZ" dirty="0" err="1"/>
              <a:t>pekáčku</a:t>
            </a:r>
            <a:r>
              <a:rPr lang="cs-CZ" dirty="0"/>
              <a:t> spolu s kořením, kysaným zelím a uzeným masem. </a:t>
            </a:r>
            <a:r>
              <a:rPr lang="cs-CZ" dirty="0" smtClean="0"/>
              <a:t>Zbylé </a:t>
            </a:r>
            <a:r>
              <a:rPr lang="cs-CZ" dirty="0"/>
              <a:t>zelí </a:t>
            </a:r>
            <a:r>
              <a:rPr lang="cs-CZ" dirty="0" smtClean="0"/>
              <a:t>se promíchá </a:t>
            </a:r>
            <a:r>
              <a:rPr lang="cs-CZ" dirty="0"/>
              <a:t>s koprem a spolu se zakysanou smetanou s moukou, která slouží k zahuštění zelí, se ještě chvíli dusí.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692" y="4001294"/>
            <a:ext cx="4520489" cy="301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25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Csirke-paprikás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K</a:t>
            </a:r>
            <a:r>
              <a:rPr lang="cs-CZ" dirty="0" smtClean="0"/>
              <a:t>uře </a:t>
            </a:r>
            <a:r>
              <a:rPr lang="cs-CZ" dirty="0"/>
              <a:t>s cibulí a zeleným pepřem, rajčaty, smetanou a paprikou, jedná se o národní jídlo, které je v současné době také hojně alternováno tzv. „</a:t>
            </a:r>
            <a:r>
              <a:rPr lang="cs-CZ" dirty="0" err="1"/>
              <a:t>Kakaspörkölt</a:t>
            </a:r>
            <a:r>
              <a:rPr lang="cs-CZ" dirty="0"/>
              <a:t>“ (perkelt z kohouta na červeném víně</a:t>
            </a:r>
            <a:r>
              <a:rPr lang="cs-CZ" dirty="0" smtClean="0"/>
              <a:t>).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291" y="3123803"/>
            <a:ext cx="5412509" cy="345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35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Dezerty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Rétes</a:t>
            </a:r>
            <a:r>
              <a:rPr lang="cs-CZ" dirty="0"/>
              <a:t> (štrúdl) – vyrábí se tak, že se na těsto nanese libovolná kombinace náplně a poté se to 10-12x obalí, čímž vznikne náplňový “kmen” obalený v tenounké vrstvě těsta.</a:t>
            </a:r>
          </a:p>
          <a:p>
            <a:r>
              <a:rPr lang="cs-CZ" dirty="0" err="1"/>
              <a:t>Somlói</a:t>
            </a:r>
            <a:r>
              <a:rPr lang="cs-CZ" dirty="0"/>
              <a:t> galuska – desert se skládá ze tří korpusů, vanilkové náplně a čokoládové polevy</a:t>
            </a:r>
          </a:p>
          <a:p>
            <a:r>
              <a:rPr lang="cs-CZ" dirty="0" err="1" smtClean="0"/>
              <a:t>Vargabéles</a:t>
            </a:r>
            <a:r>
              <a:rPr lang="cs-CZ" dirty="0" smtClean="0"/>
              <a:t> </a:t>
            </a:r>
            <a:r>
              <a:rPr lang="cs-CZ" dirty="0"/>
              <a:t>– koláč</a:t>
            </a:r>
          </a:p>
        </p:txBody>
      </p:sp>
    </p:spTree>
    <p:extLst>
      <p:ext uri="{BB962C8B-B14F-4D97-AF65-F5344CB8AC3E}">
        <p14:creationId xmlns:p14="http://schemas.microsoft.com/office/powerpoint/2010/main" val="1911150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Nejslavnější dezert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Dobošův</a:t>
            </a:r>
            <a:r>
              <a:rPr lang="cs-CZ" dirty="0" smtClean="0"/>
              <a:t> dort – tradiční maďarský trvanlivý dortík tvořený 6 plackami z piškotového těsta, žloutkovým krémem a politý karamelem, který je </a:t>
            </a:r>
            <a:r>
              <a:rPr lang="cs-CZ" dirty="0" err="1" smtClean="0"/>
              <a:t>nejchutnějiší</a:t>
            </a:r>
            <a:r>
              <a:rPr lang="cs-CZ" dirty="0" smtClean="0"/>
              <a:t> uležený následujícího dne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18" y="3001155"/>
            <a:ext cx="6171045" cy="3731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58" y="3258127"/>
            <a:ext cx="4071697" cy="305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35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Pečivo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Maďarská kuchyně má i různé druhy specialit ze slaného nebo sladkého těsta - například i u nás dobře známé </a:t>
            </a:r>
            <a:r>
              <a:rPr lang="cs-CZ" dirty="0" err="1"/>
              <a:t>pagácsi</a:t>
            </a:r>
            <a:r>
              <a:rPr lang="cs-CZ" dirty="0"/>
              <a:t> - škvarkové </a:t>
            </a:r>
            <a:r>
              <a:rPr lang="cs-CZ" dirty="0" err="1"/>
              <a:t>pagáče</a:t>
            </a:r>
            <a:r>
              <a:rPr lang="cs-CZ" dirty="0"/>
              <a:t>, langoše či masopustní koblihy.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317" y="2733964"/>
            <a:ext cx="5175827" cy="388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9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309" y="365125"/>
            <a:ext cx="5771428" cy="341970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17" y="365313"/>
            <a:ext cx="5068455" cy="341951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16" y="3784831"/>
            <a:ext cx="5068455" cy="3048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309" y="3855808"/>
            <a:ext cx="5771428" cy="300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738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Uzeniny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Uherský </a:t>
            </a:r>
            <a:r>
              <a:rPr lang="cs-CZ" dirty="0"/>
              <a:t>salám - pravý uherský salám obsahuje výhradně vepřové maso. Své typické aroma získává díky uzení a skutečně dlouhé době zrání, která činí asi tři měsíce. Před plněním do střívek je vybrané maso vepříků uzeno několik dní suchým bukovým dřevem. Po okořenění a naplnění do střívek jsou výrobky zavěšeny do věží, ve kterých zrají po dobu tří měsíců (100 dní), při kontrolované teplotě a za přítomnosti vlhkosti. </a:t>
            </a:r>
          </a:p>
          <a:p>
            <a:r>
              <a:rPr lang="cs-CZ" dirty="0"/>
              <a:t>Čabajská klobása - patří mezi tepelně neopracované výrobky, fermentované klobásy. Charakteristická je tmavá barva a pikantní papriková chuť. Tato uzenina je oblíbená pro svou nezaměnitelnou chuť a čtyřměsíční trvanlivost.</a:t>
            </a:r>
          </a:p>
        </p:txBody>
      </p:sp>
    </p:spTree>
    <p:extLst>
      <p:ext uri="{BB962C8B-B14F-4D97-AF65-F5344CB8AC3E}">
        <p14:creationId xmlns:p14="http://schemas.microsoft.com/office/powerpoint/2010/main" val="646767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Pivo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V Maďarsku se vaří pivo, které se ovšem svou kvalitou nemůže vyrovnat pivu českému. Mezi nejběžnější značky patří </a:t>
            </a:r>
            <a:r>
              <a:rPr lang="cs-CZ" dirty="0" err="1"/>
              <a:t>Arany</a:t>
            </a:r>
            <a:r>
              <a:rPr lang="cs-CZ" dirty="0"/>
              <a:t> </a:t>
            </a:r>
            <a:r>
              <a:rPr lang="cs-CZ" dirty="0" err="1"/>
              <a:t>Ászok</a:t>
            </a:r>
            <a:r>
              <a:rPr lang="cs-CZ" dirty="0"/>
              <a:t> – vyrábí se v pivovaru </a:t>
            </a:r>
            <a:r>
              <a:rPr lang="cs-CZ" dirty="0" err="1"/>
              <a:t>Dreher</a:t>
            </a:r>
            <a:r>
              <a:rPr lang="cs-CZ" dirty="0"/>
              <a:t> </a:t>
            </a:r>
            <a:r>
              <a:rPr lang="cs-CZ" dirty="0" err="1"/>
              <a:t>Sörgyár</a:t>
            </a:r>
            <a:r>
              <a:rPr lang="cs-CZ" dirty="0"/>
              <a:t>, jedná se o ležák evropského typu se 4,5% alkoholu, světle žluté čiré barvy, pěnu má bílou s velkými bublinami, která rychle opadá. Další značky piv: </a:t>
            </a:r>
            <a:r>
              <a:rPr lang="cs-CZ" dirty="0" err="1"/>
              <a:t>Kobánai</a:t>
            </a:r>
            <a:r>
              <a:rPr lang="cs-CZ" dirty="0"/>
              <a:t>, </a:t>
            </a:r>
            <a:r>
              <a:rPr lang="cs-CZ" dirty="0" err="1"/>
              <a:t>Dreher</a:t>
            </a:r>
            <a:r>
              <a:rPr lang="cs-CZ" dirty="0"/>
              <a:t> </a:t>
            </a:r>
            <a:r>
              <a:rPr lang="cs-CZ" dirty="0" err="1"/>
              <a:t>Bak</a:t>
            </a:r>
            <a:r>
              <a:rPr lang="cs-CZ" dirty="0"/>
              <a:t>, </a:t>
            </a:r>
            <a:r>
              <a:rPr lang="cs-CZ" dirty="0" err="1"/>
              <a:t>Borsodi</a:t>
            </a:r>
            <a:r>
              <a:rPr lang="cs-CZ" dirty="0"/>
              <a:t>, </a:t>
            </a:r>
            <a:r>
              <a:rPr lang="cs-CZ" dirty="0" err="1"/>
              <a:t>Soproni</a:t>
            </a:r>
            <a:r>
              <a:rPr lang="cs-CZ" dirty="0"/>
              <a:t>….</a:t>
            </a:r>
          </a:p>
          <a:p>
            <a:pPr marL="0" indent="0">
              <a:buNone/>
            </a:pPr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90646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Víno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/>
            </a:r>
            <a:br>
              <a:rPr lang="cs-CZ" dirty="0"/>
            </a:br>
            <a:r>
              <a:rPr lang="cs-CZ" dirty="0"/>
              <a:t> Nejznámější vinařskou oblastí je bezesporu Tokaj, která se rozkládá v povodí řeky </a:t>
            </a:r>
            <a:r>
              <a:rPr lang="cs-CZ" dirty="0" err="1"/>
              <a:t>Bodrog</a:t>
            </a:r>
            <a:r>
              <a:rPr lang="cs-CZ" dirty="0"/>
              <a:t>, severně ohraničená </a:t>
            </a:r>
            <a:r>
              <a:rPr lang="cs-CZ" dirty="0" err="1"/>
              <a:t>Zemplínskými</a:t>
            </a:r>
            <a:r>
              <a:rPr lang="cs-CZ" dirty="0"/>
              <a:t> vrchy a na jihu Maďarska ohraničená soutokem řek Tisa a </a:t>
            </a:r>
            <a:r>
              <a:rPr lang="cs-CZ" dirty="0" err="1"/>
              <a:t>Bodrog</a:t>
            </a:r>
            <a:r>
              <a:rPr lang="cs-CZ" dirty="0"/>
              <a:t>. Víno této oblasti je – Tokajské víno- je aromatické víno zlatavé barvy, které se vyrábí dvěma způsoby: tradiční oxidativní metodou a moderní reduktivní metodou. Vyrábí se výlučně z odrůd </a:t>
            </a:r>
            <a:r>
              <a:rPr lang="cs-CZ" dirty="0" err="1"/>
              <a:t>Fumint</a:t>
            </a:r>
            <a:r>
              <a:rPr lang="cs-CZ" dirty="0"/>
              <a:t>, </a:t>
            </a:r>
            <a:r>
              <a:rPr lang="cs-CZ" dirty="0" err="1"/>
              <a:t>Lipovina</a:t>
            </a:r>
            <a:r>
              <a:rPr lang="cs-CZ" dirty="0"/>
              <a:t>, Muškát žlutý a v některých případech také ze Zety. Hrozny se pěstují na třech typech půdy: jílovitá půda, sprašová hlína anebo sorta písku, pěstují se ve svahu. Vlhké noci a dlouhý teplý podzim v kombinaci s vlivem řeky Tisy a </a:t>
            </a:r>
            <a:r>
              <a:rPr lang="cs-CZ" dirty="0" err="1"/>
              <a:t>Bodrog</a:t>
            </a:r>
            <a:r>
              <a:rPr lang="cs-CZ" dirty="0"/>
              <a:t> prospívají vzniku ušlechtilé plísně, která má vliv na cukernatost hroznů. Sběr probíhá na konci října a v listopadu. Kvalita tokajského vína je určována přídavkem cibéb odrůd </a:t>
            </a:r>
            <a:r>
              <a:rPr lang="cs-CZ" dirty="0" err="1"/>
              <a:t>Furmintg</a:t>
            </a:r>
            <a:r>
              <a:rPr lang="cs-CZ" dirty="0"/>
              <a:t> a </a:t>
            </a:r>
            <a:r>
              <a:rPr lang="cs-CZ" dirty="0" err="1"/>
              <a:t>Lipovina</a:t>
            </a:r>
            <a:r>
              <a:rPr lang="cs-CZ" dirty="0"/>
              <a:t>, které byly napadeny ušlechtilou hnilobou.</a:t>
            </a:r>
          </a:p>
        </p:txBody>
      </p:sp>
    </p:spTree>
    <p:extLst>
      <p:ext uri="{BB962C8B-B14F-4D97-AF65-F5344CB8AC3E}">
        <p14:creationId xmlns:p14="http://schemas.microsoft.com/office/powerpoint/2010/main" val="1094236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Víno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Další vinařskou oblastí je </a:t>
            </a:r>
            <a:r>
              <a:rPr lang="cs-CZ" dirty="0" err="1"/>
              <a:t>Mátraalja</a:t>
            </a:r>
            <a:r>
              <a:rPr lang="cs-CZ" dirty="0"/>
              <a:t> – druhá nejrozlehlejší oblast Maďarska. Svahy jsou jižně orientované, slunečné, proti větru chráněné pohořím </a:t>
            </a:r>
            <a:r>
              <a:rPr lang="cs-CZ" dirty="0" err="1"/>
              <a:t>Mátra</a:t>
            </a:r>
            <a:r>
              <a:rPr lang="cs-CZ" dirty="0"/>
              <a:t>. Nejkvalitnější bílá vína se vyrábějí z tradičních odrůd </a:t>
            </a:r>
            <a:r>
              <a:rPr lang="cs-CZ" dirty="0" err="1"/>
              <a:t>Rizling</a:t>
            </a:r>
            <a:r>
              <a:rPr lang="cs-CZ" dirty="0"/>
              <a:t> vlašský, </a:t>
            </a:r>
            <a:r>
              <a:rPr lang="cs-CZ" dirty="0" err="1"/>
              <a:t>Lipovina</a:t>
            </a:r>
            <a:r>
              <a:rPr lang="cs-CZ" dirty="0"/>
              <a:t>, Chardonnay, Tramín, Muškát </a:t>
            </a:r>
            <a:r>
              <a:rPr lang="cs-CZ" dirty="0" err="1"/>
              <a:t>Ottonel</a:t>
            </a:r>
            <a:r>
              <a:rPr lang="cs-CZ" dirty="0"/>
              <a:t>, Silván a </a:t>
            </a:r>
            <a:r>
              <a:rPr lang="cs-CZ" dirty="0" err="1"/>
              <a:t>Zweigelt</a:t>
            </a:r>
            <a:r>
              <a:rPr lang="cs-CZ" dirty="0"/>
              <a:t>. Mezi </a:t>
            </a:r>
            <a:r>
              <a:rPr lang="cs-CZ" dirty="0">
                <a:hlinkClick r:id="rId2" tooltip="modrý odrůdi"/>
              </a:rPr>
              <a:t>modrými odrůdami</a:t>
            </a:r>
            <a:r>
              <a:rPr lang="cs-CZ" dirty="0"/>
              <a:t> dominuje </a:t>
            </a:r>
            <a:r>
              <a:rPr lang="cs-CZ" dirty="0">
                <a:hlinkClick r:id="rId3" tooltip="Kékfrankos (Frankovka)"/>
              </a:rPr>
              <a:t>Frankovka</a:t>
            </a:r>
            <a:r>
              <a:rPr lang="cs-CZ" dirty="0"/>
              <a:t>, ale vyskytují se i další druhy.</a:t>
            </a:r>
          </a:p>
        </p:txBody>
      </p:sp>
    </p:spTree>
    <p:extLst>
      <p:ext uri="{BB962C8B-B14F-4D97-AF65-F5344CB8AC3E}">
        <p14:creationId xmlns:p14="http://schemas.microsoft.com/office/powerpoint/2010/main" val="1150524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Víno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Třetí známou vinařskou oblastí je </a:t>
            </a:r>
            <a:r>
              <a:rPr lang="cs-CZ" dirty="0" err="1"/>
              <a:t>Kunság</a:t>
            </a:r>
            <a:r>
              <a:rPr lang="cs-CZ" dirty="0"/>
              <a:t> – rozléhá se na části Velké nížiny </a:t>
            </a:r>
            <a:r>
              <a:rPr lang="cs-CZ" dirty="0" err="1"/>
              <a:t>Alföld</a:t>
            </a:r>
            <a:r>
              <a:rPr lang="cs-CZ" dirty="0"/>
              <a:t>, největší podíl plochy leží mezi řekami Tisa a Dunaj. Zdejší klima je suché a horké s velkými výkyvy počasí, včetně </a:t>
            </a:r>
            <a:r>
              <a:rPr lang="cs-CZ" dirty="0" err="1"/>
              <a:t>mrazů.Vinohrady</a:t>
            </a:r>
            <a:r>
              <a:rPr lang="cs-CZ" dirty="0"/>
              <a:t> leží na vápenitém písku, ojediněle na hlinitém nebo písčitém spraši. Tradičně se zde pěstují </a:t>
            </a:r>
            <a:r>
              <a:rPr lang="cs-CZ" dirty="0">
                <a:hlinkClick r:id="rId2" tooltip="bílé vina"/>
              </a:rPr>
              <a:t>bílé</a:t>
            </a:r>
            <a:r>
              <a:rPr lang="cs-CZ" dirty="0"/>
              <a:t> odrůdy </a:t>
            </a:r>
            <a:r>
              <a:rPr lang="cs-CZ" dirty="0" err="1"/>
              <a:t>Cserszegi</a:t>
            </a:r>
            <a:r>
              <a:rPr lang="cs-CZ" dirty="0"/>
              <a:t> </a:t>
            </a:r>
            <a:r>
              <a:rPr lang="cs-CZ" dirty="0" err="1"/>
              <a:t>Fűszeres</a:t>
            </a:r>
            <a:r>
              <a:rPr lang="cs-CZ" dirty="0"/>
              <a:t>, </a:t>
            </a:r>
            <a:r>
              <a:rPr lang="cs-CZ" dirty="0" err="1"/>
              <a:t>Kövidinka</a:t>
            </a:r>
            <a:r>
              <a:rPr lang="cs-CZ" dirty="0"/>
              <a:t>, </a:t>
            </a:r>
            <a:r>
              <a:rPr lang="cs-CZ" dirty="0" err="1"/>
              <a:t>Kunleány</a:t>
            </a:r>
            <a:r>
              <a:rPr lang="cs-CZ" dirty="0"/>
              <a:t>, </a:t>
            </a:r>
            <a:r>
              <a:rPr lang="cs-CZ" dirty="0" err="1"/>
              <a:t>Arany</a:t>
            </a:r>
            <a:r>
              <a:rPr lang="cs-CZ" dirty="0"/>
              <a:t> </a:t>
            </a:r>
            <a:r>
              <a:rPr lang="cs-CZ" dirty="0" err="1"/>
              <a:t>Sárfehér</a:t>
            </a:r>
            <a:r>
              <a:rPr lang="cs-CZ" dirty="0"/>
              <a:t>, </a:t>
            </a:r>
            <a:r>
              <a:rPr lang="cs-CZ" dirty="0" err="1"/>
              <a:t>Piros</a:t>
            </a:r>
            <a:r>
              <a:rPr lang="cs-CZ" dirty="0"/>
              <a:t> </a:t>
            </a:r>
            <a:r>
              <a:rPr lang="cs-CZ" dirty="0" err="1"/>
              <a:t>Szlanka</a:t>
            </a:r>
            <a:r>
              <a:rPr lang="cs-CZ" dirty="0"/>
              <a:t>, </a:t>
            </a:r>
            <a:r>
              <a:rPr lang="cs-CZ" dirty="0" err="1"/>
              <a:t>Ezerjó</a:t>
            </a:r>
            <a:r>
              <a:rPr lang="cs-CZ" dirty="0"/>
              <a:t>, </a:t>
            </a:r>
            <a:r>
              <a:rPr lang="cs-CZ" dirty="0" err="1"/>
              <a:t>Pozsonyi</a:t>
            </a:r>
            <a:r>
              <a:rPr lang="cs-CZ" dirty="0"/>
              <a:t> </a:t>
            </a:r>
            <a:r>
              <a:rPr lang="cs-CZ" dirty="0" err="1"/>
              <a:t>Fehér</a:t>
            </a:r>
            <a:r>
              <a:rPr lang="cs-CZ" dirty="0"/>
              <a:t> a </a:t>
            </a:r>
            <a:r>
              <a:rPr lang="cs-CZ" dirty="0" err="1"/>
              <a:t>Zalagyöngye</a:t>
            </a:r>
            <a:r>
              <a:rPr lang="cs-CZ" dirty="0"/>
              <a:t>. Z </a:t>
            </a:r>
            <a:r>
              <a:rPr lang="cs-CZ" dirty="0">
                <a:hlinkClick r:id="rId3" tooltip="modrých odrůd"/>
              </a:rPr>
              <a:t>modrých odrůd</a:t>
            </a:r>
            <a:r>
              <a:rPr lang="cs-CZ" dirty="0"/>
              <a:t> jsou rozšířené </a:t>
            </a:r>
            <a:r>
              <a:rPr lang="cs-CZ" dirty="0">
                <a:hlinkClick r:id="rId4" tooltip="Kadarka"/>
              </a:rPr>
              <a:t>Kadarka</a:t>
            </a:r>
            <a:r>
              <a:rPr lang="cs-CZ" dirty="0"/>
              <a:t>, </a:t>
            </a:r>
            <a:r>
              <a:rPr lang="cs-CZ" dirty="0" err="1">
                <a:hlinkClick r:id="rId5" tooltip="Kékfrankos (Frankovka)"/>
              </a:rPr>
              <a:t>Kékfrankos</a:t>
            </a:r>
            <a:r>
              <a:rPr lang="cs-CZ" dirty="0">
                <a:hlinkClick r:id="rId5" tooltip="Kékfrankos (Frankovka)"/>
              </a:rPr>
              <a:t> (Frankovka)</a:t>
            </a:r>
            <a:r>
              <a:rPr lang="cs-CZ" dirty="0"/>
              <a:t> a </a:t>
            </a:r>
            <a:r>
              <a:rPr lang="cs-CZ" dirty="0" err="1">
                <a:hlinkClick r:id="rId6" tooltip="Zweigelt"/>
              </a:rPr>
              <a:t>Zweigelt</a:t>
            </a:r>
            <a:r>
              <a:rPr lang="cs-CZ" dirty="0"/>
              <a:t>. Bílá vína jsou aromatická, lehká s nízkým obsahem kyselin a červená vína jsou </a:t>
            </a:r>
            <a:r>
              <a:rPr lang="cs-CZ" dirty="0" err="1"/>
              <a:t>ovocitá</a:t>
            </a:r>
            <a:r>
              <a:rPr lang="cs-CZ" dirty="0"/>
              <a:t>. Prémiových kvalit dosahují tato vína jen zcela výjimečně.</a:t>
            </a:r>
          </a:p>
        </p:txBody>
      </p:sp>
    </p:spTree>
    <p:extLst>
      <p:ext uri="{BB962C8B-B14F-4D97-AF65-F5344CB8AC3E}">
        <p14:creationId xmlns:p14="http://schemas.microsoft.com/office/powerpoint/2010/main" val="742213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Víno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Další oblasti jsou Eger, </a:t>
            </a:r>
            <a:r>
              <a:rPr lang="cs-CZ" dirty="0" err="1"/>
              <a:t>Bükkajla</a:t>
            </a:r>
            <a:r>
              <a:rPr lang="cs-CZ" dirty="0"/>
              <a:t>, </a:t>
            </a:r>
            <a:r>
              <a:rPr lang="cs-CZ" dirty="0" err="1"/>
              <a:t>Balatonfüred</a:t>
            </a:r>
            <a:r>
              <a:rPr lang="cs-CZ" dirty="0"/>
              <a:t>, </a:t>
            </a:r>
            <a:r>
              <a:rPr lang="cs-CZ" dirty="0" err="1"/>
              <a:t>Hájos-Baja</a:t>
            </a:r>
            <a:r>
              <a:rPr lang="cs-CZ" dirty="0"/>
              <a:t>.</a:t>
            </a:r>
          </a:p>
          <a:p>
            <a:r>
              <a:rPr lang="cs-CZ" dirty="0"/>
              <a:t>Mezi velmi známá maďarská vína u nás patří </a:t>
            </a:r>
            <a:r>
              <a:rPr lang="cs-CZ" dirty="0" err="1"/>
              <a:t>Muskotály</a:t>
            </a:r>
            <a:r>
              <a:rPr lang="cs-CZ" dirty="0"/>
              <a:t>, </a:t>
            </a:r>
            <a:r>
              <a:rPr lang="cs-CZ" dirty="0" err="1"/>
              <a:t>Egri</a:t>
            </a:r>
            <a:r>
              <a:rPr lang="cs-CZ" dirty="0"/>
              <a:t> </a:t>
            </a:r>
            <a:r>
              <a:rPr lang="cs-CZ" dirty="0" err="1"/>
              <a:t>Bikavér</a:t>
            </a:r>
            <a:r>
              <a:rPr lang="cs-CZ" dirty="0"/>
              <a:t> (Býčí krev), </a:t>
            </a:r>
            <a:r>
              <a:rPr lang="cs-CZ" dirty="0" err="1"/>
              <a:t>Szilvány</a:t>
            </a:r>
            <a:r>
              <a:rPr lang="cs-CZ" dirty="0"/>
              <a:t> a další. Mezinárodně však Maďarsko proslavily především vína Tokajská.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6298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Destiláty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Mezi nejrozšířenější druhy destilátů patří </a:t>
            </a:r>
            <a:r>
              <a:rPr lang="cs-CZ" dirty="0" err="1"/>
              <a:t>Pálinka</a:t>
            </a:r>
            <a:r>
              <a:rPr lang="cs-CZ" dirty="0"/>
              <a:t> - jedná se o tradiční druh brandy, která se vyrábí především v Maďarsku a Transylvánii. </a:t>
            </a:r>
            <a:r>
              <a:rPr lang="cs-CZ" dirty="0" err="1"/>
              <a:t>Pálinka</a:t>
            </a:r>
            <a:r>
              <a:rPr lang="cs-CZ" dirty="0"/>
              <a:t> se konzumuje nejlépe při 18-20 °C, protože při této teplotě nejlépe vyniká vůně a chuť ovocných plodů. Pokud se podává příliš studená, je těžké vůni a chuť ovoce vnímat. Ke konzumaci je ideální tvar skla široký ve tvaru tulipánu a v dolní části je úzký. Poměrně úzké hrdlo sklenice vede k nosu, což umožňuje více vnímat vůni nápoje. </a:t>
            </a:r>
          </a:p>
          <a:p>
            <a:r>
              <a:rPr lang="cs-CZ" dirty="0"/>
              <a:t>Druhy </a:t>
            </a:r>
            <a:r>
              <a:rPr lang="cs-CZ" dirty="0" err="1"/>
              <a:t>pálinky</a:t>
            </a:r>
            <a:r>
              <a:rPr lang="cs-CZ" dirty="0"/>
              <a:t>: </a:t>
            </a:r>
            <a:r>
              <a:rPr lang="cs-CZ" dirty="0" err="1"/>
              <a:t>Kisüsti</a:t>
            </a:r>
            <a:r>
              <a:rPr lang="cs-CZ" dirty="0"/>
              <a:t> - dvakrát destilovaná z </a:t>
            </a:r>
            <a:r>
              <a:rPr lang="cs-CZ" dirty="0" err="1"/>
              <a:t>Pálinka</a:t>
            </a:r>
            <a:r>
              <a:rPr lang="cs-CZ" dirty="0"/>
              <a:t> z vybraných višní</a:t>
            </a:r>
            <a:br>
              <a:rPr lang="cs-CZ" dirty="0"/>
            </a:br>
            <a:r>
              <a:rPr lang="cs-CZ" dirty="0"/>
              <a:t>                         </a:t>
            </a:r>
            <a:r>
              <a:rPr lang="cs-CZ" dirty="0" err="1"/>
              <a:t>Erlelt</a:t>
            </a:r>
            <a:r>
              <a:rPr lang="cs-CZ" dirty="0"/>
              <a:t> </a:t>
            </a:r>
            <a:r>
              <a:rPr lang="cs-CZ" dirty="0" err="1"/>
              <a:t>Pálinka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                         Ó - (doslovně Starý) </a:t>
            </a:r>
            <a:r>
              <a:rPr lang="cs-CZ" dirty="0" err="1"/>
              <a:t>Pálinka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                         </a:t>
            </a:r>
            <a:r>
              <a:rPr lang="cs-CZ" dirty="0" err="1"/>
              <a:t>Ágyas</a:t>
            </a:r>
            <a:r>
              <a:rPr lang="cs-CZ" dirty="0"/>
              <a:t> (doslovně Noční) – </a:t>
            </a:r>
            <a:r>
              <a:rPr lang="cs-CZ" dirty="0" err="1"/>
              <a:t>Pálinka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                         </a:t>
            </a:r>
            <a:r>
              <a:rPr lang="cs-CZ" dirty="0" err="1"/>
              <a:t>Törköly</a:t>
            </a:r>
            <a:r>
              <a:rPr lang="cs-CZ" dirty="0"/>
              <a:t> nebo také </a:t>
            </a:r>
            <a:r>
              <a:rPr lang="cs-CZ" dirty="0" err="1"/>
              <a:t>Törkölypálinka</a:t>
            </a:r>
            <a:r>
              <a:rPr lang="cs-CZ" dirty="0"/>
              <a:t> - </a:t>
            </a:r>
            <a:r>
              <a:rPr lang="cs-CZ" dirty="0" err="1"/>
              <a:t>Pálinka</a:t>
            </a:r>
            <a:r>
              <a:rPr lang="cs-CZ" dirty="0"/>
              <a:t> z hroznových výlisků</a:t>
            </a:r>
            <a:br>
              <a:rPr lang="cs-CZ" dirty="0"/>
            </a:br>
            <a:r>
              <a:rPr lang="cs-CZ" dirty="0"/>
              <a:t>                         Barack - nejznámější odrůda </a:t>
            </a:r>
            <a:r>
              <a:rPr lang="cs-CZ" dirty="0" err="1"/>
              <a:t>Pálinky</a:t>
            </a:r>
            <a:r>
              <a:rPr lang="cs-CZ" dirty="0"/>
              <a:t> z meruněk</a:t>
            </a:r>
          </a:p>
        </p:txBody>
      </p:sp>
    </p:spTree>
    <p:extLst>
      <p:ext uri="{BB962C8B-B14F-4D97-AF65-F5344CB8AC3E}">
        <p14:creationId xmlns:p14="http://schemas.microsoft.com/office/powerpoint/2010/main" val="310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ovlivnilo maďarskou gastronomii?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Základ maďarské gastronomie tvoří kombinace původních jídel, které zde zavedli nomádské a turecké kmeny. Velký vliv mělo i Rakousko-Uhersko. </a:t>
            </a:r>
            <a:endParaRPr lang="cs-CZ" dirty="0" smtClean="0"/>
          </a:p>
          <a:p>
            <a:r>
              <a:rPr lang="cs-CZ" dirty="0" smtClean="0"/>
              <a:t>Nomádi používali sušené </a:t>
            </a:r>
            <a:r>
              <a:rPr lang="cs-CZ" dirty="0"/>
              <a:t>potraviny. </a:t>
            </a:r>
            <a:r>
              <a:rPr lang="cs-CZ" dirty="0" smtClean="0"/>
              <a:t>(těstovina </a:t>
            </a:r>
            <a:r>
              <a:rPr lang="cs-CZ" dirty="0"/>
              <a:t>z mouky a vody </a:t>
            </a:r>
            <a:r>
              <a:rPr lang="cs-CZ" dirty="0" smtClean="0"/>
              <a:t>– </a:t>
            </a:r>
            <a:r>
              <a:rPr lang="cs-CZ" dirty="0" err="1" smtClean="0"/>
              <a:t>tarhoňa</a:t>
            </a:r>
            <a:r>
              <a:rPr lang="cs-CZ" dirty="0" smtClean="0"/>
              <a:t>). </a:t>
            </a:r>
            <a:r>
              <a:rPr lang="cs-CZ" dirty="0"/>
              <a:t>Po usmažení na sádle a paprice se dnes podává jako příloha. </a:t>
            </a:r>
            <a:endParaRPr lang="cs-CZ" dirty="0" smtClean="0"/>
          </a:p>
          <a:p>
            <a:r>
              <a:rPr lang="cs-CZ" dirty="0" smtClean="0"/>
              <a:t>Turci přivezli papriku, tenké těsto na štrúdl, </a:t>
            </a:r>
            <a:r>
              <a:rPr lang="cs-CZ" dirty="0" err="1" smtClean="0"/>
              <a:t>pörkölt</a:t>
            </a:r>
            <a:r>
              <a:rPr lang="cs-CZ" dirty="0" smtClean="0"/>
              <a:t> </a:t>
            </a:r>
            <a:r>
              <a:rPr lang="cs-CZ" dirty="0"/>
              <a:t>(perkelt). </a:t>
            </a:r>
            <a:endParaRPr lang="cs-CZ" dirty="0" smtClean="0"/>
          </a:p>
          <a:p>
            <a:r>
              <a:rPr lang="cs-CZ" dirty="0" smtClean="0"/>
              <a:t>Přes Vídeň přichází francouzská </a:t>
            </a:r>
            <a:r>
              <a:rPr lang="cs-CZ" dirty="0"/>
              <a:t>kuchyně a s ní palačinky a jiné moučníky. </a:t>
            </a:r>
          </a:p>
        </p:txBody>
      </p:sp>
    </p:spTree>
    <p:extLst>
      <p:ext uri="{BB962C8B-B14F-4D97-AF65-F5344CB8AC3E}">
        <p14:creationId xmlns:p14="http://schemas.microsoft.com/office/powerpoint/2010/main" val="1435835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Koření charakterizuje maďarskou kuchyni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Maďarské pokrmy mají jedno společné: cibulový základ s mletou paprikou. </a:t>
            </a:r>
            <a:endParaRPr lang="cs-CZ" dirty="0" smtClean="0"/>
          </a:p>
          <a:p>
            <a:r>
              <a:rPr lang="cs-CZ" dirty="0" smtClean="0"/>
              <a:t>V tradiční maďarské kuchyni se používá téměř výlučně jen paprika sladká. Za nejlepší je považována s</a:t>
            </a:r>
            <a:r>
              <a:rPr lang="cs-CZ" dirty="0" smtClean="0"/>
              <a:t>ladká </a:t>
            </a:r>
            <a:r>
              <a:rPr lang="cs-CZ" dirty="0" err="1"/>
              <a:t>szegedínská</a:t>
            </a:r>
            <a:r>
              <a:rPr lang="cs-CZ" dirty="0"/>
              <a:t> </a:t>
            </a:r>
            <a:r>
              <a:rPr lang="cs-CZ" dirty="0" smtClean="0"/>
              <a:t>paprika mletá </a:t>
            </a:r>
            <a:r>
              <a:rPr lang="cs-CZ" dirty="0"/>
              <a:t>bez stopek, jader a </a:t>
            </a:r>
            <a:r>
              <a:rPr lang="cs-CZ" dirty="0" smtClean="0"/>
              <a:t>žilek. </a:t>
            </a:r>
            <a:r>
              <a:rPr lang="cs-CZ" dirty="0" smtClean="0"/>
              <a:t>Kvalitní sušená paprika má sytě červenou barvu, trochu nasládlou a pikantní chuť</a:t>
            </a:r>
            <a:endParaRPr lang="cs-CZ" dirty="0" smtClean="0"/>
          </a:p>
          <a:p>
            <a:r>
              <a:rPr lang="cs-CZ" dirty="0" smtClean="0"/>
              <a:t>Zvykem je </a:t>
            </a:r>
            <a:r>
              <a:rPr lang="cs-CZ" dirty="0"/>
              <a:t>dávat na stůl nádobku s pálivou paprikou, případně samotné pálivé </a:t>
            </a:r>
            <a:r>
              <a:rPr lang="cs-CZ" dirty="0" smtClean="0"/>
              <a:t>papričky. </a:t>
            </a:r>
          </a:p>
          <a:p>
            <a:r>
              <a:rPr lang="cs-CZ" dirty="0" smtClean="0"/>
              <a:t>Z </a:t>
            </a:r>
            <a:r>
              <a:rPr lang="cs-CZ" dirty="0"/>
              <a:t>koření se kromě papriky ještě používá pepř a majoránka. </a:t>
            </a:r>
          </a:p>
        </p:txBody>
      </p:sp>
    </p:spTree>
    <p:extLst>
      <p:ext uri="{BB962C8B-B14F-4D97-AF65-F5344CB8AC3E}">
        <p14:creationId xmlns:p14="http://schemas.microsoft.com/office/powerpoint/2010/main" val="4080897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Maso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Kvalitní masa z </a:t>
            </a:r>
            <a:r>
              <a:rPr lang="cs-CZ" dirty="0"/>
              <a:t>krmných volů, telat, vepřů, skopců. </a:t>
            </a:r>
            <a:endParaRPr lang="cs-CZ" dirty="0" smtClean="0"/>
          </a:p>
          <a:p>
            <a:r>
              <a:rPr lang="cs-CZ" dirty="0" smtClean="0"/>
              <a:t>Drůbež - proslulý </a:t>
            </a:r>
            <a:r>
              <a:rPr lang="cs-CZ" dirty="0"/>
              <a:t>je také maďarský krocan, kuřata, kachny a husy. </a:t>
            </a:r>
            <a:endParaRPr lang="cs-CZ" dirty="0" smtClean="0"/>
          </a:p>
          <a:p>
            <a:r>
              <a:rPr lang="cs-CZ" dirty="0" smtClean="0"/>
              <a:t>Zvěřina </a:t>
            </a:r>
            <a:r>
              <a:rPr lang="cs-CZ" dirty="0"/>
              <a:t>se na maďarském stole neobjevuje příliš často, neboť je relativně drahá. </a:t>
            </a:r>
            <a:endParaRPr lang="cs-CZ" dirty="0" smtClean="0"/>
          </a:p>
          <a:p>
            <a:r>
              <a:rPr lang="cs-CZ" dirty="0" smtClean="0"/>
              <a:t>K</a:t>
            </a:r>
            <a:r>
              <a:rPr lang="cs-CZ" dirty="0"/>
              <a:t> přípravě maďarské kuchyně je převážně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používáno </a:t>
            </a:r>
            <a:r>
              <a:rPr lang="cs-CZ" dirty="0"/>
              <a:t>sádlo, </a:t>
            </a:r>
            <a:r>
              <a:rPr lang="cs-CZ" dirty="0" smtClean="0"/>
              <a:t>přidává se slanina.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981" y="184728"/>
            <a:ext cx="1957727" cy="195772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09" y="3364446"/>
            <a:ext cx="4836189" cy="32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91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46108" y="489527"/>
            <a:ext cx="4525819" cy="1274617"/>
          </a:xfrm>
        </p:spPr>
        <p:txBody>
          <a:bodyPr>
            <a:normAutofit/>
          </a:bodyPr>
          <a:lstStyle/>
          <a:p>
            <a:r>
              <a:rPr lang="cs-CZ" sz="2800" dirty="0" smtClean="0"/>
              <a:t>Sladkovodní ryby z </a:t>
            </a:r>
            <a:br>
              <a:rPr lang="cs-CZ" sz="2800" dirty="0" smtClean="0"/>
            </a:br>
            <a:r>
              <a:rPr lang="cs-CZ" sz="2800" dirty="0" smtClean="0"/>
              <a:t>množství jezer a řek</a:t>
            </a:r>
            <a:endParaRPr lang="cs-CZ" sz="2800" dirty="0"/>
          </a:p>
        </p:txBody>
      </p:sp>
      <p:sp>
        <p:nvSpPr>
          <p:cNvPr id="8" name="Podnadpis 7"/>
          <p:cNvSpPr>
            <a:spLocks noGrp="1"/>
          </p:cNvSpPr>
          <p:nvPr>
            <p:ph type="subTitle" idx="1"/>
          </p:nvPr>
        </p:nvSpPr>
        <p:spPr>
          <a:xfrm>
            <a:off x="628073" y="4876800"/>
            <a:ext cx="4433454" cy="181610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Fogoš,</a:t>
            </a:r>
          </a:p>
          <a:p>
            <a:r>
              <a:rPr lang="cs-CZ" sz="2800" dirty="0" smtClean="0"/>
              <a:t>candát s chutným bílým masem </a:t>
            </a:r>
            <a:endParaRPr lang="cs-CZ" sz="2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72" y="404090"/>
            <a:ext cx="6168737" cy="4112491"/>
          </a:xfrm>
          <a:prstGeom prst="rect">
            <a:avLst/>
          </a:prstGeom>
        </p:spPr>
      </p:pic>
      <p:pic>
        <p:nvPicPr>
          <p:cNvPr id="9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913" y="2341563"/>
            <a:ext cx="6542087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79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Přílohy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Oblíbenou formou přílohy v maďarské kuchyni je rýže, nudle a noky, případně brambory a </a:t>
            </a:r>
            <a:r>
              <a:rPr lang="cs-CZ" dirty="0" err="1" smtClean="0"/>
              <a:t>tarhoňa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325" y="2883045"/>
            <a:ext cx="5855855" cy="329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28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Hideg</a:t>
            </a:r>
            <a:r>
              <a:rPr lang="cs-CZ" dirty="0" smtClean="0"/>
              <a:t> </a:t>
            </a:r>
            <a:r>
              <a:rPr lang="cs-CZ" dirty="0" err="1" smtClean="0"/>
              <a:t>libabmáj</a:t>
            </a:r>
            <a:r>
              <a:rPr lang="cs-CZ" dirty="0" smtClean="0"/>
              <a:t> </a:t>
            </a:r>
            <a:r>
              <a:rPr lang="cs-CZ" dirty="0" err="1" smtClean="0"/>
              <a:t>zsírjában</a:t>
            </a:r>
            <a:r>
              <a:rPr lang="cs-CZ" dirty="0" smtClean="0"/>
              <a:t> – husí játra ve vlastním sádle – husí játra upravená různými způsoby.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82" y="1459346"/>
            <a:ext cx="7075054" cy="530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1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Hortobágyi</a:t>
            </a:r>
            <a:r>
              <a:rPr lang="cs-CZ" dirty="0" smtClean="0"/>
              <a:t> </a:t>
            </a:r>
            <a:r>
              <a:rPr lang="cs-CZ" dirty="0" err="1" smtClean="0"/>
              <a:t>palacsinta</a:t>
            </a:r>
            <a:r>
              <a:rPr lang="cs-CZ" dirty="0" smtClean="0"/>
              <a:t> – palačinky plněné mletým masem podávané s kyselou smetanou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238" y="1825625"/>
            <a:ext cx="6213523" cy="4351338"/>
          </a:xfrm>
        </p:spPr>
      </p:pic>
    </p:spTree>
    <p:extLst>
      <p:ext uri="{BB962C8B-B14F-4D97-AF65-F5344CB8AC3E}">
        <p14:creationId xmlns:p14="http://schemas.microsoft.com/office/powerpoint/2010/main" val="334201075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690</Words>
  <Application>Microsoft Office PowerPoint</Application>
  <PresentationFormat>Širokoúhlá obrazovka</PresentationFormat>
  <Paragraphs>65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Motiv Office</vt:lpstr>
      <vt:lpstr>Maďarská gastronomie </vt:lpstr>
      <vt:lpstr>Prezentace aplikace PowerPoint</vt:lpstr>
      <vt:lpstr>Co ovlivnilo maďarskou gastronomii? </vt:lpstr>
      <vt:lpstr>Koření charakterizuje maďarskou kuchyni </vt:lpstr>
      <vt:lpstr>Maso </vt:lpstr>
      <vt:lpstr>Sladkovodní ryby z  množství jezer a řek</vt:lpstr>
      <vt:lpstr>Přílohy </vt:lpstr>
      <vt:lpstr>Hideg libabmáj zsírjában – husí játra ve vlastním sádle – husí játra upravená různými způsoby. </vt:lpstr>
      <vt:lpstr>Hortobágyi palacsinta – palačinky plněné mletým masem podávané s kyselou smetanou </vt:lpstr>
      <vt:lpstr>Gulyásleves</vt:lpstr>
      <vt:lpstr>„Bogrács gulyás“ </vt:lpstr>
      <vt:lpstr>Halászlé – polévka z ryb - vaří se ze směsi ryb (kapr, sumec) s cibulí, bramborami, paprikou, rajčaty a kořením – pálivou paprikou. Do přecezného rybího vývaru s rybím masem se zavaří těstoviny a podává se s bílým pečivem. </vt:lpstr>
      <vt:lpstr>Tárkonyos bárányragu leves – smetanová polévka s jehněčím masem a estragonem</vt:lpstr>
      <vt:lpstr>Kolozsvári káposzta </vt:lpstr>
      <vt:lpstr>Töltött káposzta </vt:lpstr>
      <vt:lpstr>Csirke-paprikás </vt:lpstr>
      <vt:lpstr>Dezerty </vt:lpstr>
      <vt:lpstr>Nejslavnější dezert </vt:lpstr>
      <vt:lpstr>Pečivo </vt:lpstr>
      <vt:lpstr>Uzeniny </vt:lpstr>
      <vt:lpstr>Pivo </vt:lpstr>
      <vt:lpstr>Víno </vt:lpstr>
      <vt:lpstr>Víno </vt:lpstr>
      <vt:lpstr>Víno </vt:lpstr>
      <vt:lpstr>Víno </vt:lpstr>
      <vt:lpstr>Destiláty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Maďarská gastronomie</dc:title>
  <dc:creator>Alexandr Burda</dc:creator>
  <cp:lastModifiedBy>Alexandr Burda</cp:lastModifiedBy>
  <cp:revision>7</cp:revision>
  <dcterms:created xsi:type="dcterms:W3CDTF">2020-11-11T11:13:21Z</dcterms:created>
  <dcterms:modified xsi:type="dcterms:W3CDTF">2020-11-11T12:09:18Z</dcterms:modified>
</cp:coreProperties>
</file>