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275" r:id="rId2"/>
    <p:sldId id="276" r:id="rId3"/>
    <p:sldId id="277" r:id="rId4"/>
    <p:sldId id="258" r:id="rId5"/>
    <p:sldId id="259" r:id="rId6"/>
    <p:sldId id="264" r:id="rId7"/>
    <p:sldId id="272" r:id="rId8"/>
    <p:sldId id="267" r:id="rId9"/>
    <p:sldId id="268" r:id="rId10"/>
    <p:sldId id="269" r:id="rId11"/>
    <p:sldId id="271" r:id="rId12"/>
    <p:sldId id="261" r:id="rId13"/>
    <p:sldId id="265" r:id="rId14"/>
    <p:sldId id="266" r:id="rId15"/>
    <p:sldId id="262" r:id="rId16"/>
    <p:sldId id="270" r:id="rId17"/>
    <p:sldId id="274"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A13C3-EBB0-4AF4-9874-80553CB9A621}" type="datetimeFigureOut">
              <a:rPr lang="cs-CZ" smtClean="0"/>
              <a:pPr/>
              <a:t>11.11.2020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7F243-F328-4035-A4C8-2D09F1DCCA31}"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787F243-F328-4035-A4C8-2D09F1DCCA31}" type="slidenum">
              <a:rPr lang="cs-CZ" smtClean="0"/>
              <a:pPr/>
              <a:t>13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830BE7FC-B9C1-4003-A300-43460B9EE1C4}" type="datetimeFigureOut">
              <a:rPr lang="cs-CZ" smtClean="0"/>
              <a:pPr/>
              <a:t>11.11.2020</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28A8FCE5-A5AC-43C0-A366-1EC25C12E67A}"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0BE7FC-B9C1-4003-A300-43460B9EE1C4}" type="datetimeFigureOut">
              <a:rPr lang="cs-CZ" smtClean="0"/>
              <a:pPr/>
              <a:t>11.11.2020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A8FCE5-A5AC-43C0-A366-1EC25C12E67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0BE7FC-B9C1-4003-A300-43460B9EE1C4}" type="datetimeFigureOut">
              <a:rPr lang="cs-CZ" smtClean="0"/>
              <a:pPr/>
              <a:t>11.11.2020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A8FCE5-A5AC-43C0-A366-1EC25C12E67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830BE7FC-B9C1-4003-A300-43460B9EE1C4}" type="datetimeFigureOut">
              <a:rPr lang="cs-CZ" smtClean="0"/>
              <a:pPr/>
              <a:t>11.11.2020</a:t>
            </a:fld>
            <a:endParaRPr lang="cs-CZ"/>
          </a:p>
        </p:txBody>
      </p:sp>
      <p:sp>
        <p:nvSpPr>
          <p:cNvPr id="9" name="Zástupný symbol pro číslo snímku 8"/>
          <p:cNvSpPr>
            <a:spLocks noGrp="1"/>
          </p:cNvSpPr>
          <p:nvPr>
            <p:ph type="sldNum" sz="quarter" idx="15"/>
          </p:nvPr>
        </p:nvSpPr>
        <p:spPr/>
        <p:txBody>
          <a:bodyPr rtlCol="0"/>
          <a:lstStyle/>
          <a:p>
            <a:fld id="{28A8FCE5-A5AC-43C0-A366-1EC25C12E67A}"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830BE7FC-B9C1-4003-A300-43460B9EE1C4}" type="datetimeFigureOut">
              <a:rPr lang="cs-CZ" smtClean="0"/>
              <a:pPr/>
              <a:t>11.11.2020</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28A8FCE5-A5AC-43C0-A366-1EC25C12E67A}"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830BE7FC-B9C1-4003-A300-43460B9EE1C4}" type="datetimeFigureOut">
              <a:rPr lang="cs-CZ" smtClean="0"/>
              <a:pPr/>
              <a:t>11.11.2020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A8FCE5-A5AC-43C0-A366-1EC25C12E67A}"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830BE7FC-B9C1-4003-A300-43460B9EE1C4}" type="datetimeFigureOut">
              <a:rPr lang="cs-CZ" smtClean="0"/>
              <a:pPr/>
              <a:t>11.11.2020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8A8FCE5-A5AC-43C0-A366-1EC25C12E67A}"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830BE7FC-B9C1-4003-A300-43460B9EE1C4}" type="datetimeFigureOut">
              <a:rPr lang="cs-CZ" smtClean="0"/>
              <a:pPr/>
              <a:t>11.11.2020</a:t>
            </a:fld>
            <a:endParaRPr lang="cs-CZ"/>
          </a:p>
        </p:txBody>
      </p:sp>
      <p:sp>
        <p:nvSpPr>
          <p:cNvPr id="7" name="Zástupný symbol pro číslo snímku 6"/>
          <p:cNvSpPr>
            <a:spLocks noGrp="1"/>
          </p:cNvSpPr>
          <p:nvPr>
            <p:ph type="sldNum" sz="quarter" idx="11"/>
          </p:nvPr>
        </p:nvSpPr>
        <p:spPr/>
        <p:txBody>
          <a:bodyPr rtlCol="0"/>
          <a:lstStyle/>
          <a:p>
            <a:fld id="{28A8FCE5-A5AC-43C0-A366-1EC25C12E67A}"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0BE7FC-B9C1-4003-A300-43460B9EE1C4}" type="datetimeFigureOut">
              <a:rPr lang="cs-CZ" smtClean="0"/>
              <a:pPr/>
              <a:t>11.11.2020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8A8FCE5-A5AC-43C0-A366-1EC25C12E67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830BE7FC-B9C1-4003-A300-43460B9EE1C4}" type="datetimeFigureOut">
              <a:rPr lang="cs-CZ" smtClean="0"/>
              <a:pPr/>
              <a:t>11.11.2020</a:t>
            </a:fld>
            <a:endParaRPr lang="cs-CZ"/>
          </a:p>
        </p:txBody>
      </p:sp>
      <p:sp>
        <p:nvSpPr>
          <p:cNvPr id="22" name="Zástupný symbol pro číslo snímku 21"/>
          <p:cNvSpPr>
            <a:spLocks noGrp="1"/>
          </p:cNvSpPr>
          <p:nvPr>
            <p:ph type="sldNum" sz="quarter" idx="15"/>
          </p:nvPr>
        </p:nvSpPr>
        <p:spPr/>
        <p:txBody>
          <a:bodyPr rtlCol="0"/>
          <a:lstStyle/>
          <a:p>
            <a:fld id="{28A8FCE5-A5AC-43C0-A366-1EC25C12E67A}"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830BE7FC-B9C1-4003-A300-43460B9EE1C4}" type="datetimeFigureOut">
              <a:rPr lang="cs-CZ" smtClean="0"/>
              <a:pPr/>
              <a:t>11.11.2020</a:t>
            </a:fld>
            <a:endParaRPr lang="cs-CZ"/>
          </a:p>
        </p:txBody>
      </p:sp>
      <p:sp>
        <p:nvSpPr>
          <p:cNvPr id="18" name="Zástupný symbol pro číslo snímku 17"/>
          <p:cNvSpPr>
            <a:spLocks noGrp="1"/>
          </p:cNvSpPr>
          <p:nvPr>
            <p:ph type="sldNum" sz="quarter" idx="11"/>
          </p:nvPr>
        </p:nvSpPr>
        <p:spPr/>
        <p:txBody>
          <a:bodyPr rtlCol="0"/>
          <a:lstStyle/>
          <a:p>
            <a:fld id="{28A8FCE5-A5AC-43C0-A366-1EC25C12E67A}"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0BE7FC-B9C1-4003-A300-43460B9EE1C4}" type="datetimeFigureOut">
              <a:rPr lang="cs-CZ" smtClean="0"/>
              <a:pPr/>
              <a:t>11.11.2020</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8A8FCE5-A5AC-43C0-A366-1EC25C12E67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0" y="1268760"/>
            <a:ext cx="6172200" cy="1008112"/>
          </a:xfrm>
        </p:spPr>
        <p:txBody>
          <a:bodyPr>
            <a:normAutofit/>
          </a:bodyPr>
          <a:lstStyle/>
          <a:p>
            <a:r>
              <a:rPr lang="cs-CZ" dirty="0" smtClean="0"/>
              <a:t>Rakouská gastronomie </a:t>
            </a:r>
            <a:endParaRPr lang="cs-CZ" dirty="0"/>
          </a:p>
        </p:txBody>
      </p:sp>
      <p:sp>
        <p:nvSpPr>
          <p:cNvPr id="3" name="Podnadpis 2"/>
          <p:cNvSpPr>
            <a:spLocks noGrp="1"/>
          </p:cNvSpPr>
          <p:nvPr>
            <p:ph type="subTitle" idx="1"/>
          </p:nvPr>
        </p:nvSpPr>
        <p:spPr/>
        <p:txBody>
          <a:bodyPr/>
          <a:lstStyle/>
          <a:p>
            <a:r>
              <a:rPr lang="cs-CZ" dirty="0" smtClean="0"/>
              <a:t>Mgr. Alexandr Burda </a:t>
            </a:r>
            <a:endParaRPr lang="cs-CZ" dirty="0"/>
          </a:p>
        </p:txBody>
      </p:sp>
    </p:spTree>
    <p:extLst>
      <p:ext uri="{BB962C8B-B14F-4D97-AF65-F5344CB8AC3E}">
        <p14:creationId xmlns:p14="http://schemas.microsoft.com/office/powerpoint/2010/main" val="263338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2910" y="-214338"/>
            <a:ext cx="7467600" cy="1143000"/>
          </a:xfrm>
        </p:spPr>
        <p:txBody>
          <a:bodyPr>
            <a:normAutofit/>
          </a:bodyPr>
          <a:lstStyle/>
          <a:p>
            <a:pPr algn="ctr"/>
            <a:r>
              <a:rPr lang="cs-CZ" sz="3200" dirty="0" smtClean="0"/>
              <a:t>Císařský trhanec</a:t>
            </a:r>
            <a:endParaRPr lang="cs-CZ" sz="3200" dirty="0"/>
          </a:p>
        </p:txBody>
      </p:sp>
      <p:pic>
        <p:nvPicPr>
          <p:cNvPr id="26626" name="Picture 2"/>
          <p:cNvPicPr>
            <a:picLocks noGrp="1" noChangeAspect="1" noChangeArrowheads="1"/>
          </p:cNvPicPr>
          <p:nvPr>
            <p:ph sz="quarter" idx="1"/>
          </p:nvPr>
        </p:nvPicPr>
        <p:blipFill>
          <a:blip r:embed="rId2" cstate="print"/>
          <a:srcRect/>
          <a:stretch>
            <a:fillRect/>
          </a:stretch>
        </p:blipFill>
        <p:spPr bwMode="auto">
          <a:xfrm>
            <a:off x="928662" y="1428736"/>
            <a:ext cx="7072362"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dirty="0" smtClean="0"/>
              <a:t>Jablkový závin</a:t>
            </a:r>
            <a:endParaRPr lang="cs-CZ" sz="3200" dirty="0"/>
          </a:p>
        </p:txBody>
      </p:sp>
      <p:pic>
        <p:nvPicPr>
          <p:cNvPr id="28674" name="Picture 2"/>
          <p:cNvPicPr>
            <a:picLocks noGrp="1" noChangeAspect="1" noChangeArrowheads="1"/>
          </p:cNvPicPr>
          <p:nvPr>
            <p:ph sz="quarter" idx="1"/>
          </p:nvPr>
        </p:nvPicPr>
        <p:blipFill>
          <a:blip r:embed="rId2" cstate="print"/>
          <a:srcRect/>
          <a:stretch>
            <a:fillRect/>
          </a:stretch>
        </p:blipFill>
        <p:spPr bwMode="auto">
          <a:xfrm>
            <a:off x="1785918" y="2000240"/>
            <a:ext cx="5786478"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357214"/>
            <a:ext cx="7467600" cy="1143000"/>
          </a:xfrm>
        </p:spPr>
        <p:txBody>
          <a:bodyPr/>
          <a:lstStyle/>
          <a:p>
            <a:pPr algn="ctr"/>
            <a:r>
              <a:rPr lang="cs-CZ" dirty="0" smtClean="0"/>
              <a:t>Sacher dort</a:t>
            </a:r>
            <a:endParaRPr lang="cs-CZ" dirty="0"/>
          </a:p>
        </p:txBody>
      </p:sp>
      <p:sp>
        <p:nvSpPr>
          <p:cNvPr id="3" name="Zástupný symbol pro obsah 2"/>
          <p:cNvSpPr>
            <a:spLocks noGrp="1"/>
          </p:cNvSpPr>
          <p:nvPr>
            <p:ph sz="quarter" idx="1"/>
          </p:nvPr>
        </p:nvSpPr>
        <p:spPr>
          <a:xfrm>
            <a:off x="428596" y="285728"/>
            <a:ext cx="7467600" cy="4873752"/>
          </a:xfrm>
        </p:spPr>
        <p:txBody>
          <a:bodyPr>
            <a:normAutofit/>
          </a:bodyPr>
          <a:lstStyle/>
          <a:p>
            <a:pPr algn="ctr"/>
            <a:endParaRPr lang="cs-CZ" dirty="0" smtClean="0"/>
          </a:p>
          <a:p>
            <a:r>
              <a:rPr lang="cs-CZ" sz="1800" dirty="0" smtClean="0">
                <a:cs typeface="Arial" pitchFamily="34" charset="0"/>
              </a:rPr>
              <a:t>Vymyslel ho Sacher Franz v roce 1832 ještě jako mladý cukrářský učeň. Měl být překvapením pro důležitou návštěvu knížete Metternicha, který často pořádal večírky pro tehdejší smetánku   a vždy se chtěl nějak blýsknout. Záměr se povedl - Franz Sacher se stal kulinářskou celebritou a jeho dort dodnes vévodí mezi nabídkou sladkých pamlsků v cukrárnách a restauracích po celém světě. Pravá receptura je přísně střeženým tajemstvím, kterou zná jen několik málo lidí. Každopádně hlavní ingrediencí dortu je tmavá čokoláda a meruňková marmeláda a proto má podmanivě sladkou chuť.</a:t>
            </a:r>
          </a:p>
          <a:p>
            <a:pPr algn="ctr"/>
            <a:endParaRPr lang="cs-CZ" dirty="0"/>
          </a:p>
        </p:txBody>
      </p:sp>
      <p:pic>
        <p:nvPicPr>
          <p:cNvPr id="4101" name="Picture 5"/>
          <p:cNvPicPr>
            <a:picLocks noChangeAspect="1" noChangeArrowheads="1"/>
          </p:cNvPicPr>
          <p:nvPr/>
        </p:nvPicPr>
        <p:blipFill>
          <a:blip r:embed="rId2" cstate="print"/>
          <a:srcRect r="2412" b="4319"/>
          <a:stretch>
            <a:fillRect/>
          </a:stretch>
        </p:blipFill>
        <p:spPr bwMode="auto">
          <a:xfrm>
            <a:off x="2571736" y="3429000"/>
            <a:ext cx="4368712" cy="3189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0"/>
            <a:ext cx="7467600" cy="1143000"/>
          </a:xfrm>
        </p:spPr>
        <p:txBody>
          <a:bodyPr>
            <a:normAutofit/>
          </a:bodyPr>
          <a:lstStyle/>
          <a:p>
            <a:pPr algn="ctr"/>
            <a:r>
              <a:rPr lang="cs-CZ" sz="3200" dirty="0" smtClean="0"/>
              <a:t>Mozartovy koule</a:t>
            </a:r>
            <a:endParaRPr lang="cs-CZ" sz="3200" dirty="0"/>
          </a:p>
        </p:txBody>
      </p:sp>
      <p:pic>
        <p:nvPicPr>
          <p:cNvPr id="22530" name="Picture 2"/>
          <p:cNvPicPr>
            <a:picLocks noGrp="1" noChangeAspect="1" noChangeArrowheads="1"/>
          </p:cNvPicPr>
          <p:nvPr>
            <p:ph sz="quarter" idx="1"/>
          </p:nvPr>
        </p:nvPicPr>
        <p:blipFill>
          <a:blip r:embed="rId3" cstate="print"/>
          <a:srcRect/>
          <a:stretch>
            <a:fillRect/>
          </a:stretch>
        </p:blipFill>
        <p:spPr bwMode="auto">
          <a:xfrm>
            <a:off x="785786" y="1500174"/>
            <a:ext cx="7467600" cy="3857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quarter" idx="1"/>
          </p:nvPr>
        </p:nvPicPr>
        <p:blipFill>
          <a:blip r:embed="rId2" cstate="print"/>
          <a:srcRect/>
          <a:stretch>
            <a:fillRect/>
          </a:stretch>
        </p:blipFill>
        <p:spPr bwMode="auto">
          <a:xfrm>
            <a:off x="1428728" y="1357298"/>
            <a:ext cx="6143668" cy="3957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285776"/>
            <a:ext cx="7467600" cy="1143000"/>
          </a:xfrm>
        </p:spPr>
        <p:txBody>
          <a:bodyPr/>
          <a:lstStyle/>
          <a:p>
            <a:pPr algn="ctr"/>
            <a:r>
              <a:rPr lang="cs-CZ" dirty="0" smtClean="0"/>
              <a:t>Likér Maraschino</a:t>
            </a:r>
            <a:endParaRPr lang="cs-CZ" dirty="0"/>
          </a:p>
        </p:txBody>
      </p:sp>
      <p:sp>
        <p:nvSpPr>
          <p:cNvPr id="3" name="Zástupný symbol pro obsah 2"/>
          <p:cNvSpPr>
            <a:spLocks noGrp="1"/>
          </p:cNvSpPr>
          <p:nvPr>
            <p:ph sz="quarter" idx="1"/>
          </p:nvPr>
        </p:nvSpPr>
        <p:spPr>
          <a:xfrm>
            <a:off x="428596" y="857232"/>
            <a:ext cx="7467600" cy="4873752"/>
          </a:xfrm>
        </p:spPr>
        <p:txBody>
          <a:bodyPr/>
          <a:lstStyle/>
          <a:p>
            <a:r>
              <a:rPr lang="cs-CZ" sz="2000" dirty="0" smtClean="0">
                <a:cs typeface="Arial" pitchFamily="34" charset="0"/>
              </a:rPr>
              <a:t>Původní </a:t>
            </a:r>
            <a:r>
              <a:rPr lang="cs-CZ" sz="2000" i="1" dirty="0" smtClean="0">
                <a:cs typeface="Arial" pitchFamily="34" charset="0"/>
              </a:rPr>
              <a:t>Maraschino di Zara</a:t>
            </a:r>
            <a:r>
              <a:rPr lang="cs-CZ" sz="2000" dirty="0" smtClean="0">
                <a:cs typeface="Arial" pitchFamily="34" charset="0"/>
              </a:rPr>
              <a:t> je italský destilát dalmatských višní, tedy lihovina ušlechtilá, odpovídající svým charakterem a způsobem výroby třešňovce. Síla je    32 %.</a:t>
            </a:r>
          </a:p>
          <a:p>
            <a:endParaRPr lang="cs-CZ" dirty="0"/>
          </a:p>
        </p:txBody>
      </p:sp>
      <p:pic>
        <p:nvPicPr>
          <p:cNvPr id="19458" name="Picture 2"/>
          <p:cNvPicPr>
            <a:picLocks noChangeAspect="1" noChangeArrowheads="1"/>
          </p:cNvPicPr>
          <p:nvPr/>
        </p:nvPicPr>
        <p:blipFill>
          <a:blip r:embed="rId2" cstate="print"/>
          <a:srcRect/>
          <a:stretch>
            <a:fillRect/>
          </a:stretch>
        </p:blipFill>
        <p:spPr bwMode="auto">
          <a:xfrm>
            <a:off x="2071670" y="2071678"/>
            <a:ext cx="5857916" cy="3419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285776"/>
            <a:ext cx="7467600" cy="1143000"/>
          </a:xfrm>
        </p:spPr>
        <p:txBody>
          <a:bodyPr>
            <a:normAutofit/>
          </a:bodyPr>
          <a:lstStyle/>
          <a:p>
            <a:pPr algn="ctr"/>
            <a:r>
              <a:rPr lang="cs-CZ" sz="3200" dirty="0" smtClean="0"/>
              <a:t>Rum Stroh</a:t>
            </a:r>
            <a:endParaRPr lang="cs-CZ" sz="3200" dirty="0"/>
          </a:p>
        </p:txBody>
      </p:sp>
      <p:pic>
        <p:nvPicPr>
          <p:cNvPr id="27650" name="Picture 2"/>
          <p:cNvPicPr>
            <a:picLocks noGrp="1" noChangeAspect="1" noChangeArrowheads="1"/>
          </p:cNvPicPr>
          <p:nvPr>
            <p:ph sz="quarter" idx="1"/>
          </p:nvPr>
        </p:nvPicPr>
        <p:blipFill>
          <a:blip r:embed="rId2" cstate="print"/>
          <a:srcRect/>
          <a:stretch>
            <a:fillRect/>
          </a:stretch>
        </p:blipFill>
        <p:spPr bwMode="auto">
          <a:xfrm>
            <a:off x="2714612" y="928670"/>
            <a:ext cx="3500462"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85776"/>
            <a:ext cx="7467600" cy="1143000"/>
          </a:xfrm>
        </p:spPr>
        <p:txBody>
          <a:bodyPr/>
          <a:lstStyle/>
          <a:p>
            <a:pPr algn="ctr"/>
            <a:r>
              <a:rPr lang="cs-CZ" dirty="0" smtClean="0"/>
              <a:t>Víno Silcher</a:t>
            </a:r>
            <a:endParaRPr lang="cs-CZ" dirty="0"/>
          </a:p>
        </p:txBody>
      </p:sp>
      <p:sp>
        <p:nvSpPr>
          <p:cNvPr id="3" name="Zástupný symbol pro obsah 2"/>
          <p:cNvSpPr>
            <a:spLocks noGrp="1"/>
          </p:cNvSpPr>
          <p:nvPr>
            <p:ph sz="quarter" idx="1"/>
          </p:nvPr>
        </p:nvSpPr>
        <p:spPr>
          <a:xfrm>
            <a:off x="500034" y="857232"/>
            <a:ext cx="7467600" cy="4873752"/>
          </a:xfrm>
        </p:spPr>
        <p:txBody>
          <a:bodyPr>
            <a:normAutofit/>
          </a:bodyPr>
          <a:lstStyle/>
          <a:p>
            <a:r>
              <a:rPr lang="cs-CZ" sz="2000" dirty="0" smtClean="0"/>
              <a:t>Nejzajímavější vinnou specialitou, kterou nikde jinde nemají, je víno zvané Silcher. Dělá se především jako růžák. Je z modré odrůdy oficiálně nazvané Blauer Wildbacher a dělají z něho i červené. Růžová však převažují a dokonce jsou z něho k dostání i růžové sekty. Takový doušek po ránu ovšem probudí i mrtvého. Na první napití je totiž Silcher takřka čistá kyselina.</a:t>
            </a:r>
            <a:endParaRPr lang="cs-CZ" sz="2000" dirty="0"/>
          </a:p>
        </p:txBody>
      </p:sp>
      <p:pic>
        <p:nvPicPr>
          <p:cNvPr id="30722" name="Picture 2"/>
          <p:cNvPicPr>
            <a:picLocks noChangeAspect="1" noChangeArrowheads="1"/>
          </p:cNvPicPr>
          <p:nvPr/>
        </p:nvPicPr>
        <p:blipFill>
          <a:blip r:embed="rId2" cstate="print"/>
          <a:srcRect l="34016" t="8399" r="33071" b="3360"/>
          <a:stretch>
            <a:fillRect/>
          </a:stretch>
        </p:blipFill>
        <p:spPr bwMode="auto">
          <a:xfrm>
            <a:off x="5429256" y="2857496"/>
            <a:ext cx="2492063" cy="3782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Členění rakouské gastronomie </a:t>
            </a:r>
            <a:endParaRPr lang="cs-CZ" dirty="0"/>
          </a:p>
        </p:txBody>
      </p:sp>
      <p:sp>
        <p:nvSpPr>
          <p:cNvPr id="3" name="Zástupný symbol pro obsah 2"/>
          <p:cNvSpPr>
            <a:spLocks noGrp="1"/>
          </p:cNvSpPr>
          <p:nvPr>
            <p:ph sz="quarter" idx="1"/>
          </p:nvPr>
        </p:nvSpPr>
        <p:spPr/>
        <p:txBody>
          <a:bodyPr/>
          <a:lstStyle/>
          <a:p>
            <a:r>
              <a:rPr lang="cs-CZ" dirty="0" smtClean="0"/>
              <a:t>Horská, alpská kuchyně – těžká, sytá s množstvím hovězího, zvěřiny, tuků </a:t>
            </a:r>
          </a:p>
          <a:p>
            <a:endParaRPr lang="cs-CZ" dirty="0" smtClean="0"/>
          </a:p>
          <a:p>
            <a:r>
              <a:rPr lang="cs-CZ" dirty="0" smtClean="0"/>
              <a:t>Venkovská, selská kuchyně – jednoduchá založená na polních plodinách</a:t>
            </a:r>
          </a:p>
          <a:p>
            <a:pPr marL="0" indent="0">
              <a:buNone/>
            </a:pPr>
            <a:r>
              <a:rPr lang="cs-CZ" dirty="0" smtClean="0"/>
              <a:t> </a:t>
            </a:r>
          </a:p>
          <a:p>
            <a:r>
              <a:rPr lang="cs-CZ" dirty="0" smtClean="0"/>
              <a:t>Vídeňská kuchyně ovlivněná Paříží, Milánem, Berlínem… </a:t>
            </a:r>
            <a:endParaRPr lang="cs-CZ" dirty="0"/>
          </a:p>
        </p:txBody>
      </p:sp>
    </p:spTree>
    <p:extLst>
      <p:ext uri="{BB962C8B-B14F-4D97-AF65-F5344CB8AC3E}">
        <p14:creationId xmlns:p14="http://schemas.microsoft.com/office/powerpoint/2010/main" val="384533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spTree>
    <p:extLst>
      <p:ext uri="{BB962C8B-B14F-4D97-AF65-F5344CB8AC3E}">
        <p14:creationId xmlns:p14="http://schemas.microsoft.com/office/powerpoint/2010/main" val="424819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357214"/>
            <a:ext cx="7467600" cy="1143000"/>
          </a:xfrm>
        </p:spPr>
        <p:txBody>
          <a:bodyPr>
            <a:normAutofit/>
          </a:bodyPr>
          <a:lstStyle/>
          <a:p>
            <a:pPr algn="ctr"/>
            <a:r>
              <a:rPr lang="cs-CZ" sz="3200" dirty="0" smtClean="0"/>
              <a:t>Pivo</a:t>
            </a:r>
            <a:endParaRPr lang="cs-CZ" sz="3200" dirty="0"/>
          </a:p>
        </p:txBody>
      </p:sp>
      <p:sp>
        <p:nvSpPr>
          <p:cNvPr id="3" name="Zástupný symbol pro obsah 2"/>
          <p:cNvSpPr>
            <a:spLocks noGrp="1"/>
          </p:cNvSpPr>
          <p:nvPr>
            <p:ph sz="quarter" idx="1"/>
          </p:nvPr>
        </p:nvSpPr>
        <p:spPr>
          <a:xfrm>
            <a:off x="714348" y="857232"/>
            <a:ext cx="7467600" cy="4873752"/>
          </a:xfrm>
        </p:spPr>
        <p:txBody>
          <a:bodyPr>
            <a:normAutofit/>
          </a:bodyPr>
          <a:lstStyle/>
          <a:p>
            <a:r>
              <a:rPr lang="cs-CZ" sz="2000" dirty="0" err="1" smtClean="0"/>
              <a:t>Edelweiss</a:t>
            </a:r>
            <a:r>
              <a:rPr lang="cs-CZ" sz="2000" dirty="0" smtClean="0"/>
              <a:t> - pšeničné,</a:t>
            </a:r>
          </a:p>
          <a:p>
            <a:r>
              <a:rPr lang="cs-CZ" sz="2000" dirty="0" err="1" smtClean="0"/>
              <a:t>Schremser</a:t>
            </a:r>
            <a:r>
              <a:rPr lang="cs-CZ" sz="2000" dirty="0" smtClean="0"/>
              <a:t> - svrchně </a:t>
            </a:r>
            <a:r>
              <a:rPr lang="cs-CZ" sz="2000" dirty="0" smtClean="0"/>
              <a:t>kvašené žitné pivo </a:t>
            </a:r>
            <a:endParaRPr lang="cs-CZ" sz="2000" dirty="0" smtClean="0"/>
          </a:p>
          <a:p>
            <a:r>
              <a:rPr lang="cs-CZ" sz="2000" dirty="0" err="1" smtClean="0"/>
              <a:t>Samichlaus</a:t>
            </a:r>
            <a:r>
              <a:rPr lang="cs-CZ" sz="2000" dirty="0" smtClean="0"/>
              <a:t> – údajně n</a:t>
            </a:r>
            <a:r>
              <a:rPr lang="cs-CZ" sz="2000" dirty="0" smtClean="0"/>
              <a:t>ejsilnější </a:t>
            </a:r>
            <a:r>
              <a:rPr lang="cs-CZ" sz="2000" dirty="0" smtClean="0"/>
              <a:t>pivo spodního </a:t>
            </a:r>
            <a:r>
              <a:rPr lang="cs-CZ" sz="2000" dirty="0" smtClean="0"/>
              <a:t>kvašení </a:t>
            </a:r>
          </a:p>
          <a:p>
            <a:r>
              <a:rPr lang="cs-CZ" sz="2000" dirty="0" smtClean="0"/>
              <a:t>(vaří se </a:t>
            </a:r>
            <a:r>
              <a:rPr lang="cs-CZ" sz="2000" dirty="0" smtClean="0"/>
              <a:t>na </a:t>
            </a:r>
            <a:r>
              <a:rPr lang="cs-CZ" sz="2000" dirty="0" smtClean="0"/>
              <a:t>Mikuláše a které se svými 14 procenty alkoholu bylo léta na první příčce nejsilnějších piv na </a:t>
            </a:r>
            <a:r>
              <a:rPr lang="cs-CZ" sz="2000" dirty="0" smtClean="0"/>
              <a:t>světě)</a:t>
            </a:r>
            <a:endParaRPr lang="cs-CZ" sz="20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780928"/>
            <a:ext cx="2726711" cy="3861048"/>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780928"/>
            <a:ext cx="3582630" cy="37189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3491880" y="3240347"/>
            <a:ext cx="3312209" cy="331220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97066" y="3240347"/>
            <a:ext cx="3095652" cy="330993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23528" y="116632"/>
            <a:ext cx="2563107" cy="280721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2852743" y="154848"/>
            <a:ext cx="2812454" cy="2927248"/>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5876463" y="154848"/>
            <a:ext cx="2727985" cy="2937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357166"/>
            <a:ext cx="7467600" cy="1143000"/>
          </a:xfrm>
        </p:spPr>
        <p:txBody>
          <a:bodyPr>
            <a:normAutofit/>
          </a:bodyPr>
          <a:lstStyle/>
          <a:p>
            <a:pPr algn="ctr"/>
            <a:r>
              <a:rPr lang="cs-CZ" sz="3200" dirty="0" smtClean="0">
                <a:cs typeface="Arial" pitchFamily="34" charset="0"/>
              </a:rPr>
              <a:t>Spätzle</a:t>
            </a:r>
            <a:r>
              <a:rPr lang="cs-CZ" sz="3200" b="1" dirty="0" smtClean="0"/>
              <a:t/>
            </a:r>
            <a:br>
              <a:rPr lang="cs-CZ" sz="3200" b="1" dirty="0" smtClean="0"/>
            </a:br>
            <a:endParaRPr lang="cs-CZ" sz="3200" dirty="0"/>
          </a:p>
        </p:txBody>
      </p:sp>
      <p:pic>
        <p:nvPicPr>
          <p:cNvPr id="21506" name="Picture 2"/>
          <p:cNvPicPr>
            <a:picLocks noGrp="1" noChangeAspect="1" noChangeArrowheads="1"/>
          </p:cNvPicPr>
          <p:nvPr>
            <p:ph sz="quarter" idx="1"/>
          </p:nvPr>
        </p:nvPicPr>
        <p:blipFill>
          <a:blip r:embed="rId2" cstate="print"/>
          <a:srcRect/>
          <a:stretch>
            <a:fillRect/>
          </a:stretch>
        </p:blipFill>
        <p:spPr bwMode="auto">
          <a:xfrm>
            <a:off x="857224" y="1428736"/>
            <a:ext cx="7313294"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285776"/>
            <a:ext cx="7467600" cy="1143000"/>
          </a:xfrm>
        </p:spPr>
        <p:txBody>
          <a:bodyPr>
            <a:normAutofit/>
          </a:bodyPr>
          <a:lstStyle/>
          <a:p>
            <a:pPr algn="ctr"/>
            <a:r>
              <a:rPr lang="cs-CZ" sz="3200" dirty="0" smtClean="0"/>
              <a:t>Tyrolské knedlíky</a:t>
            </a:r>
            <a:endParaRPr lang="cs-CZ" sz="3200" dirty="0"/>
          </a:p>
        </p:txBody>
      </p:sp>
      <p:pic>
        <p:nvPicPr>
          <p:cNvPr id="29698" name="Picture 2"/>
          <p:cNvPicPr>
            <a:picLocks noGrp="1" noChangeAspect="1" noChangeArrowheads="1"/>
          </p:cNvPicPr>
          <p:nvPr>
            <p:ph sz="quarter" idx="1"/>
          </p:nvPr>
        </p:nvPicPr>
        <p:blipFill>
          <a:blip r:embed="rId2" cstate="print"/>
          <a:srcRect/>
          <a:stretch>
            <a:fillRect/>
          </a:stretch>
        </p:blipFill>
        <p:spPr bwMode="auto">
          <a:xfrm>
            <a:off x="1071538" y="1214422"/>
            <a:ext cx="6643734"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357214"/>
            <a:ext cx="7467600" cy="1143000"/>
          </a:xfrm>
        </p:spPr>
        <p:txBody>
          <a:bodyPr>
            <a:normAutofit/>
          </a:bodyPr>
          <a:lstStyle/>
          <a:p>
            <a:pPr algn="ctr"/>
            <a:r>
              <a:rPr lang="cs-CZ" sz="3200" dirty="0" smtClean="0"/>
              <a:t>Vídeňský řízek</a:t>
            </a:r>
            <a:endParaRPr lang="cs-CZ" sz="3200" dirty="0"/>
          </a:p>
        </p:txBody>
      </p:sp>
      <p:sp>
        <p:nvSpPr>
          <p:cNvPr id="3" name="Zástupný symbol pro obsah 2"/>
          <p:cNvSpPr>
            <a:spLocks noGrp="1"/>
          </p:cNvSpPr>
          <p:nvPr>
            <p:ph sz="quarter" idx="1"/>
          </p:nvPr>
        </p:nvSpPr>
        <p:spPr>
          <a:xfrm>
            <a:off x="428596" y="714356"/>
            <a:ext cx="7467600" cy="4873752"/>
          </a:xfrm>
        </p:spPr>
        <p:txBody>
          <a:bodyPr/>
          <a:lstStyle/>
          <a:p>
            <a:r>
              <a:rPr lang="cs-CZ" sz="2000" dirty="0" smtClean="0">
                <a:cs typeface="Arial" pitchFamily="34" charset="0"/>
              </a:rPr>
              <a:t>Předpis na nevídanou specialitu přivezli jako vzácný dárek Jeho Veličenstvu Františku Josefovi I. Císaři tento řízek tak mimořádně zachutnal, že se brzy poté stal už pod názvem řízek "vídeňský" vlastnictvím celého rakouského národa. </a:t>
            </a:r>
          </a:p>
          <a:p>
            <a:endParaRPr lang="cs-CZ" dirty="0"/>
          </a:p>
        </p:txBody>
      </p:sp>
      <p:pic>
        <p:nvPicPr>
          <p:cNvPr id="24579" name="Picture 3"/>
          <p:cNvPicPr>
            <a:picLocks noChangeAspect="1" noChangeArrowheads="1"/>
          </p:cNvPicPr>
          <p:nvPr/>
        </p:nvPicPr>
        <p:blipFill>
          <a:blip r:embed="rId2" cstate="print"/>
          <a:srcRect t="7549" b="8556"/>
          <a:stretch>
            <a:fillRect/>
          </a:stretch>
        </p:blipFill>
        <p:spPr bwMode="auto">
          <a:xfrm>
            <a:off x="928662" y="2357430"/>
            <a:ext cx="7715181" cy="4288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0"/>
            <a:ext cx="7467600" cy="1143000"/>
          </a:xfrm>
        </p:spPr>
        <p:txBody>
          <a:bodyPr/>
          <a:lstStyle/>
          <a:p>
            <a:pPr algn="ctr"/>
            <a:r>
              <a:rPr lang="cs-CZ" sz="3200" dirty="0" smtClean="0"/>
              <a:t>Jablko v župa</a:t>
            </a:r>
            <a:r>
              <a:rPr lang="cs-CZ" dirty="0" smtClean="0"/>
              <a:t>nu</a:t>
            </a:r>
            <a:endParaRPr lang="cs-CZ" dirty="0"/>
          </a:p>
        </p:txBody>
      </p:sp>
      <p:pic>
        <p:nvPicPr>
          <p:cNvPr id="25602" name="Picture 2"/>
          <p:cNvPicPr>
            <a:picLocks noGrp="1" noChangeAspect="1" noChangeArrowheads="1"/>
          </p:cNvPicPr>
          <p:nvPr>
            <p:ph sz="quarter" idx="1"/>
          </p:nvPr>
        </p:nvPicPr>
        <p:blipFill>
          <a:blip r:embed="rId2" cstate="print"/>
          <a:srcRect/>
          <a:stretch>
            <a:fillRect/>
          </a:stretch>
        </p:blipFill>
        <p:spPr bwMode="auto">
          <a:xfrm>
            <a:off x="1428728" y="1785926"/>
            <a:ext cx="573405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TotalTime>
  <Words>325</Words>
  <Application>Microsoft Office PowerPoint</Application>
  <PresentationFormat>Předvádění na obrazovce (4:3)</PresentationFormat>
  <Paragraphs>30</Paragraphs>
  <Slides>17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Century Schoolbook</vt:lpstr>
      <vt:lpstr>Wingdings</vt:lpstr>
      <vt:lpstr>Wingdings 2</vt:lpstr>
      <vt:lpstr>Arkýř</vt:lpstr>
      <vt:lpstr>Rakouská gastronomie </vt:lpstr>
      <vt:lpstr>Členění rakouské gastronomie </vt:lpstr>
      <vt:lpstr>Prezentace aplikace PowerPoint</vt:lpstr>
      <vt:lpstr>Pivo</vt:lpstr>
      <vt:lpstr>Prezentace aplikace PowerPoint</vt:lpstr>
      <vt:lpstr>Spätzle </vt:lpstr>
      <vt:lpstr>Tyrolské knedlíky</vt:lpstr>
      <vt:lpstr>Vídeňský řízek</vt:lpstr>
      <vt:lpstr>Jablko v županu</vt:lpstr>
      <vt:lpstr>Císařský trhanec</vt:lpstr>
      <vt:lpstr>Jablkový závin</vt:lpstr>
      <vt:lpstr>Sacher dort</vt:lpstr>
      <vt:lpstr>Mozartovy koule</vt:lpstr>
      <vt:lpstr>Prezentace aplikace PowerPoint</vt:lpstr>
      <vt:lpstr>Likér Maraschino</vt:lpstr>
      <vt:lpstr>Rum Stroh</vt:lpstr>
      <vt:lpstr>Víno Silcher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RAKOUSKÁ KUCHYNĚ</dc:title>
  <dc:creator>Fujitsu Siemens</dc:creator>
  <cp:lastModifiedBy>Alexandr Burda</cp:lastModifiedBy>
  <cp:revision>34</cp:revision>
  <dcterms:created xsi:type="dcterms:W3CDTF">2010-03-30T18:54:19Z</dcterms:created>
  <dcterms:modified xsi:type="dcterms:W3CDTF">2020-11-11T12:24:36Z</dcterms:modified>
</cp:coreProperties>
</file>