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1"/>
  </p:notesMasterIdLst>
  <p:sldIdLst>
    <p:sldId id="256" r:id="rId2"/>
    <p:sldId id="310" r:id="rId3"/>
    <p:sldId id="311" r:id="rId4"/>
    <p:sldId id="312" r:id="rId5"/>
    <p:sldId id="313" r:id="rId6"/>
    <p:sldId id="293" r:id="rId7"/>
    <p:sldId id="294" r:id="rId8"/>
    <p:sldId id="303" r:id="rId9"/>
    <p:sldId id="314" r:id="rId10"/>
    <p:sldId id="301" r:id="rId11"/>
    <p:sldId id="302" r:id="rId12"/>
    <p:sldId id="299" r:id="rId13"/>
    <p:sldId id="300" r:id="rId14"/>
    <p:sldId id="304" r:id="rId15"/>
    <p:sldId id="305" r:id="rId16"/>
    <p:sldId id="306" r:id="rId17"/>
    <p:sldId id="307" r:id="rId18"/>
    <p:sldId id="308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315" r:id="rId29"/>
    <p:sldId id="260" r:id="rId30"/>
    <p:sldId id="344" r:id="rId31"/>
    <p:sldId id="262" r:id="rId32"/>
    <p:sldId id="276" r:id="rId33"/>
    <p:sldId id="269" r:id="rId34"/>
    <p:sldId id="270" r:id="rId35"/>
    <p:sldId id="271" r:id="rId36"/>
    <p:sldId id="316" r:id="rId37"/>
    <p:sldId id="317" r:id="rId38"/>
    <p:sldId id="331" r:id="rId39"/>
    <p:sldId id="332" r:id="rId40"/>
    <p:sldId id="272" r:id="rId41"/>
    <p:sldId id="257" r:id="rId42"/>
    <p:sldId id="321" r:id="rId43"/>
    <p:sldId id="277" r:id="rId44"/>
    <p:sldId id="278" r:id="rId45"/>
    <p:sldId id="322" r:id="rId46"/>
    <p:sldId id="319" r:id="rId47"/>
    <p:sldId id="320" r:id="rId48"/>
    <p:sldId id="326" r:id="rId49"/>
    <p:sldId id="330" r:id="rId50"/>
    <p:sldId id="327" r:id="rId51"/>
    <p:sldId id="328" r:id="rId52"/>
    <p:sldId id="329" r:id="rId53"/>
    <p:sldId id="334" r:id="rId54"/>
    <p:sldId id="258" r:id="rId55"/>
    <p:sldId id="323" r:id="rId56"/>
    <p:sldId id="325" r:id="rId57"/>
    <p:sldId id="324" r:id="rId58"/>
    <p:sldId id="259" r:id="rId59"/>
    <p:sldId id="264" r:id="rId60"/>
    <p:sldId id="261" r:id="rId61"/>
    <p:sldId id="263" r:id="rId62"/>
    <p:sldId id="267" r:id="rId63"/>
    <p:sldId id="349" r:id="rId64"/>
    <p:sldId id="265" r:id="rId65"/>
    <p:sldId id="348" r:id="rId66"/>
    <p:sldId id="275" r:id="rId67"/>
    <p:sldId id="273" r:id="rId68"/>
    <p:sldId id="274" r:id="rId69"/>
    <p:sldId id="335" r:id="rId70"/>
    <p:sldId id="336" r:id="rId71"/>
    <p:sldId id="337" r:id="rId72"/>
    <p:sldId id="338" r:id="rId73"/>
    <p:sldId id="339" r:id="rId74"/>
    <p:sldId id="340" r:id="rId75"/>
    <p:sldId id="350" r:id="rId76"/>
    <p:sldId id="341" r:id="rId77"/>
    <p:sldId id="342" r:id="rId78"/>
    <p:sldId id="351" r:id="rId79"/>
    <p:sldId id="352" r:id="rId80"/>
    <p:sldId id="346" r:id="rId81"/>
    <p:sldId id="347" r:id="rId82"/>
    <p:sldId id="266" r:id="rId83"/>
    <p:sldId id="268" r:id="rId84"/>
    <p:sldId id="333" r:id="rId85"/>
    <p:sldId id="345" r:id="rId86"/>
    <p:sldId id="280" r:id="rId87"/>
    <p:sldId id="318" r:id="rId88"/>
    <p:sldId id="343" r:id="rId89"/>
    <p:sldId id="281" r:id="rId9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4391F-C665-4178-BA38-4012FF6322A9}" type="datetimeFigureOut">
              <a:rPr lang="cs-CZ" smtClean="0"/>
              <a:t>04.11.2020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FBD042-1A19-4EEC-A624-1B67A8DBB6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7348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BD042-1A19-4EEC-A624-1B67A8DBB699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5066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41EAC-6A16-405E-9DC3-EF751CFEA199}" type="datetimeFigureOut">
              <a:rPr lang="cs-CZ" smtClean="0"/>
              <a:t>04.11.2020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750B4-586D-4A9B-BF81-E892614BE3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2604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41EAC-6A16-405E-9DC3-EF751CFEA199}" type="datetimeFigureOut">
              <a:rPr lang="cs-CZ" smtClean="0"/>
              <a:t>04.11.2020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750B4-586D-4A9B-BF81-E892614BE3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226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41EAC-6A16-405E-9DC3-EF751CFEA199}" type="datetimeFigureOut">
              <a:rPr lang="cs-CZ" smtClean="0"/>
              <a:t>04.11.2020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750B4-586D-4A9B-BF81-E892614BE3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4090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41EAC-6A16-405E-9DC3-EF751CFEA199}" type="datetimeFigureOut">
              <a:rPr lang="cs-CZ" smtClean="0"/>
              <a:t>04.11.2020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750B4-586D-4A9B-BF81-E892614BE3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1156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41EAC-6A16-405E-9DC3-EF751CFEA199}" type="datetimeFigureOut">
              <a:rPr lang="cs-CZ" smtClean="0"/>
              <a:t>04.11.2020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750B4-586D-4A9B-BF81-E892614BE3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0021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41EAC-6A16-405E-9DC3-EF751CFEA199}" type="datetimeFigureOut">
              <a:rPr lang="cs-CZ" smtClean="0"/>
              <a:t>04.11.2020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750B4-586D-4A9B-BF81-E892614BE3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3526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41EAC-6A16-405E-9DC3-EF751CFEA199}" type="datetimeFigureOut">
              <a:rPr lang="cs-CZ" smtClean="0"/>
              <a:t>04.11.2020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750B4-586D-4A9B-BF81-E892614BE3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8065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41EAC-6A16-405E-9DC3-EF751CFEA199}" type="datetimeFigureOut">
              <a:rPr lang="cs-CZ" smtClean="0"/>
              <a:t>04.11.2020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750B4-586D-4A9B-BF81-E892614BE3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7044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41EAC-6A16-405E-9DC3-EF751CFEA199}" type="datetimeFigureOut">
              <a:rPr lang="cs-CZ" smtClean="0"/>
              <a:t>04.11.2020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750B4-586D-4A9B-BF81-E892614BE3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1086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41EAC-6A16-405E-9DC3-EF751CFEA199}" type="datetimeFigureOut">
              <a:rPr lang="cs-CZ" smtClean="0"/>
              <a:t>04.11.2020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750B4-586D-4A9B-BF81-E892614BE3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6352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41EAC-6A16-405E-9DC3-EF751CFEA199}" type="datetimeFigureOut">
              <a:rPr lang="cs-CZ" smtClean="0"/>
              <a:t>04.11.2020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750B4-586D-4A9B-BF81-E892614BE3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109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941EAC-6A16-405E-9DC3-EF751CFEA199}" type="datetimeFigureOut">
              <a:rPr lang="cs-CZ" smtClean="0"/>
              <a:t>04.11.2020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0750B4-586D-4A9B-BF81-E892614BE3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0191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3267794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4437112"/>
            <a:ext cx="6400800" cy="1201688"/>
          </a:xfrm>
        </p:spPr>
        <p:txBody>
          <a:bodyPr>
            <a:normAutofit/>
          </a:bodyPr>
          <a:lstStyle/>
          <a:p>
            <a:r>
              <a:rPr lang="cs-CZ" sz="4400" dirty="0" smtClean="0">
                <a:solidFill>
                  <a:schemeClr val="tx1"/>
                </a:solidFill>
              </a:rPr>
              <a:t>Islám a gastronomie</a:t>
            </a:r>
            <a:endParaRPr lang="cs-CZ" sz="4400" dirty="0">
              <a:solidFill>
                <a:schemeClr val="tx1"/>
              </a:solidFill>
            </a:endParaRPr>
          </a:p>
        </p:txBody>
      </p:sp>
      <p:pic>
        <p:nvPicPr>
          <p:cNvPr id="4" name="Obrázek 3"/>
          <p:cNvPicPr>
            <a:picLocks noGrp="1"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1800" y="332657"/>
            <a:ext cx="8280400" cy="3888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7360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 je to Islám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Monoteistické </a:t>
            </a:r>
            <a:r>
              <a:rPr lang="cs-CZ" dirty="0"/>
              <a:t>abrahámovské </a:t>
            </a:r>
            <a:r>
              <a:rPr lang="cs-CZ" dirty="0" smtClean="0"/>
              <a:t>náboženství, s praotcem Ismaelem a prorokem Mohamedem.</a:t>
            </a:r>
          </a:p>
          <a:p>
            <a:r>
              <a:rPr lang="cs-CZ" dirty="0"/>
              <a:t>Arabské slovo </a:t>
            </a:r>
            <a:r>
              <a:rPr lang="cs-CZ" i="1" dirty="0"/>
              <a:t>Islám</a:t>
            </a:r>
            <a:r>
              <a:rPr lang="cs-CZ" dirty="0"/>
              <a:t> znamená – Mír s Bohem, mír se sebou samým a mír s božími tvory skrz poddanost a odevzdanost Bohu</a:t>
            </a:r>
            <a:r>
              <a:rPr lang="cs-CZ" dirty="0" smtClean="0"/>
              <a:t>  </a:t>
            </a:r>
          </a:p>
          <a:p>
            <a:r>
              <a:rPr lang="cs-CZ" dirty="0" smtClean="0"/>
              <a:t>Vyznavač </a:t>
            </a:r>
            <a:r>
              <a:rPr lang="cs-CZ" dirty="0"/>
              <a:t>islámu se nazývá muslim. To znamená ten, kdo podřizuje Bohu. </a:t>
            </a:r>
            <a:endParaRPr lang="cs-CZ" dirty="0" smtClean="0"/>
          </a:p>
          <a:p>
            <a:endParaRPr lang="cs-CZ" dirty="0"/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414892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 co věří muslim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600200"/>
            <a:ext cx="8640960" cy="4997152"/>
          </a:xfrm>
        </p:spPr>
        <p:txBody>
          <a:bodyPr>
            <a:normAutofit fontScale="77500" lnSpcReduction="20000"/>
          </a:bodyPr>
          <a:lstStyle/>
          <a:p>
            <a:r>
              <a:rPr lang="cs-CZ" sz="3600" dirty="0"/>
              <a:t>Muslimové věří v jednoho, jediného, neporovnatelného, milosrdného Boha – stvořitele, živitele, ochránce světa. </a:t>
            </a:r>
            <a:endParaRPr lang="cs-CZ" sz="3600" dirty="0" smtClean="0"/>
          </a:p>
          <a:p>
            <a:r>
              <a:rPr lang="cs-CZ" sz="3600" dirty="0" smtClean="0"/>
              <a:t>Věří </a:t>
            </a:r>
            <a:r>
              <a:rPr lang="cs-CZ" sz="3600" dirty="0"/>
              <a:t>v anděly, které </a:t>
            </a:r>
            <a:r>
              <a:rPr lang="cs-CZ" sz="3600" dirty="0" smtClean="0"/>
              <a:t>Bůh stvořil</a:t>
            </a:r>
            <a:r>
              <a:rPr lang="cs-CZ" sz="3600" dirty="0"/>
              <a:t>, </a:t>
            </a:r>
            <a:endParaRPr lang="cs-CZ" sz="3600" dirty="0" smtClean="0"/>
          </a:p>
          <a:p>
            <a:r>
              <a:rPr lang="cs-CZ" sz="3600" dirty="0" smtClean="0"/>
              <a:t>V</a:t>
            </a:r>
            <a:r>
              <a:rPr lang="cs-CZ" sz="3600" dirty="0"/>
              <a:t> proroky, kteří lidstvu přinesli jeho </a:t>
            </a:r>
            <a:r>
              <a:rPr lang="cs-CZ" sz="3600" dirty="0" smtClean="0"/>
              <a:t>odkaz</a:t>
            </a:r>
          </a:p>
          <a:p>
            <a:r>
              <a:rPr lang="cs-CZ" sz="3600" dirty="0" smtClean="0"/>
              <a:t>V</a:t>
            </a:r>
            <a:r>
              <a:rPr lang="cs-CZ" sz="3600" dirty="0"/>
              <a:t> den posledního soudu, v osobní zodpovědnost za svoje skutky, v Boží moc nad osudem v dobrém i zlém, v posmrtný život. </a:t>
            </a:r>
            <a:endParaRPr lang="cs-CZ" sz="3600" dirty="0" smtClean="0"/>
          </a:p>
          <a:p>
            <a:endParaRPr lang="cs-CZ" sz="3600" dirty="0"/>
          </a:p>
          <a:p>
            <a:endParaRPr lang="cs-CZ" sz="3600" dirty="0" smtClean="0"/>
          </a:p>
          <a:p>
            <a:pPr marL="0" indent="0">
              <a:buNone/>
            </a:pPr>
            <a:r>
              <a:rPr lang="cs-CZ" sz="3600" dirty="0" smtClean="0"/>
              <a:t>Člověk </a:t>
            </a:r>
            <a:r>
              <a:rPr lang="cs-CZ" sz="3600" dirty="0"/>
              <a:t>se může stát muslimem, když věří a prohlásí, že: </a:t>
            </a:r>
          </a:p>
          <a:p>
            <a:pPr marL="0" indent="0">
              <a:buNone/>
            </a:pPr>
            <a:endParaRPr lang="cs-CZ" sz="3600" b="1" i="1" dirty="0" smtClean="0"/>
          </a:p>
          <a:p>
            <a:pPr marL="0" indent="0">
              <a:buNone/>
            </a:pPr>
            <a:r>
              <a:rPr lang="cs-CZ" sz="3600" b="1" i="1" dirty="0" smtClean="0"/>
              <a:t>Není </a:t>
            </a:r>
            <a:r>
              <a:rPr lang="cs-CZ" sz="3600" b="1" i="1" dirty="0"/>
              <a:t>boha kromě Boha a Muhammad je jeho prorokem. 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3165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Šíření Islámu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Původně ohněm a mečem</a:t>
            </a:r>
          </a:p>
          <a:p>
            <a:r>
              <a:rPr lang="cs-CZ" dirty="0" smtClean="0"/>
              <a:t>Ekonomická zvýhodnění</a:t>
            </a:r>
          </a:p>
          <a:p>
            <a:r>
              <a:rPr lang="cs-CZ" dirty="0" smtClean="0"/>
              <a:t>Jednoduchost doktríny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 smtClean="0"/>
              <a:t>Výsledek působení: </a:t>
            </a:r>
          </a:p>
          <a:p>
            <a:r>
              <a:rPr lang="cs-CZ" dirty="0" smtClean="0"/>
              <a:t>Dnes 1/5 </a:t>
            </a:r>
            <a:r>
              <a:rPr lang="cs-CZ" dirty="0"/>
              <a:t>světové populace. Více než jedna miliarda lidí všech ras, národností a kultur na celé zeměkouli jsou muslimové. 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Největší </a:t>
            </a:r>
            <a:r>
              <a:rPr lang="cs-CZ" dirty="0"/>
              <a:t>muslimská komunita je v Indonésii. V Arabském světě žije jen 18% muslimů. </a:t>
            </a:r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3980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Islám a jeho učení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Základem Islámu je učení proroka </a:t>
            </a:r>
            <a:r>
              <a:rPr lang="cs-CZ" dirty="0" smtClean="0"/>
              <a:t>Mohameda</a:t>
            </a:r>
          </a:p>
          <a:p>
            <a:r>
              <a:rPr lang="cs-CZ" dirty="0" smtClean="0"/>
              <a:t>Zjevení </a:t>
            </a:r>
            <a:r>
              <a:rPr lang="cs-CZ" dirty="0"/>
              <a:t>zaznamenal do </a:t>
            </a:r>
            <a:r>
              <a:rPr lang="cs-CZ" i="1" dirty="0"/>
              <a:t>Koránu,</a:t>
            </a:r>
            <a:r>
              <a:rPr lang="cs-CZ" dirty="0"/>
              <a:t> </a:t>
            </a:r>
            <a:r>
              <a:rPr lang="cs-CZ" dirty="0" smtClean="0"/>
              <a:t>(vliv Judaismu i Křesťanství)</a:t>
            </a:r>
          </a:p>
          <a:p>
            <a:r>
              <a:rPr lang="cs-CZ" dirty="0" smtClean="0"/>
              <a:t>Přístup </a:t>
            </a:r>
            <a:r>
              <a:rPr lang="cs-CZ" dirty="0"/>
              <a:t>k víře </a:t>
            </a:r>
            <a:r>
              <a:rPr lang="cs-CZ" dirty="0" smtClean="0"/>
              <a:t>je odlišný, vymezený hranicemi</a:t>
            </a:r>
          </a:p>
          <a:p>
            <a:r>
              <a:rPr lang="cs-CZ" dirty="0" smtClean="0"/>
              <a:t>V Saúdské </a:t>
            </a:r>
            <a:r>
              <a:rPr lang="cs-CZ" dirty="0"/>
              <a:t>Arábii je korán </a:t>
            </a:r>
            <a:r>
              <a:rPr lang="cs-CZ" dirty="0" smtClean="0"/>
              <a:t>zákonodárství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412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Korán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dirty="0"/>
              <a:t>Korán je pravé slovo Boha.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Vše, co zjevil prostřednictvím </a:t>
            </a:r>
            <a:r>
              <a:rPr lang="cs-CZ" dirty="0"/>
              <a:t>archanděla Gabriela proroku Muhammadovi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r>
              <a:rPr lang="cs-CZ" dirty="0" smtClean="0"/>
              <a:t>Muhammad </a:t>
            </a:r>
            <a:r>
              <a:rPr lang="cs-CZ" dirty="0"/>
              <a:t>a jeho následovníci uměli Korán nazpaměť.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Během </a:t>
            </a:r>
            <a:r>
              <a:rPr lang="cs-CZ" dirty="0"/>
              <a:t>staletí se 114 súr (kapitol</a:t>
            </a:r>
            <a:r>
              <a:rPr lang="cs-CZ" dirty="0" smtClean="0"/>
              <a:t>) se nezměnilo ani </a:t>
            </a:r>
            <a:r>
              <a:rPr lang="cs-CZ" dirty="0"/>
              <a:t>jedno slovo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r>
              <a:rPr lang="cs-CZ" dirty="0" smtClean="0"/>
              <a:t>Korán </a:t>
            </a:r>
            <a:r>
              <a:rPr lang="cs-CZ" dirty="0"/>
              <a:t>je hlavním zdrojem víry každého muslima. </a:t>
            </a: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Základním </a:t>
            </a:r>
            <a:r>
              <a:rPr lang="cs-CZ" dirty="0"/>
              <a:t>tématem je vztah mezi Bohem a stvořeními, provází na cestě ke spravedlnosti, lidskosti a rovnoprávnosti.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8720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Základní téma koránu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Vztah </a:t>
            </a:r>
            <a:r>
              <a:rPr lang="cs-CZ" dirty="0"/>
              <a:t>mezi Bohem a stvořeními, provází na cestě ke spravedlnosti, lidskosti a rovnoprávnosti.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4768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Základní pilíře Islámu 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 fontScale="77500" lnSpcReduction="20000"/>
          </a:bodyPr>
          <a:lstStyle/>
          <a:p>
            <a:endParaRPr lang="cs-CZ" dirty="0"/>
          </a:p>
          <a:p>
            <a:pPr lvl="0"/>
            <a:r>
              <a:rPr lang="cs-CZ" dirty="0" err="1"/>
              <a:t>Ímán</a:t>
            </a:r>
            <a:r>
              <a:rPr lang="cs-CZ" dirty="0"/>
              <a:t> – víra v jednoho </a:t>
            </a:r>
            <a:r>
              <a:rPr lang="cs-CZ" dirty="0" smtClean="0"/>
              <a:t>Boha</a:t>
            </a:r>
            <a:endParaRPr lang="cs-CZ" dirty="0"/>
          </a:p>
          <a:p>
            <a:pPr lvl="0"/>
            <a:endParaRPr lang="cs-CZ" dirty="0"/>
          </a:p>
          <a:p>
            <a:pPr lvl="0"/>
            <a:r>
              <a:rPr lang="cs-CZ" dirty="0" err="1"/>
              <a:t>Salá</a:t>
            </a:r>
            <a:r>
              <a:rPr lang="cs-CZ" dirty="0"/>
              <a:t> – modlitba, vykonávaná pětkrát denně. </a:t>
            </a:r>
            <a:endParaRPr lang="cs-CZ" dirty="0" smtClean="0"/>
          </a:p>
          <a:p>
            <a:pPr lvl="0"/>
            <a:endParaRPr lang="cs-CZ" dirty="0"/>
          </a:p>
          <a:p>
            <a:pPr lvl="0"/>
            <a:r>
              <a:rPr lang="cs-CZ" dirty="0" err="1"/>
              <a:t>Zakat</a:t>
            </a:r>
            <a:r>
              <a:rPr lang="cs-CZ" dirty="0"/>
              <a:t> – finanční povinnost muslimů (oddělení části majetku pro chudé a společnost) </a:t>
            </a:r>
            <a:endParaRPr lang="cs-CZ" dirty="0" smtClean="0"/>
          </a:p>
          <a:p>
            <a:pPr lvl="0"/>
            <a:endParaRPr lang="cs-CZ" dirty="0"/>
          </a:p>
          <a:p>
            <a:pPr lvl="0"/>
            <a:r>
              <a:rPr lang="cs-CZ" dirty="0" err="1"/>
              <a:t>Sawm</a:t>
            </a:r>
            <a:r>
              <a:rPr lang="cs-CZ" dirty="0"/>
              <a:t> – půst. Každoročně v měsíci ramadánu od východu do západu slunce</a:t>
            </a:r>
            <a:r>
              <a:rPr lang="cs-CZ" dirty="0" smtClean="0"/>
              <a:t>.</a:t>
            </a:r>
          </a:p>
          <a:p>
            <a:pPr lvl="0"/>
            <a:endParaRPr lang="cs-CZ" dirty="0"/>
          </a:p>
          <a:p>
            <a:pPr lvl="0"/>
            <a:r>
              <a:rPr lang="cs-CZ" dirty="0" err="1"/>
              <a:t>Hadždž</a:t>
            </a:r>
            <a:r>
              <a:rPr lang="cs-CZ" dirty="0"/>
              <a:t> – pouť do Mekky ke společné modlitbě za Boží odpuštění. 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6251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Ramadán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Devátý </a:t>
            </a:r>
            <a:r>
              <a:rPr lang="cs-CZ" dirty="0"/>
              <a:t>měsíc islámského kalendáře. 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Během </a:t>
            </a:r>
            <a:r>
              <a:rPr lang="cs-CZ" dirty="0"/>
              <a:t>tohoto měsíce údajně prorok Mohamed obdržel první Boží </a:t>
            </a:r>
            <a:r>
              <a:rPr lang="cs-CZ" dirty="0" smtClean="0"/>
              <a:t>zjevení…</a:t>
            </a:r>
          </a:p>
          <a:p>
            <a:pPr marL="0" indent="0">
              <a:buNone/>
            </a:pPr>
            <a:r>
              <a:rPr lang="cs-CZ" dirty="0" smtClean="0"/>
              <a:t> </a:t>
            </a:r>
          </a:p>
          <a:p>
            <a:r>
              <a:rPr lang="cs-CZ" dirty="0" smtClean="0"/>
              <a:t>Ramadán </a:t>
            </a:r>
            <a:r>
              <a:rPr lang="cs-CZ" dirty="0"/>
              <a:t>je pohyblivý svátek, protože islámský rok se skládá ze dvanácti lunárních měsíců, které jsou kratší než křesťanský (občanský) kalendář.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 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4718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Ramadán a gastronomie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 hlediska gastronomie se v tomto období nesmí konzumovat nic do západu slunce. </a:t>
            </a:r>
            <a:endParaRPr lang="cs-CZ" dirty="0" smtClean="0"/>
          </a:p>
          <a:p>
            <a:r>
              <a:rPr lang="cs-CZ" dirty="0" smtClean="0"/>
              <a:t>Výjimku </a:t>
            </a:r>
            <a:r>
              <a:rPr lang="cs-CZ" dirty="0"/>
              <a:t>mají děti, těhotné ženy, nemocní a staří lidé. Mohou si ale ramadán nahradit až se jejich stav zlepší. </a:t>
            </a:r>
            <a:endParaRPr lang="cs-CZ" dirty="0" smtClean="0"/>
          </a:p>
          <a:p>
            <a:r>
              <a:rPr lang="cs-CZ" dirty="0" smtClean="0"/>
              <a:t>Výjimku </a:t>
            </a:r>
            <a:r>
              <a:rPr lang="cs-CZ" dirty="0"/>
              <a:t>mají nově např. i piloti přepravních letadel.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7927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Původní islámská kuchyně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Ve </a:t>
            </a:r>
            <a:r>
              <a:rPr lang="cs-CZ" dirty="0"/>
              <a:t>středověku kombinovala prvky arabské pouštní tradice s perskou, indickou a byzantskou kuchyní </a:t>
            </a:r>
            <a:r>
              <a:rPr lang="cs-CZ" dirty="0" smtClean="0"/>
              <a:t>=  </a:t>
            </a:r>
            <a:r>
              <a:rPr lang="cs-CZ" dirty="0"/>
              <a:t>vytvořila tak rafinované, jemné a různorodé propojení stravovacích zvyklostí. </a:t>
            </a:r>
          </a:p>
          <a:p>
            <a:r>
              <a:rPr lang="cs-CZ" dirty="0" smtClean="0"/>
              <a:t>Vychází z Koránu, </a:t>
            </a:r>
            <a:r>
              <a:rPr lang="cs-CZ" dirty="0"/>
              <a:t>Súra2. 172-3. Alláh káže muslimům:“ jezte z výtečných pokrmů, jež jsme vám ušetřili“ a naopak jim zakazuje konzumovat to, co je </a:t>
            </a:r>
            <a:r>
              <a:rPr lang="cs-CZ" dirty="0" smtClean="0"/>
              <a:t>nedovolené. zejména </a:t>
            </a:r>
            <a:r>
              <a:rPr lang="cs-CZ" dirty="0"/>
              <a:t>zdechliny, krev, vepřové, nepatřičně poražená zvířata, opojné nápoje a vše, co je zasvěceno někomu jinému než Alláhovi.  Pro muslimy jsou jídla rozděleny do dvou kategorií: </a:t>
            </a:r>
            <a:r>
              <a:rPr lang="cs-CZ" dirty="0" err="1"/>
              <a:t>halal</a:t>
            </a:r>
            <a:r>
              <a:rPr lang="cs-CZ" dirty="0"/>
              <a:t> – povoleno, hárám – zakázáno. Později islámské právní vědy zakázaly ještě konzumaci: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7983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Vztah Evropy k Islámu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cs-CZ" dirty="0"/>
              <a:t>Spojení víry a </a:t>
            </a:r>
            <a:r>
              <a:rPr lang="cs-CZ" dirty="0" smtClean="0"/>
              <a:t>terorismu, démonizace </a:t>
            </a:r>
            <a:r>
              <a:rPr lang="cs-CZ" dirty="0"/>
              <a:t>náboženství Mohamedánů a jeho </a:t>
            </a:r>
            <a:r>
              <a:rPr lang="cs-CZ" dirty="0" smtClean="0"/>
              <a:t>nositelů. (přitom je dnes věřících až 2 miliardy) =  </a:t>
            </a:r>
            <a:r>
              <a:rPr lang="cs-CZ" dirty="0"/>
              <a:t>extremisté tvoří nepatrný zlomek z celkového </a:t>
            </a:r>
            <a:r>
              <a:rPr lang="cs-CZ" dirty="0" smtClean="0"/>
              <a:t>počtu</a:t>
            </a:r>
          </a:p>
          <a:p>
            <a:pPr lvl="0"/>
            <a:endParaRPr lang="cs-CZ" dirty="0"/>
          </a:p>
          <a:p>
            <a:pPr marL="0" lvl="0" indent="0">
              <a:buNone/>
            </a:pPr>
            <a:r>
              <a:rPr lang="cs-CZ" dirty="0" smtClean="0"/>
              <a:t> </a:t>
            </a:r>
            <a:endParaRPr lang="cs-CZ" dirty="0"/>
          </a:p>
          <a:p>
            <a:pPr lvl="0"/>
            <a:r>
              <a:rPr lang="cs-CZ" dirty="0" smtClean="0"/>
              <a:t>Nejsme trochu obětí xenofobie a propagandy? Propagandě </a:t>
            </a:r>
            <a:r>
              <a:rPr lang="cs-CZ" dirty="0"/>
              <a:t>nevadí produkce opia tolik jako </a:t>
            </a:r>
            <a:r>
              <a:rPr lang="cs-CZ" dirty="0" smtClean="0"/>
              <a:t>Islám. </a:t>
            </a:r>
          </a:p>
          <a:p>
            <a:pPr lvl="0"/>
            <a:endParaRPr lang="cs-CZ" dirty="0"/>
          </a:p>
          <a:p>
            <a:pPr lvl="0"/>
            <a:r>
              <a:rPr lang="cs-CZ" dirty="0" smtClean="0"/>
              <a:t>Společnost je globalizovaná a multikulturální. Pochopení rozmanitosti světa je o kultuře člověka a toleranci. </a:t>
            </a:r>
            <a:endParaRPr lang="cs-CZ" dirty="0"/>
          </a:p>
          <a:p>
            <a:pPr marL="0" lvl="0" indent="0">
              <a:buNone/>
            </a:pPr>
            <a:r>
              <a:rPr lang="cs-CZ" dirty="0" smtClean="0"/>
              <a:t>      Vedle Islámu se budeme muset naučit žít. 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7058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Zakázané - hárám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Zdechliny</a:t>
            </a:r>
          </a:p>
          <a:p>
            <a:r>
              <a:rPr lang="cs-CZ" dirty="0" smtClean="0"/>
              <a:t>Krev</a:t>
            </a:r>
          </a:p>
          <a:p>
            <a:r>
              <a:rPr lang="cs-CZ" dirty="0" smtClean="0"/>
              <a:t>Vepřové</a:t>
            </a:r>
          </a:p>
          <a:p>
            <a:r>
              <a:rPr lang="cs-CZ" dirty="0" smtClean="0"/>
              <a:t>Nepatřičně </a:t>
            </a:r>
            <a:r>
              <a:rPr lang="cs-CZ" dirty="0"/>
              <a:t>poražená </a:t>
            </a:r>
            <a:r>
              <a:rPr lang="cs-CZ" dirty="0" smtClean="0"/>
              <a:t>zvířata</a:t>
            </a:r>
          </a:p>
          <a:p>
            <a:r>
              <a:rPr lang="cs-CZ" dirty="0" smtClean="0"/>
              <a:t>Opojné nápoje</a:t>
            </a:r>
          </a:p>
          <a:p>
            <a:r>
              <a:rPr lang="cs-CZ" dirty="0" smtClean="0"/>
              <a:t>Vše</a:t>
            </a:r>
            <a:r>
              <a:rPr lang="cs-CZ" dirty="0"/>
              <a:t>, co je zasvěceno někomu jinému než Alláhovi. </a:t>
            </a:r>
            <a:r>
              <a:rPr lang="cs-CZ" dirty="0" smtClean="0"/>
              <a:t>Později </a:t>
            </a:r>
            <a:r>
              <a:rPr lang="cs-CZ" dirty="0"/>
              <a:t>islámské právní vědy zakázaly ještě konzumaci:</a:t>
            </a:r>
          </a:p>
        </p:txBody>
      </p:sp>
    </p:spTree>
    <p:extLst>
      <p:ext uri="{BB962C8B-B14F-4D97-AF65-F5344CB8AC3E}">
        <p14:creationId xmlns:p14="http://schemas.microsoft.com/office/powerpoint/2010/main" val="117677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Zakázané - hárám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dirty="0"/>
              <a:t>Později islámské právní vědy zakázaly ještě konzumaci</a:t>
            </a:r>
            <a:r>
              <a:rPr lang="cs-CZ" dirty="0" smtClean="0"/>
              <a:t>:</a:t>
            </a:r>
          </a:p>
          <a:p>
            <a:r>
              <a:rPr lang="cs-CZ" dirty="0"/>
              <a:t>Masožravá </a:t>
            </a:r>
            <a:r>
              <a:rPr lang="cs-CZ" dirty="0" smtClean="0"/>
              <a:t>zvířata</a:t>
            </a:r>
          </a:p>
          <a:p>
            <a:r>
              <a:rPr lang="cs-CZ" dirty="0" smtClean="0"/>
              <a:t>Dravce</a:t>
            </a:r>
            <a:endParaRPr lang="cs-CZ" dirty="0"/>
          </a:p>
          <a:p>
            <a:r>
              <a:rPr lang="cs-CZ" dirty="0" smtClean="0"/>
              <a:t>Korýše</a:t>
            </a:r>
          </a:p>
          <a:p>
            <a:r>
              <a:rPr lang="cs-CZ" dirty="0" smtClean="0"/>
              <a:t>Většinu hmyzu</a:t>
            </a:r>
          </a:p>
          <a:p>
            <a:r>
              <a:rPr lang="cs-CZ" dirty="0" smtClean="0"/>
              <a:t>Plazy</a:t>
            </a:r>
          </a:p>
          <a:p>
            <a:r>
              <a:rPr lang="cs-CZ" dirty="0" smtClean="0"/>
              <a:t>„Zvířata </a:t>
            </a:r>
            <a:r>
              <a:rPr lang="cs-CZ" dirty="0"/>
              <a:t>s tesáky.“</a:t>
            </a:r>
          </a:p>
          <a:p>
            <a:r>
              <a:rPr lang="cs-CZ" dirty="0"/>
              <a:t>Za obvyklou středověkou stravu bylo považováno: obiloviny, mléko, med, zelenina, ovoce, ořechy, zvířata poražená </a:t>
            </a:r>
            <a:r>
              <a:rPr lang="cs-CZ" dirty="0" err="1"/>
              <a:t>halal</a:t>
            </a:r>
            <a:r>
              <a:rPr lang="cs-CZ" dirty="0"/>
              <a:t>, ryby, drůbež a čerstvě zabitá zvěřina. </a:t>
            </a:r>
          </a:p>
          <a:p>
            <a:r>
              <a:rPr lang="cs-CZ" dirty="0"/>
              <a:t>Zpoždění v zákazech je logické, neboť původně pouštní kuchyně byla velmi skromná a omezená. 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2392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Povoleno - </a:t>
            </a:r>
            <a:r>
              <a:rPr lang="cs-CZ" dirty="0" err="1" smtClean="0"/>
              <a:t>halál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dirty="0"/>
              <a:t>Za obvyklou středověkou stravu bylo považováno: </a:t>
            </a:r>
            <a:endParaRPr lang="cs-CZ" dirty="0" smtClean="0"/>
          </a:p>
          <a:p>
            <a:r>
              <a:rPr lang="cs-CZ" dirty="0" smtClean="0"/>
              <a:t>Obiloviny</a:t>
            </a:r>
          </a:p>
          <a:p>
            <a:r>
              <a:rPr lang="cs-CZ" dirty="0" smtClean="0"/>
              <a:t>Mléko</a:t>
            </a:r>
          </a:p>
          <a:p>
            <a:r>
              <a:rPr lang="cs-CZ" dirty="0" smtClean="0"/>
              <a:t>Med</a:t>
            </a:r>
          </a:p>
          <a:p>
            <a:r>
              <a:rPr lang="cs-CZ" dirty="0" smtClean="0"/>
              <a:t>Zelenina</a:t>
            </a:r>
            <a:r>
              <a:rPr lang="cs-CZ" dirty="0"/>
              <a:t>, ovoce, </a:t>
            </a:r>
            <a:r>
              <a:rPr lang="cs-CZ" dirty="0" smtClean="0"/>
              <a:t>ořechy</a:t>
            </a:r>
          </a:p>
          <a:p>
            <a:r>
              <a:rPr lang="cs-CZ" dirty="0" smtClean="0"/>
              <a:t>Zvířata </a:t>
            </a:r>
            <a:r>
              <a:rPr lang="cs-CZ" dirty="0"/>
              <a:t>poražená </a:t>
            </a:r>
            <a:r>
              <a:rPr lang="cs-CZ" dirty="0" err="1"/>
              <a:t>halal</a:t>
            </a:r>
            <a:r>
              <a:rPr lang="cs-CZ" dirty="0"/>
              <a:t>, </a:t>
            </a:r>
            <a:endParaRPr lang="cs-CZ" dirty="0" smtClean="0"/>
          </a:p>
          <a:p>
            <a:r>
              <a:rPr lang="cs-CZ" dirty="0" smtClean="0"/>
              <a:t>Ryby</a:t>
            </a:r>
            <a:r>
              <a:rPr lang="cs-CZ" dirty="0"/>
              <a:t>, </a:t>
            </a:r>
            <a:r>
              <a:rPr lang="cs-CZ" dirty="0" smtClean="0"/>
              <a:t>drůbež</a:t>
            </a:r>
          </a:p>
          <a:p>
            <a:r>
              <a:rPr lang="cs-CZ" dirty="0" smtClean="0"/>
              <a:t>Čerstvě </a:t>
            </a:r>
            <a:r>
              <a:rPr lang="cs-CZ" dirty="0"/>
              <a:t>zabitá </a:t>
            </a:r>
            <a:r>
              <a:rPr lang="cs-CZ" dirty="0" smtClean="0"/>
              <a:t>zvěřina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6399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Jídlo za Mohameda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Z pokrmů, které Mohamed jedl si nejvíce cenil </a:t>
            </a:r>
            <a:r>
              <a:rPr lang="cs-CZ" dirty="0" smtClean="0"/>
              <a:t>masa, proto je jeho konzumace pro muslimy téměř povinnou. </a:t>
            </a:r>
          </a:p>
          <a:p>
            <a:pPr marL="0" indent="0">
              <a:buNone/>
            </a:pPr>
            <a:r>
              <a:rPr lang="cs-CZ" dirty="0" smtClean="0"/>
              <a:t>Jednou údajně Mohamed řekl: „maso </a:t>
            </a:r>
            <a:r>
              <a:rPr lang="cs-CZ" dirty="0"/>
              <a:t>je nejdůstojnějším jídlem lidí na tomto světě i v ráji</a:t>
            </a:r>
            <a:r>
              <a:rPr lang="cs-CZ" dirty="0" smtClean="0"/>
              <a:t>“. </a:t>
            </a:r>
          </a:p>
          <a:p>
            <a:pPr marL="0" indent="0">
              <a:buNone/>
            </a:pPr>
            <a:r>
              <a:rPr lang="cs-CZ" dirty="0" smtClean="0"/>
              <a:t>Alláh </a:t>
            </a:r>
            <a:r>
              <a:rPr lang="cs-CZ" dirty="0"/>
              <a:t>nařizuje během svátku </a:t>
            </a:r>
            <a:r>
              <a:rPr lang="cs-CZ" dirty="0" err="1"/>
              <a:t>Eid</a:t>
            </a:r>
            <a:r>
              <a:rPr lang="cs-CZ" dirty="0"/>
              <a:t> al- </a:t>
            </a:r>
            <a:r>
              <a:rPr lang="cs-CZ" dirty="0" err="1"/>
              <a:t>Adha</a:t>
            </a:r>
            <a:r>
              <a:rPr lang="cs-CZ" dirty="0"/>
              <a:t> obětovat jehně a část obětního masa darovat chudým.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8272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Pokrmy z dob </a:t>
            </a:r>
            <a:r>
              <a:rPr lang="cs-CZ" dirty="0" smtClean="0"/>
              <a:t>Mohameda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err="1" smtClean="0"/>
              <a:t>Tharid</a:t>
            </a:r>
            <a:r>
              <a:rPr lang="cs-CZ" dirty="0" smtClean="0"/>
              <a:t> </a:t>
            </a:r>
            <a:r>
              <a:rPr lang="cs-CZ" dirty="0"/>
              <a:t>– směs dušeného masa zahuštěná </a:t>
            </a:r>
            <a:r>
              <a:rPr lang="cs-CZ" dirty="0" smtClean="0"/>
              <a:t>chlebem, dýně, koření (mnoho variant)</a:t>
            </a:r>
            <a:endParaRPr lang="cs-CZ" dirty="0"/>
          </a:p>
          <a:p>
            <a:r>
              <a:rPr lang="cs-CZ" dirty="0" err="1"/>
              <a:t>Khazira</a:t>
            </a:r>
            <a:r>
              <a:rPr lang="cs-CZ" dirty="0"/>
              <a:t> – řídký vývar s otrubami, směs datlí, sýřeniny a </a:t>
            </a:r>
            <a:r>
              <a:rPr lang="cs-CZ" dirty="0" err="1" smtClean="0"/>
              <a:t>thé</a:t>
            </a:r>
            <a:r>
              <a:rPr lang="cs-CZ" dirty="0" smtClean="0"/>
              <a:t> (přepuštěné máslo)</a:t>
            </a:r>
            <a:endParaRPr lang="cs-CZ" dirty="0"/>
          </a:p>
          <a:p>
            <a:r>
              <a:rPr lang="cs-CZ" dirty="0" err="1"/>
              <a:t>Sawiq</a:t>
            </a:r>
            <a:r>
              <a:rPr lang="cs-CZ" dirty="0"/>
              <a:t> – hustá pšeničná nebo ječná kaše</a:t>
            </a:r>
          </a:p>
          <a:p>
            <a:r>
              <a:rPr lang="cs-CZ" dirty="0" err="1"/>
              <a:t>Silq</a:t>
            </a:r>
            <a:r>
              <a:rPr lang="cs-CZ" dirty="0"/>
              <a:t> – mangold smíchaný s vařeným obilím</a:t>
            </a:r>
          </a:p>
          <a:p>
            <a:r>
              <a:rPr lang="cs-CZ" dirty="0" smtClean="0"/>
              <a:t>Pečené </a:t>
            </a:r>
            <a:r>
              <a:rPr lang="cs-CZ" dirty="0"/>
              <a:t>běhy pouštního zajíce</a:t>
            </a:r>
          </a:p>
          <a:p>
            <a:r>
              <a:rPr lang="cs-CZ" dirty="0"/>
              <a:t>Melouny, okurky, jadérka, datle…</a:t>
            </a:r>
          </a:p>
          <a:p>
            <a:r>
              <a:rPr lang="cs-CZ" dirty="0" err="1" smtClean="0"/>
              <a:t>Mohamad</a:t>
            </a:r>
            <a:r>
              <a:rPr lang="cs-CZ" dirty="0" smtClean="0"/>
              <a:t> měl </a:t>
            </a:r>
            <a:r>
              <a:rPr lang="cs-CZ" dirty="0"/>
              <a:t>rád sladké, jedl med a datle.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8210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/>
          </a:bodyPr>
          <a:lstStyle/>
          <a:p>
            <a:r>
              <a:rPr lang="cs-CZ" dirty="0" smtClean="0"/>
              <a:t>Pohostinnost a skromnost ve stravování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3705275"/>
          </a:xfrm>
        </p:spPr>
        <p:txBody>
          <a:bodyPr/>
          <a:lstStyle/>
          <a:p>
            <a:r>
              <a:rPr lang="cs-CZ" dirty="0" smtClean="0"/>
              <a:t>Jez </a:t>
            </a:r>
            <a:r>
              <a:rPr lang="cs-CZ" dirty="0"/>
              <a:t>to, co máš před </a:t>
            </a:r>
            <a:r>
              <a:rPr lang="cs-CZ" dirty="0" smtClean="0"/>
              <a:t>sebou</a:t>
            </a:r>
          </a:p>
          <a:p>
            <a:r>
              <a:rPr lang="cs-CZ" dirty="0" smtClean="0"/>
              <a:t>„</a:t>
            </a:r>
            <a:r>
              <a:rPr lang="cs-CZ" dirty="0"/>
              <a:t>Jídla , kterého je dost pro dva, je dost i pro čtyři. Jídla, kterého je dost pro čtyři je dost i pro </a:t>
            </a:r>
            <a:r>
              <a:rPr lang="cs-CZ" dirty="0" smtClean="0"/>
              <a:t>osm</a:t>
            </a:r>
            <a:r>
              <a:rPr lang="cs-CZ" dirty="0"/>
              <a:t>.“</a:t>
            </a:r>
          </a:p>
          <a:p>
            <a:r>
              <a:rPr lang="cs-CZ" dirty="0" smtClean="0"/>
              <a:t>Jediné </a:t>
            </a:r>
            <a:r>
              <a:rPr lang="cs-CZ" dirty="0"/>
              <a:t>co prý nikdy nesnědl </a:t>
            </a:r>
            <a:r>
              <a:rPr lang="cs-CZ" dirty="0" smtClean="0"/>
              <a:t>byla </a:t>
            </a:r>
            <a:r>
              <a:rPr lang="cs-CZ" dirty="0"/>
              <a:t>ještěrka. </a:t>
            </a:r>
            <a:r>
              <a:rPr lang="cs-CZ" dirty="0" smtClean="0"/>
              <a:t>Ptali se ho, </a:t>
            </a:r>
            <a:r>
              <a:rPr lang="cs-CZ" dirty="0"/>
              <a:t>jestli je </a:t>
            </a:r>
            <a:r>
              <a:rPr lang="cs-CZ" dirty="0" smtClean="0"/>
              <a:t>hárám…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9420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Stolování z dob Mohameda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r>
              <a:rPr lang="cs-CZ" dirty="0" smtClean="0"/>
              <a:t>Kožené prostírání</a:t>
            </a:r>
          </a:p>
          <a:p>
            <a:r>
              <a:rPr lang="cs-CZ" dirty="0" smtClean="0"/>
              <a:t>Mohamed </a:t>
            </a:r>
            <a:r>
              <a:rPr lang="cs-CZ" dirty="0"/>
              <a:t>nikdy nejedl z nádobí </a:t>
            </a:r>
            <a:endParaRPr lang="cs-CZ" dirty="0" smtClean="0"/>
          </a:p>
          <a:p>
            <a:r>
              <a:rPr lang="cs-CZ" dirty="0" smtClean="0"/>
              <a:t>Nikdy nepoužíval </a:t>
            </a:r>
            <a:r>
              <a:rPr lang="cs-CZ" dirty="0"/>
              <a:t>nůž na krájení masa. (viděl v tom cizáckou módu). </a:t>
            </a:r>
            <a:endParaRPr lang="cs-CZ" dirty="0" smtClean="0"/>
          </a:p>
          <a:p>
            <a:r>
              <a:rPr lang="cs-CZ" dirty="0" smtClean="0"/>
              <a:t>Nikdy </a:t>
            </a:r>
            <a:r>
              <a:rPr lang="cs-CZ" dirty="0"/>
              <a:t>neseděl u </a:t>
            </a:r>
            <a:r>
              <a:rPr lang="cs-CZ" dirty="0" smtClean="0"/>
              <a:t>stolu</a:t>
            </a:r>
          </a:p>
          <a:p>
            <a:r>
              <a:rPr lang="cs-CZ" dirty="0" smtClean="0"/>
              <a:t>Nikdy </a:t>
            </a:r>
            <a:r>
              <a:rPr lang="cs-CZ" dirty="0"/>
              <a:t>nejedl jemný chléb. 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1655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Strava v nebi…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Rajská zahrada a v ní tři řeky:</a:t>
            </a:r>
            <a:endParaRPr lang="cs-CZ" dirty="0"/>
          </a:p>
          <a:p>
            <a:r>
              <a:rPr lang="cs-CZ" dirty="0" smtClean="0"/>
              <a:t>řeka </a:t>
            </a:r>
            <a:r>
              <a:rPr lang="cs-CZ" dirty="0"/>
              <a:t>vína, které není opojné, </a:t>
            </a:r>
            <a:endParaRPr lang="cs-CZ" dirty="0" smtClean="0"/>
          </a:p>
          <a:p>
            <a:r>
              <a:rPr lang="cs-CZ" dirty="0" smtClean="0"/>
              <a:t>řeka </a:t>
            </a:r>
            <a:r>
              <a:rPr lang="cs-CZ" dirty="0"/>
              <a:t>mléka, které nekysne</a:t>
            </a:r>
            <a:r>
              <a:rPr lang="cs-CZ" dirty="0" smtClean="0"/>
              <a:t>,</a:t>
            </a:r>
          </a:p>
          <a:p>
            <a:r>
              <a:rPr lang="cs-CZ" dirty="0" smtClean="0"/>
              <a:t>řeka </a:t>
            </a:r>
            <a:r>
              <a:rPr lang="cs-CZ" dirty="0"/>
              <a:t>čistého medu.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Vybraný </a:t>
            </a:r>
            <a:r>
              <a:rPr lang="cs-CZ" dirty="0" err="1" smtClean="0"/>
              <a:t>Aláhem</a:t>
            </a:r>
            <a:r>
              <a:rPr lang="cs-CZ" dirty="0" smtClean="0"/>
              <a:t> sedí </a:t>
            </a:r>
            <a:r>
              <a:rPr lang="cs-CZ" dirty="0"/>
              <a:t>na pozlaceném trůnu a „drůbeží maso“ mu podává baculatá </a:t>
            </a:r>
            <a:r>
              <a:rPr lang="cs-CZ" dirty="0" err="1"/>
              <a:t>huristka</a:t>
            </a:r>
            <a:r>
              <a:rPr lang="cs-CZ" dirty="0"/>
              <a:t> s hnědýma očima, zatímco štíhlí mladíci udržují jeho číši ze zlata a křišťálu stále plnou. </a:t>
            </a: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5042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Turecko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3489251"/>
          </a:xfrm>
        </p:spPr>
        <p:txBody>
          <a:bodyPr/>
          <a:lstStyle/>
          <a:p>
            <a:r>
              <a:rPr lang="cs-CZ" dirty="0" smtClean="0"/>
              <a:t>Rozvinutý cestovní ruch</a:t>
            </a:r>
          </a:p>
          <a:p>
            <a:r>
              <a:rPr lang="cs-CZ" dirty="0" smtClean="0"/>
              <a:t>Služby na úrovni</a:t>
            </a:r>
          </a:p>
          <a:p>
            <a:r>
              <a:rPr lang="cs-CZ" dirty="0" smtClean="0"/>
              <a:t>Pestrá gastronomie</a:t>
            </a:r>
          </a:p>
          <a:p>
            <a:r>
              <a:rPr lang="cs-CZ" dirty="0" smtClean="0"/>
              <a:t>Tolerantní forma islámu až do roku 2020?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4858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snídaně</a:t>
            </a:r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5256584" cy="6407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662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Prognóza vývoje Islámu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184576"/>
          </a:xfrm>
        </p:spPr>
        <p:txBody>
          <a:bodyPr>
            <a:normAutofit lnSpcReduction="10000"/>
          </a:bodyPr>
          <a:lstStyle/>
          <a:p>
            <a:pPr lvl="0"/>
            <a:r>
              <a:rPr lang="cs-CZ" dirty="0" smtClean="0"/>
              <a:t>Islám </a:t>
            </a:r>
            <a:r>
              <a:rPr lang="cs-CZ" dirty="0"/>
              <a:t>je v </a:t>
            </a:r>
            <a:r>
              <a:rPr lang="cs-CZ" dirty="0" err="1"/>
              <a:t>BiH</a:t>
            </a:r>
            <a:r>
              <a:rPr lang="cs-CZ" dirty="0"/>
              <a:t>, Turecku, Albánii a jejím přívěsku </a:t>
            </a:r>
            <a:r>
              <a:rPr lang="cs-CZ" dirty="0" smtClean="0"/>
              <a:t>Kosovu- růst populace</a:t>
            </a:r>
            <a:endParaRPr lang="cs-CZ" dirty="0"/>
          </a:p>
          <a:p>
            <a:pPr lvl="0"/>
            <a:r>
              <a:rPr lang="cs-CZ" dirty="0"/>
              <a:t>Mešity najdeme i v Bulharsku</a:t>
            </a:r>
          </a:p>
          <a:p>
            <a:pPr lvl="0"/>
            <a:r>
              <a:rPr lang="cs-CZ" dirty="0" smtClean="0"/>
              <a:t>Rusko </a:t>
            </a:r>
            <a:r>
              <a:rPr lang="cs-CZ" dirty="0"/>
              <a:t>čtvrtina vojáků ruské </a:t>
            </a:r>
            <a:r>
              <a:rPr lang="cs-CZ" dirty="0" smtClean="0"/>
              <a:t>armády, </a:t>
            </a:r>
            <a:r>
              <a:rPr lang="cs-CZ" dirty="0"/>
              <a:t>protože 25 milionů </a:t>
            </a:r>
            <a:r>
              <a:rPr lang="cs-CZ" dirty="0" smtClean="0"/>
              <a:t>muslimů slouží….</a:t>
            </a:r>
            <a:endParaRPr lang="cs-CZ" dirty="0"/>
          </a:p>
          <a:p>
            <a:pPr lvl="0"/>
            <a:r>
              <a:rPr lang="cs-CZ" dirty="0"/>
              <a:t>Holandsko, Švédsko </a:t>
            </a:r>
            <a:r>
              <a:rPr lang="cs-CZ" dirty="0" smtClean="0"/>
              <a:t>původně politická a pracovní imigrace, </a:t>
            </a:r>
            <a:r>
              <a:rPr lang="cs-CZ" dirty="0"/>
              <a:t>nyní </a:t>
            </a:r>
            <a:r>
              <a:rPr lang="cs-CZ" dirty="0" smtClean="0"/>
              <a:t>mají své </a:t>
            </a:r>
            <a:r>
              <a:rPr lang="cs-CZ" dirty="0" err="1" smtClean="0"/>
              <a:t>čtvti</a:t>
            </a:r>
            <a:r>
              <a:rPr lang="cs-CZ" dirty="0" smtClean="0"/>
              <a:t> </a:t>
            </a:r>
            <a:endParaRPr lang="cs-CZ" dirty="0"/>
          </a:p>
          <a:p>
            <a:pPr lvl="0"/>
            <a:r>
              <a:rPr lang="cs-CZ" dirty="0" smtClean="0"/>
              <a:t>Francie, několik čtvrtí v Paříži </a:t>
            </a:r>
          </a:p>
          <a:p>
            <a:pPr lvl="0"/>
            <a:r>
              <a:rPr lang="cs-CZ" dirty="0" smtClean="0"/>
              <a:t>Německo </a:t>
            </a:r>
            <a:r>
              <a:rPr lang="cs-CZ" dirty="0"/>
              <a:t>– v roce 2050 půl na půl obyvatel křesťané- islamisté </a:t>
            </a:r>
            <a:r>
              <a:rPr lang="cs-CZ" dirty="0" smtClean="0"/>
              <a:t>!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5154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Snídaně</a:t>
            </a:r>
            <a:endParaRPr lang="cs-CZ" dirty="0"/>
          </a:p>
        </p:txBody>
      </p:sp>
      <p:pic>
        <p:nvPicPr>
          <p:cNvPr id="30722" name="Picture 2" descr="C:\Users\Uzivatel1\Documents\Záloha dat leden 2012\Fotky partička\Fotky\CANAKKALE\DSCF83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55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Bohatý nabídkový stůl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8352928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52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All</a:t>
            </a:r>
            <a:r>
              <a:rPr lang="cs-CZ" dirty="0" smtClean="0"/>
              <a:t> </a:t>
            </a:r>
            <a:r>
              <a:rPr lang="cs-CZ" dirty="0" err="1" smtClean="0"/>
              <a:t>inclusive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8280920" cy="4887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303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Šiš</a:t>
            </a:r>
            <a:r>
              <a:rPr lang="cs-CZ" dirty="0" smtClean="0"/>
              <a:t> kebab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62099"/>
            <a:ext cx="8280919" cy="4866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372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Plněný lilek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8280920" cy="481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817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Jehněčí na jehle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8208912" cy="4851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159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Kebab</a:t>
            </a:r>
            <a:endParaRPr lang="cs-CZ" dirty="0"/>
          </a:p>
        </p:txBody>
      </p:sp>
      <p:pic>
        <p:nvPicPr>
          <p:cNvPr id="1026" name="Picture 2" descr="C:\Users\Uzivatel1\Documents\Záloha dat leden 2012\Fotky partička\Fotky\CANAKKALE\DSCF82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2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Rychlé a levné občerstvení</a:t>
            </a:r>
            <a:endParaRPr lang="cs-CZ" dirty="0"/>
          </a:p>
        </p:txBody>
      </p:sp>
      <p:pic>
        <p:nvPicPr>
          <p:cNvPr id="2050" name="Picture 2" descr="C:\Users\Uzivatel1\Documents\Záloha dat leden 2012\Fotky partička\Fotky\CANAKKALE\DSCF82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23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Šiš</a:t>
            </a:r>
            <a:r>
              <a:rPr lang="cs-CZ" dirty="0" smtClean="0"/>
              <a:t> kebab</a:t>
            </a:r>
            <a:endParaRPr lang="cs-CZ" dirty="0"/>
          </a:p>
        </p:txBody>
      </p:sp>
      <p:pic>
        <p:nvPicPr>
          <p:cNvPr id="17410" name="Picture 2" descr="C:\Users\Uzivatel1\Documents\Záloha dat leden 2012\Fotky partička\Fotky\CANAKKALE\DSCF83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115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Další varianta „kebabu“</a:t>
            </a:r>
            <a:endParaRPr lang="cs-CZ" dirty="0"/>
          </a:p>
        </p:txBody>
      </p:sp>
      <p:pic>
        <p:nvPicPr>
          <p:cNvPr id="18434" name="Picture 2" descr="C:\Users\Uzivatel1\Documents\Záloha dat leden 2012\Fotky partička\Fotky\CANAKKALE\DSCF83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9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Islám v Česku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První zprávy o Islámu přináší v 10. </a:t>
            </a:r>
            <a:r>
              <a:rPr lang="cs-CZ" dirty="0" err="1"/>
              <a:t>stol.Ibrahím</a:t>
            </a:r>
            <a:r>
              <a:rPr lang="cs-CZ" dirty="0"/>
              <a:t> Ibn </a:t>
            </a:r>
            <a:r>
              <a:rPr lang="cs-CZ" dirty="0" err="1"/>
              <a:t>Jákúb</a:t>
            </a:r>
            <a:r>
              <a:rPr lang="cs-CZ" dirty="0"/>
              <a:t>, židovský obchodník a </a:t>
            </a:r>
            <a:r>
              <a:rPr lang="cs-CZ" dirty="0" smtClean="0"/>
              <a:t>cestovatel</a:t>
            </a:r>
          </a:p>
          <a:p>
            <a:r>
              <a:rPr lang="cs-CZ" dirty="0" smtClean="0"/>
              <a:t>České země se setkávají s expanzí </a:t>
            </a:r>
            <a:r>
              <a:rPr lang="cs-CZ" dirty="0"/>
              <a:t>O</a:t>
            </a:r>
            <a:r>
              <a:rPr lang="cs-CZ" dirty="0" smtClean="0"/>
              <a:t>smanské říše</a:t>
            </a:r>
          </a:p>
          <a:p>
            <a:r>
              <a:rPr lang="cs-CZ" dirty="0" smtClean="0"/>
              <a:t>Není na rozdíl od zemí EU příliš zastoupen</a:t>
            </a:r>
          </a:p>
          <a:p>
            <a:r>
              <a:rPr lang="cs-CZ" dirty="0" smtClean="0"/>
              <a:t>Většinou </a:t>
            </a:r>
            <a:r>
              <a:rPr lang="cs-CZ" dirty="0"/>
              <a:t>jej </a:t>
            </a:r>
            <a:r>
              <a:rPr lang="cs-CZ" dirty="0" smtClean="0"/>
              <a:t>vyznávají přistěhovalci</a:t>
            </a:r>
          </a:p>
          <a:p>
            <a:r>
              <a:rPr lang="cs-CZ" dirty="0" smtClean="0"/>
              <a:t>Konvertité jsou ze smíšených manželství</a:t>
            </a:r>
          </a:p>
          <a:p>
            <a:r>
              <a:rPr lang="cs-CZ" dirty="0" smtClean="0"/>
              <a:t>Mešity </a:t>
            </a:r>
            <a:r>
              <a:rPr lang="cs-CZ" dirty="0"/>
              <a:t>jsou v </a:t>
            </a:r>
            <a:r>
              <a:rPr lang="cs-CZ" dirty="0" smtClean="0"/>
              <a:t>Brně a </a:t>
            </a:r>
            <a:r>
              <a:rPr lang="cs-CZ" dirty="0"/>
              <a:t>v Praze u Rajské </a:t>
            </a:r>
            <a:r>
              <a:rPr lang="cs-CZ" dirty="0" smtClean="0"/>
              <a:t>Zahrady</a:t>
            </a:r>
          </a:p>
          <a:p>
            <a:r>
              <a:rPr lang="cs-CZ" dirty="0" smtClean="0"/>
              <a:t>Uvádí se až 50 tis. Věřících v ČR</a:t>
            </a:r>
          </a:p>
          <a:p>
            <a:r>
              <a:rPr lang="cs-CZ" dirty="0" smtClean="0"/>
              <a:t>Vlna nevole = hnutí islám tady nechceme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1092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Baklava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680520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977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Turecké trhy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8352928" cy="5213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182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Sušené ovoce</a:t>
            </a:r>
            <a:endParaRPr lang="cs-CZ" dirty="0"/>
          </a:p>
        </p:txBody>
      </p:sp>
      <p:pic>
        <p:nvPicPr>
          <p:cNvPr id="6146" name="Picture 2" descr="C:\Users\Uzivatel1\Documents\Záloha dat leden 2012\Fotky partička\Fotky\CANAKKALE\DSCF82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644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5619750" cy="6267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627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Cukrovinky</a:t>
            </a:r>
            <a:endParaRPr lang="cs-CZ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00200"/>
            <a:ext cx="7848871" cy="478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283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Balení pro turisty</a:t>
            </a:r>
            <a:endParaRPr lang="cs-CZ" dirty="0"/>
          </a:p>
        </p:txBody>
      </p:sp>
      <p:pic>
        <p:nvPicPr>
          <p:cNvPr id="7170" name="Picture 2" descr="C:\Users\Uzivatel1\Documents\Záloha dat leden 2012\Fotky partička\Fotky\CANAKKALE\DSCF82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727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Sladkosti, ořechy</a:t>
            </a:r>
            <a:endParaRPr lang="cs-CZ" dirty="0"/>
          </a:p>
        </p:txBody>
      </p:sp>
      <p:pic>
        <p:nvPicPr>
          <p:cNvPr id="4098" name="Picture 2" descr="C:\Users\Uzivatel1\Documents\Záloha dat leden 2012\Fotky partička\Fotky\CANAKKALE\DSCF82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29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 ještě větší ořechy…</a:t>
            </a:r>
            <a:endParaRPr lang="cs-CZ" dirty="0"/>
          </a:p>
        </p:txBody>
      </p:sp>
      <p:pic>
        <p:nvPicPr>
          <p:cNvPr id="5122" name="Picture 2" descr="C:\Users\Uzivatel1\Documents\Záloha dat leden 2012\Fotky partička\Fotky\CANAKKALE\DSCF82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37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 Olivy</a:t>
            </a:r>
            <a:endParaRPr lang="cs-CZ" dirty="0"/>
          </a:p>
        </p:txBody>
      </p:sp>
      <p:pic>
        <p:nvPicPr>
          <p:cNvPr id="11266" name="Picture 2" descr="C:\Users\Uzivatel1\Documents\Záloha dat leden 2012\Fotky partička\Fotky\CANAKKALE\DSCF82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332657"/>
            <a:ext cx="4680520" cy="351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Uzivatel1\Documents\Záloha dat leden 2012\Fotky partička\Fotky\CANAKKALE\DSCF82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86600" y="-12115800"/>
            <a:ext cx="324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Uzivatel1\Documents\Záloha dat leden 2012\Fotky partička\Fotky\CANAKKALE\DSCF82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08787"/>
            <a:ext cx="4104456" cy="508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097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Čerstvé sýry</a:t>
            </a:r>
            <a:endParaRPr lang="cs-CZ" dirty="0"/>
          </a:p>
        </p:txBody>
      </p:sp>
      <p:pic>
        <p:nvPicPr>
          <p:cNvPr id="14338" name="Picture 2" descr="C:\Users\Uzivatel1\Documents\Záloha dat leden 2012\Fotky partička\Fotky\CANAKKALE\DSCF82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29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Mešita v Brně</a:t>
            </a:r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276872"/>
            <a:ext cx="4221902" cy="315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066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Uzeniny i sušená zelenina</a:t>
            </a:r>
            <a:endParaRPr lang="cs-CZ" dirty="0"/>
          </a:p>
        </p:txBody>
      </p:sp>
      <p:pic>
        <p:nvPicPr>
          <p:cNvPr id="12290" name="Picture 2" descr="C:\Users\Uzivatel1\Documents\Záloha dat leden 2012\Fotky partička\Fotky\CANAKKALE\DSCF82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18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Skopové dršťky</a:t>
            </a:r>
            <a:endParaRPr lang="cs-CZ" dirty="0"/>
          </a:p>
        </p:txBody>
      </p:sp>
      <p:pic>
        <p:nvPicPr>
          <p:cNvPr id="13314" name="Picture 2" descr="C:\Users\Uzivatel1\Documents\Záloha dat leden 2012\Fotky partička\Fotky\CANAKKALE\DSCF82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39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Nakládané vinné listy</a:t>
            </a:r>
            <a:endParaRPr lang="cs-CZ" dirty="0"/>
          </a:p>
        </p:txBody>
      </p:sp>
      <p:pic>
        <p:nvPicPr>
          <p:cNvPr id="15362" name="Picture 2" descr="C:\Users\Uzivatel1\Documents\Záloha dat leden 2012\Fotky partička\Fotky\CANAKKALE\DSCF83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49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Prodavač modlitebních korálků</a:t>
            </a:r>
            <a:endParaRPr lang="cs-CZ" dirty="0"/>
          </a:p>
        </p:txBody>
      </p:sp>
      <p:pic>
        <p:nvPicPr>
          <p:cNvPr id="20482" name="Picture 2" descr="C:\Users\Uzivatel1\Documents\Záloha dat leden 2012\Fotky partička\Fotky\CANAKKALE\DSCF83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340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Prodavač pečiva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97868"/>
            <a:ext cx="8424936" cy="5371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226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Prodavač kukuřice</a:t>
            </a:r>
            <a:endParaRPr lang="cs-CZ" dirty="0"/>
          </a:p>
        </p:txBody>
      </p:sp>
      <p:pic>
        <p:nvPicPr>
          <p:cNvPr id="8194" name="Picture 2" descr="C:\Users\Uzivatel1\Documents\Záloha dat leden 2012\Fotky partička\Fotky\CANAKKALE\DSCF82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418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Prodavač sypání holubům</a:t>
            </a:r>
            <a:endParaRPr lang="cs-CZ" dirty="0"/>
          </a:p>
        </p:txBody>
      </p:sp>
      <p:pic>
        <p:nvPicPr>
          <p:cNvPr id="10242" name="Picture 2" descr="C:\Users\Uzivatel1\Documents\Záloha dat leden 2012\Fotky partička\Fotky\CANAKKALE\DSCF82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199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Prodavač pijavic</a:t>
            </a:r>
            <a:endParaRPr lang="cs-CZ" dirty="0"/>
          </a:p>
        </p:txBody>
      </p:sp>
      <p:pic>
        <p:nvPicPr>
          <p:cNvPr id="9218" name="Picture 2" descr="C:\Users\Uzivatel1\Documents\Záloha dat leden 2012\Fotky partička\Fotky\CANAKKALE\DSCF82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609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Trh s čerstvými rybami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8352928" cy="5319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303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Trhy s ovocem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8352928" cy="510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451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Islám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Co má společného Islám, Judaismus a Křesťanství?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Možná více než jsme si kdy byli ochotni připustit…</a:t>
            </a:r>
            <a:r>
              <a:rPr lang="cs-CZ" dirty="0"/>
              <a:t> 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3015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Římský hrách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8280919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441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Baklažán</a:t>
            </a:r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68760"/>
            <a:ext cx="7560840" cy="5256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166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Stolní odrůdy révy vinné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0432"/>
            <a:ext cx="8352928" cy="4970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109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Vyberte si co upečeme</a:t>
            </a:r>
            <a:endParaRPr lang="cs-CZ" dirty="0"/>
          </a:p>
        </p:txBody>
      </p:sp>
      <p:pic>
        <p:nvPicPr>
          <p:cNvPr id="35842" name="Picture 2" descr="C:\Users\Uzivatel1\Documents\Záloha dat leden 2012\Fotky partička\Fotky\CANAKKALE\DSCF84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94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„Turecká pizza“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48780"/>
            <a:ext cx="8352928" cy="5067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849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Turecká pizza</a:t>
            </a:r>
            <a:endParaRPr lang="cs-CZ" dirty="0"/>
          </a:p>
        </p:txBody>
      </p:sp>
      <p:pic>
        <p:nvPicPr>
          <p:cNvPr id="34818" name="Picture 2" descr="C:\Users\Uzivatel1\Documents\Záloha dat leden 2012\Fotky partička\Fotky\CANAKKALE\DSCF84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48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            Porážka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4860000" cy="64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639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„Zabijačka po </a:t>
            </a:r>
            <a:r>
              <a:rPr lang="cs-CZ" dirty="0" err="1" smtClean="0"/>
              <a:t>turecku</a:t>
            </a:r>
            <a:r>
              <a:rPr lang="cs-CZ" dirty="0" smtClean="0"/>
              <a:t>“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8280920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934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Využije se vše…</a:t>
            </a:r>
            <a:endParaRPr lang="cs-CZ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860000" cy="64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102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1506" name="Picture 2" descr="C:\Users\Uzivatel1\Documents\Záloha dat leden 2012\Fotky partička\Fotky\CANAKKALE\DSCF83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601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Společné prvky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Jeden Bůh</a:t>
            </a:r>
            <a:r>
              <a:rPr lang="cs-CZ" dirty="0" smtClean="0"/>
              <a:t>, monoteistické náboženství</a:t>
            </a:r>
          </a:p>
          <a:p>
            <a:r>
              <a:rPr lang="cs-CZ" dirty="0" smtClean="0"/>
              <a:t>Abrahám – otec stojící na počátku</a:t>
            </a:r>
          </a:p>
          <a:p>
            <a:r>
              <a:rPr lang="cs-CZ" dirty="0" smtClean="0"/>
              <a:t>Starý zákon, je výchozí i pro všechny</a:t>
            </a:r>
          </a:p>
          <a:p>
            <a:r>
              <a:rPr lang="cs-CZ" dirty="0" smtClean="0"/>
              <a:t>Ještě více jsou si paradoxně blízké Islám a Judaismus…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8944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530" name="Picture 2" descr="C:\Users\Uzivatel1\Documents\Záloha dat leden 2012\Fotky partička\Fotky\CANAKKALE\DSCF83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77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3554" name="Picture 2" descr="C:\Users\Uzivatel1\Documents\Záloha dat leden 2012\Fotky partička\Fotky\CANAKKALE\DSCF83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04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4578" name="Picture 2" descr="C:\Users\Uzivatel1\Documents\Záloha dat leden 2012\Fotky partička\Fotky\CANAKKALE\DSCF83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68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5602" name="Picture 2" descr="C:\Users\Uzivatel1\Documents\Záloha dat leden 2012\Fotky partička\Fotky\CANAKKALE\DSCF83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87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6626" name="Picture 2" descr="C:\Users\Uzivatel1\Documents\Záloha dat leden 2012\Fotky partička\Fotky\CANAKKALE\DSCF83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31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Cukrárna</a:t>
            </a:r>
            <a:endParaRPr lang="cs-CZ" dirty="0"/>
          </a:p>
        </p:txBody>
      </p:sp>
      <p:pic>
        <p:nvPicPr>
          <p:cNvPr id="36866" name="Picture 2" descr="C:\Users\Uzivatel1\Documents\Záloha dat leden 2012\Fotky partička\Fotky\CANAKKALE\DSCF84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99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Cestování autobusem</a:t>
            </a:r>
            <a:endParaRPr lang="cs-CZ" dirty="0"/>
          </a:p>
        </p:txBody>
      </p:sp>
      <p:pic>
        <p:nvPicPr>
          <p:cNvPr id="27650" name="Picture 2" descr="C:\Users\Uzivatel1\Documents\Záloha dat leden 2012\Fotky partička\Fotky\CANAKKALE\DSCF83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71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Úleva tělu i duši…</a:t>
            </a:r>
            <a:endParaRPr lang="cs-CZ" dirty="0"/>
          </a:p>
        </p:txBody>
      </p:sp>
      <p:pic>
        <p:nvPicPr>
          <p:cNvPr id="28674" name="Picture 2" descr="C:\Users\Uzivatel1\Documents\Záloha dat leden 2012\Fotky partička\Fotky\CANAKKALE\DSCF83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11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Turecká vína</a:t>
            </a:r>
            <a:endParaRPr lang="cs-CZ" dirty="0"/>
          </a:p>
        </p:txBody>
      </p:sp>
      <p:pic>
        <p:nvPicPr>
          <p:cNvPr id="37890" name="Picture 2" descr="C:\Users\Uzivatel1\Documents\Záloha dat leden 2012\Fotky partička\Fotky\CANAKKALE\DSCF85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54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Evropské i vlastní odrůdy</a:t>
            </a:r>
            <a:endParaRPr lang="cs-CZ" dirty="0"/>
          </a:p>
        </p:txBody>
      </p:sp>
      <p:pic>
        <p:nvPicPr>
          <p:cNvPr id="38914" name="Picture 2" descr="C:\Users\Uzivatel1\Documents\Záloha dat leden 2012\Fotky partička\Fotky\CANAKKALE\DSCF85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484784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40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Islám a Judaismus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Praotce </a:t>
            </a:r>
            <a:r>
              <a:rPr lang="cs-CZ" dirty="0"/>
              <a:t>židů </a:t>
            </a:r>
            <a:r>
              <a:rPr lang="cs-CZ" dirty="0" smtClean="0"/>
              <a:t>Abraham (1900 </a:t>
            </a:r>
            <a:r>
              <a:rPr lang="cs-CZ" dirty="0"/>
              <a:t>– 1700 </a:t>
            </a:r>
            <a:r>
              <a:rPr lang="cs-CZ" dirty="0" err="1"/>
              <a:t>př.n.l</a:t>
            </a:r>
            <a:r>
              <a:rPr lang="cs-CZ" dirty="0"/>
              <a:t>). </a:t>
            </a:r>
            <a:r>
              <a:rPr lang="cs-CZ" dirty="0" smtClean="0"/>
              <a:t>Jeho žena </a:t>
            </a:r>
            <a:r>
              <a:rPr lang="cs-CZ" dirty="0"/>
              <a:t>Sára nemohla </a:t>
            </a:r>
            <a:r>
              <a:rPr lang="cs-CZ" dirty="0" smtClean="0"/>
              <a:t>otěhotnět. Abrahám má syna s krásnou otrokyní </a:t>
            </a:r>
            <a:r>
              <a:rPr lang="cs-CZ" dirty="0" err="1" smtClean="0"/>
              <a:t>Hagar</a:t>
            </a:r>
            <a:r>
              <a:rPr lang="cs-CZ" dirty="0" smtClean="0"/>
              <a:t> (1850 </a:t>
            </a:r>
            <a:r>
              <a:rPr lang="cs-CZ" dirty="0"/>
              <a:t>př.n.l. </a:t>
            </a:r>
            <a:r>
              <a:rPr lang="cs-CZ" dirty="0" smtClean="0"/>
              <a:t>se narodil Ismael</a:t>
            </a:r>
            <a:r>
              <a:rPr lang="cs-CZ" dirty="0"/>
              <a:t>, </a:t>
            </a:r>
            <a:r>
              <a:rPr lang="cs-CZ" dirty="0" smtClean="0"/>
              <a:t> praotec Arabů.</a:t>
            </a:r>
          </a:p>
          <a:p>
            <a:r>
              <a:rPr lang="cs-CZ" dirty="0" smtClean="0"/>
              <a:t>Teprve </a:t>
            </a:r>
            <a:r>
              <a:rPr lang="cs-CZ" dirty="0"/>
              <a:t>po narození Ismaele, učinil Bůh zázrak a Abrahám </a:t>
            </a:r>
            <a:r>
              <a:rPr lang="cs-CZ" dirty="0" err="1"/>
              <a:t>splodil</a:t>
            </a:r>
            <a:r>
              <a:rPr lang="cs-CZ" dirty="0"/>
              <a:t> syna Izáka i se svou ženou Sárou.</a:t>
            </a:r>
          </a:p>
          <a:p>
            <a:r>
              <a:rPr lang="cs-CZ" dirty="0" smtClean="0"/>
              <a:t>Na </a:t>
            </a:r>
            <a:r>
              <a:rPr lang="cs-CZ" dirty="0"/>
              <a:t>důkaz </a:t>
            </a:r>
            <a:r>
              <a:rPr lang="cs-CZ" dirty="0" smtClean="0"/>
              <a:t>úmluvy s Bohem se židé nechávají obřezat (8 den). Muslimové k</a:t>
            </a:r>
            <a:r>
              <a:rPr lang="cs-CZ" dirty="0"/>
              <a:t> obřízce přistupují až před pubertou. </a:t>
            </a:r>
          </a:p>
          <a:p>
            <a:r>
              <a:rPr lang="cs-CZ" dirty="0"/>
              <a:t>Další společné prvky </a:t>
            </a:r>
            <a:r>
              <a:rPr lang="cs-CZ" dirty="0" smtClean="0"/>
              <a:t>jsou v</a:t>
            </a:r>
            <a:r>
              <a:rPr lang="cs-CZ" dirty="0"/>
              <a:t> zákazech a příkazech týkajících se konzumace potravin. </a:t>
            </a:r>
            <a:endParaRPr lang="cs-CZ" dirty="0" smtClean="0"/>
          </a:p>
          <a:p>
            <a:r>
              <a:rPr lang="cs-CZ" i="1" dirty="0" smtClean="0"/>
              <a:t>Košer = </a:t>
            </a:r>
            <a:r>
              <a:rPr lang="cs-CZ" i="1" dirty="0" err="1" smtClean="0"/>
              <a:t>halal</a:t>
            </a:r>
            <a:r>
              <a:rPr lang="cs-CZ" dirty="0"/>
              <a:t>, </a:t>
            </a:r>
            <a:r>
              <a:rPr lang="cs-CZ" i="1" dirty="0" err="1" smtClean="0"/>
              <a:t>Tame</a:t>
            </a:r>
            <a:r>
              <a:rPr lang="cs-CZ" dirty="0" smtClean="0"/>
              <a:t> = </a:t>
            </a:r>
            <a:r>
              <a:rPr lang="cs-CZ" i="1" dirty="0" err="1"/>
              <a:t>harám</a:t>
            </a:r>
            <a:r>
              <a:rPr lang="cs-CZ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9238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Turecké pivo</a:t>
            </a:r>
            <a:endParaRPr lang="cs-CZ" dirty="0"/>
          </a:p>
        </p:txBody>
      </p:sp>
      <p:pic>
        <p:nvPicPr>
          <p:cNvPr id="32770" name="Picture 2" descr="C:\Users\Uzivatel1\Documents\Záloha dat leden 2012\Fotky partička\Fotky\CANAKKALE\DSCF83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45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Pivo s kávou</a:t>
            </a:r>
            <a:endParaRPr lang="cs-CZ" dirty="0"/>
          </a:p>
        </p:txBody>
      </p:sp>
      <p:pic>
        <p:nvPicPr>
          <p:cNvPr id="33794" name="Picture 2" descr="C:\Users\Uzivatel1\Documents\Záloha dat leden 2012\Fotky partička\Fotky\CANAKKALE\DSCF83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0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Vinný destilát s anýzem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8280920" cy="5148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371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Turecká káva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>
              <a:buNone/>
            </a:pPr>
            <a:r>
              <a:rPr lang="cs-CZ" dirty="0" smtClean="0"/>
              <a:t>Nápoj s historií 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00199"/>
            <a:ext cx="3528392" cy="4704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019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Vždy bez lžičky a cukr?</a:t>
            </a:r>
            <a:endParaRPr lang="cs-CZ" dirty="0"/>
          </a:p>
        </p:txBody>
      </p:sp>
      <p:pic>
        <p:nvPicPr>
          <p:cNvPr id="19458" name="Picture 2" descr="C:\Users\Uzivatel1\Documents\Záloha dat leden 2012\Fotky partička\Fotky\CANAKKALE\DSCF83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184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Obsluha v kavárně </a:t>
            </a:r>
            <a:endParaRPr lang="cs-CZ" dirty="0"/>
          </a:p>
        </p:txBody>
      </p:sp>
      <p:pic>
        <p:nvPicPr>
          <p:cNvPr id="31746" name="Picture 2" descr="C:\Users\Uzivatel1\Documents\Záloha dat leden 2012\Fotky partička\Fotky\CANAKKALE\DSCF83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40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Ochucené čaje</a:t>
            </a:r>
            <a:endParaRPr lang="cs-CZ" dirty="0"/>
          </a:p>
        </p:txBody>
      </p:sp>
      <p:pic>
        <p:nvPicPr>
          <p:cNvPr id="3074" name="Picture 2" descr="C:\Users\Uzivatel1\Documents\Záloha dat leden 2012\Fotky partička\Fotky\CANAKKALE\DSCF82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196752"/>
            <a:ext cx="4392488" cy="329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zivatel1\Documents\Záloha dat leden 2012\Fotky partička\Fotky\CANAKKALE\DSCF82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72800" y="-8229600"/>
            <a:ext cx="48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zivatel1\Documents\Záloha dat leden 2012\Fotky partička\Fotky\CANAKKALE\DSCF82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63" y="3256586"/>
            <a:ext cx="4598369" cy="3448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02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Konvice na čaj</a:t>
            </a:r>
            <a:endParaRPr lang="cs-CZ" dirty="0"/>
          </a:p>
        </p:txBody>
      </p:sp>
      <p:pic>
        <p:nvPicPr>
          <p:cNvPr id="16386" name="Picture 2" descr="C:\Users\Uzivatel1\Documents\Záloha dat leden 2012\Fotky partička\Fotky\CANAKKALE\DSCF83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8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Turecký čaj z Rize</a:t>
            </a:r>
            <a:endParaRPr lang="cs-CZ" dirty="0"/>
          </a:p>
        </p:txBody>
      </p:sp>
      <p:pic>
        <p:nvPicPr>
          <p:cNvPr id="29698" name="Picture 2" descr="C:\Users\Uzivatel1\Documents\Záloha dat leden 2012\Fotky partička\Fotky\CANAKKALE\DSCF83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54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3267794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4437112"/>
            <a:ext cx="6400800" cy="1201688"/>
          </a:xfrm>
        </p:spPr>
        <p:txBody>
          <a:bodyPr>
            <a:normAutofit/>
          </a:bodyPr>
          <a:lstStyle/>
          <a:p>
            <a:r>
              <a:rPr lang="cs-CZ" sz="4400" dirty="0" smtClean="0">
                <a:solidFill>
                  <a:schemeClr val="tx1"/>
                </a:solidFill>
              </a:rPr>
              <a:t>Mgr. Alexandr Burda</a:t>
            </a:r>
            <a:endParaRPr lang="cs-CZ" sz="4400" dirty="0">
              <a:solidFill>
                <a:schemeClr val="tx1"/>
              </a:solidFill>
            </a:endParaRPr>
          </a:p>
        </p:txBody>
      </p:sp>
      <p:pic>
        <p:nvPicPr>
          <p:cNvPr id="4" name="Obrázek 3"/>
          <p:cNvPicPr>
            <a:picLocks noGrp="1"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1800" y="332657"/>
            <a:ext cx="8280400" cy="3888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3492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514402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005064"/>
            <a:ext cx="8229600" cy="21210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7200" dirty="0" smtClean="0"/>
              <a:t>Co je vlastně Islám? </a:t>
            </a:r>
            <a:endParaRPr lang="cs-CZ" sz="7200" dirty="0"/>
          </a:p>
        </p:txBody>
      </p:sp>
    </p:spTree>
    <p:extLst>
      <p:ext uri="{BB962C8B-B14F-4D97-AF65-F5344CB8AC3E}">
        <p14:creationId xmlns:p14="http://schemas.microsoft.com/office/powerpoint/2010/main" val="238745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868</Words>
  <Application>Microsoft Office PowerPoint</Application>
  <PresentationFormat>Předvádění na obrazovce (4:3)</PresentationFormat>
  <Paragraphs>223</Paragraphs>
  <Slides>89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89</vt:i4>
      </vt:variant>
    </vt:vector>
  </HeadingPairs>
  <TitlesOfParts>
    <vt:vector size="92" baseType="lpstr">
      <vt:lpstr>Arial</vt:lpstr>
      <vt:lpstr>Calibri</vt:lpstr>
      <vt:lpstr>Motiv systému Office</vt:lpstr>
      <vt:lpstr>Prezentace aplikace PowerPoint</vt:lpstr>
      <vt:lpstr>Vztah Evropy k Islámu</vt:lpstr>
      <vt:lpstr>Prognóza vývoje Islámu</vt:lpstr>
      <vt:lpstr>Islám v Česku</vt:lpstr>
      <vt:lpstr>Mešita v Brně</vt:lpstr>
      <vt:lpstr>Islám </vt:lpstr>
      <vt:lpstr>Společné prvky </vt:lpstr>
      <vt:lpstr>Islám a Judaismus</vt:lpstr>
      <vt:lpstr>Prezentace aplikace PowerPoint</vt:lpstr>
      <vt:lpstr>Co je to Islám </vt:lpstr>
      <vt:lpstr>V co věří muslim</vt:lpstr>
      <vt:lpstr>Šíření Islámu</vt:lpstr>
      <vt:lpstr>Islám a jeho učení </vt:lpstr>
      <vt:lpstr>Korán </vt:lpstr>
      <vt:lpstr>Základní téma koránu</vt:lpstr>
      <vt:lpstr>Základní pilíře Islámu  </vt:lpstr>
      <vt:lpstr>Ramadán</vt:lpstr>
      <vt:lpstr>Ramadán a gastronomie</vt:lpstr>
      <vt:lpstr>Původní islámská kuchyně</vt:lpstr>
      <vt:lpstr>Zakázané - hárám</vt:lpstr>
      <vt:lpstr>Zakázané - hárám</vt:lpstr>
      <vt:lpstr>Povoleno - halál</vt:lpstr>
      <vt:lpstr>Jídlo za Mohameda</vt:lpstr>
      <vt:lpstr>Pokrmy z dob Mohameda </vt:lpstr>
      <vt:lpstr>Pohostinnost a skromnost ve stravování</vt:lpstr>
      <vt:lpstr>Stolování z dob Mohameda</vt:lpstr>
      <vt:lpstr>Strava v nebi…</vt:lpstr>
      <vt:lpstr>Turecko </vt:lpstr>
      <vt:lpstr>snídaně</vt:lpstr>
      <vt:lpstr>Snídaně</vt:lpstr>
      <vt:lpstr>Bohatý nabídkový stůl</vt:lpstr>
      <vt:lpstr>All inclusive</vt:lpstr>
      <vt:lpstr>Šiš kebab</vt:lpstr>
      <vt:lpstr>Plněný lilek</vt:lpstr>
      <vt:lpstr>Jehněčí na jehle</vt:lpstr>
      <vt:lpstr>Kebab</vt:lpstr>
      <vt:lpstr>Rychlé a levné občerstvení</vt:lpstr>
      <vt:lpstr>Šiš kebab</vt:lpstr>
      <vt:lpstr>Další varianta „kebabu“</vt:lpstr>
      <vt:lpstr>Baklava</vt:lpstr>
      <vt:lpstr>Turecké trhy </vt:lpstr>
      <vt:lpstr>Sušené ovoce</vt:lpstr>
      <vt:lpstr>Prezentace aplikace PowerPoint</vt:lpstr>
      <vt:lpstr>Cukrovinky</vt:lpstr>
      <vt:lpstr>Balení pro turisty</vt:lpstr>
      <vt:lpstr>Sladkosti, ořechy</vt:lpstr>
      <vt:lpstr>A ještě větší ořechy…</vt:lpstr>
      <vt:lpstr> Olivy</vt:lpstr>
      <vt:lpstr>Čerstvé sýry</vt:lpstr>
      <vt:lpstr>Uzeniny i sušená zelenina</vt:lpstr>
      <vt:lpstr>Skopové dršťky</vt:lpstr>
      <vt:lpstr>Nakládané vinné listy</vt:lpstr>
      <vt:lpstr>Prodavač modlitebních korálků</vt:lpstr>
      <vt:lpstr>Prodavač pečiva</vt:lpstr>
      <vt:lpstr>Prodavač kukuřice</vt:lpstr>
      <vt:lpstr>Prodavač sypání holubům</vt:lpstr>
      <vt:lpstr>Prodavač pijavic</vt:lpstr>
      <vt:lpstr>Trh s čerstvými rybami </vt:lpstr>
      <vt:lpstr>Trhy s ovocem</vt:lpstr>
      <vt:lpstr>Římský hrách</vt:lpstr>
      <vt:lpstr>Baklažán</vt:lpstr>
      <vt:lpstr>Stolní odrůdy révy vinné</vt:lpstr>
      <vt:lpstr>Vyberte si co upečeme</vt:lpstr>
      <vt:lpstr>„Turecká pizza“</vt:lpstr>
      <vt:lpstr>Turecká pizza</vt:lpstr>
      <vt:lpstr>            Porážka</vt:lpstr>
      <vt:lpstr>„Zabijačka po turecku“</vt:lpstr>
      <vt:lpstr>Využije se vše…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Cukrárna</vt:lpstr>
      <vt:lpstr>Cestování autobusem</vt:lpstr>
      <vt:lpstr>Úleva tělu i duši…</vt:lpstr>
      <vt:lpstr>Turecká vína</vt:lpstr>
      <vt:lpstr>Evropské i vlastní odrůdy</vt:lpstr>
      <vt:lpstr>Turecké pivo</vt:lpstr>
      <vt:lpstr>Pivo s kávou</vt:lpstr>
      <vt:lpstr>Vinný destilát s anýzem</vt:lpstr>
      <vt:lpstr>Turecká káva</vt:lpstr>
      <vt:lpstr>Vždy bez lžičky a cukr?</vt:lpstr>
      <vt:lpstr>Obsluha v kavárně </vt:lpstr>
      <vt:lpstr>Ochucené čaje</vt:lpstr>
      <vt:lpstr>Konvice na čaj</vt:lpstr>
      <vt:lpstr>Turecký čaj z Rize</vt:lpstr>
      <vt:lpstr>Prezentace aplikace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Uzivatel1</dc:creator>
  <cp:lastModifiedBy>Alexandr Burda</cp:lastModifiedBy>
  <cp:revision>22</cp:revision>
  <dcterms:created xsi:type="dcterms:W3CDTF">2013-10-27T19:36:55Z</dcterms:created>
  <dcterms:modified xsi:type="dcterms:W3CDTF">2020-11-04T14:07:11Z</dcterms:modified>
</cp:coreProperties>
</file>