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59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C38665-8347-474E-9214-517FE558B11A}" type="datetimeFigureOut">
              <a:rPr lang="cs-CZ" smtClean="0"/>
              <a:pPr/>
              <a:t>15.1.2014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D230BD-0C36-4BD5-BC32-EE48B364D3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 flipV="1">
            <a:off x="1154109" y="1916831"/>
            <a:ext cx="6835782" cy="194421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>
                <a:gd name="adj1" fmla="val 12500"/>
                <a:gd name="adj2" fmla="val -1486"/>
              </a:avLst>
            </a:prstTxWarp>
            <a:spAutoFit/>
          </a:bodyPr>
          <a:lstStyle/>
          <a:p>
            <a:pPr algn="ctr"/>
            <a:r>
              <a:rPr lang="cs-CZ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cs-CZ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" name="Obrázek 8" descr="30690-4052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5373216"/>
          </a:xfrm>
          <a:prstGeom prst="rect">
            <a:avLst/>
          </a:prstGeom>
        </p:spPr>
      </p:pic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cene3d>
              <a:camera prst="perspectiveBelow"/>
              <a:lightRig rig="threePt" dir="t"/>
            </a:scene3d>
          </a:bodyPr>
          <a:lstStyle/>
          <a:p>
            <a:pPr algn="ctr"/>
            <a:r>
              <a:rPr lang="cs-CZ" dirty="0" smtClean="0">
                <a:effectLst/>
                <a:latin typeface="Andalus" pitchFamily="18" charset="-78"/>
                <a:cs typeface="Andalus" pitchFamily="18" charset="-78"/>
              </a:rPr>
              <a:t>Osobnosti a víno v ČR </a:t>
            </a:r>
            <a:endParaRPr lang="cs-CZ" dirty="0">
              <a:effectLst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304800" y="2636913"/>
            <a:ext cx="5779368" cy="1800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Stalo se módní záležitostí považovat se za </a:t>
            </a:r>
            <a:r>
              <a:rPr lang="cs-CZ" dirty="0" err="1" smtClean="0">
                <a:solidFill>
                  <a:schemeClr val="bg1"/>
                </a:solidFill>
              </a:rPr>
              <a:t>sommeliéra</a:t>
            </a:r>
            <a:r>
              <a:rPr lang="cs-CZ" dirty="0" smtClean="0">
                <a:solidFill>
                  <a:schemeClr val="bg1"/>
                </a:solidFill>
              </a:rPr>
              <a:t>, či znalce vína. Tady jsou ti skuteční mezi námi.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rmAutofit/>
          </a:bodyPr>
          <a:lstStyle/>
          <a:p>
            <a:r>
              <a:rPr lang="cs-CZ" dirty="0" smtClean="0"/>
              <a:t>Tak kdo bude další v galerii?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Ivo Dvořák 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069160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Andalus" pitchFamily="18" charset="-78"/>
                <a:cs typeface="Andalus" pitchFamily="18" charset="-78"/>
              </a:rPr>
              <a:t>Vice prezident</a:t>
            </a:r>
            <a:r>
              <a:rPr lang="cs-CZ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cs-CZ" sz="2400" dirty="0" smtClean="0">
                <a:latin typeface="Andalus" pitchFamily="18" charset="-78"/>
                <a:cs typeface="Andalus" pitchFamily="18" charset="-78"/>
              </a:rPr>
            </a:br>
            <a:r>
              <a:rPr lang="cs-CZ" sz="2400" b="1" dirty="0">
                <a:latin typeface="Baskerville Old Face" pitchFamily="18" charset="0"/>
                <a:cs typeface="Andalus" pitchFamily="18" charset="-78"/>
              </a:rPr>
              <a:t>Asociace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sommelierů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ČR</a:t>
            </a:r>
          </a:p>
          <a:p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Jedenáctinásobný 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vítěz</a:t>
            </a:r>
            <a:r>
              <a:rPr lang="cs-CZ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cs-CZ" sz="2400" dirty="0" smtClean="0">
                <a:latin typeface="Andalus" pitchFamily="18" charset="-78"/>
                <a:cs typeface="Andalus" pitchFamily="18" charset="-78"/>
              </a:rPr>
            </a:br>
            <a:r>
              <a:rPr lang="cs-CZ" sz="2400" b="1" dirty="0" err="1">
                <a:latin typeface="Andalus" pitchFamily="18" charset="-78"/>
                <a:cs typeface="Andalus" pitchFamily="18" charset="-78"/>
              </a:rPr>
              <a:t>sommelierských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 soutěží v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ČR</a:t>
            </a:r>
          </a:p>
          <a:p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Vítěz 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mistrovství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světa</a:t>
            </a:r>
            <a:r>
              <a:rPr lang="cs-CZ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cs-CZ" sz="2400" dirty="0" smtClean="0">
                <a:latin typeface="Andalus" pitchFamily="18" charset="-78"/>
                <a:cs typeface="Andalus" pitchFamily="18" charset="-78"/>
              </a:rPr>
            </a:br>
            <a:r>
              <a:rPr lang="cs-CZ" sz="2400" b="1" dirty="0" err="1">
                <a:latin typeface="Andalus" pitchFamily="18" charset="-78"/>
                <a:cs typeface="Andalus" pitchFamily="18" charset="-78"/>
              </a:rPr>
              <a:t>Habanosommelier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 2004 –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Kuba</a:t>
            </a:r>
          </a:p>
          <a:p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Soudní </a:t>
            </a:r>
            <a:r>
              <a:rPr lang="cs-CZ" sz="2400" b="1" dirty="0">
                <a:latin typeface="Andalus" pitchFamily="18" charset="-78"/>
                <a:cs typeface="Andalus" pitchFamily="18" charset="-78"/>
              </a:rPr>
              <a:t>znalec v oboru víno</a:t>
            </a:r>
            <a:r>
              <a:rPr lang="cs-CZ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cs-CZ" sz="2400" dirty="0" smtClean="0">
                <a:latin typeface="Andalus" pitchFamily="18" charset="-78"/>
                <a:cs typeface="Andalus" pitchFamily="18" charset="-78"/>
              </a:rPr>
            </a:br>
            <a:r>
              <a:rPr lang="cs-CZ" sz="2400" b="1" dirty="0">
                <a:latin typeface="Andalus" pitchFamily="18" charset="-78"/>
                <a:cs typeface="Andalus" pitchFamily="18" charset="-78"/>
              </a:rPr>
              <a:t>a ostatní alkoholické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nápoje</a:t>
            </a:r>
          </a:p>
          <a:p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Odborník na doutníky</a:t>
            </a:r>
            <a:endParaRPr lang="cs-CZ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" name="Obrázek 7" descr="Sommelier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484784"/>
            <a:ext cx="2924818" cy="46007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Libor </a:t>
            </a:r>
            <a:r>
              <a:rPr lang="cs-CZ" sz="4900" b="1" dirty="0" err="1" smtClean="0"/>
              <a:t>Nazarčuk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semifinalista mistrovství světa (Rhodos 2007)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držitel tří českých rekordů v sekání sektů -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sabráži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držitel Zlatého odznaku Asociace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sommelierů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ČR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viceprezident Asociace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sommelierů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ČR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člen Komise expertů pro hodnocení a zatřiďování vín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trojnásobný mistr České republiky  (Praha 2003, 2004, 2005)</a:t>
            </a:r>
          </a:p>
        </p:txBody>
      </p:sp>
      <p:pic>
        <p:nvPicPr>
          <p:cNvPr id="7" name="Zástupný symbol pro obsah 6" descr="1334919006_P2012042004318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772816"/>
            <a:ext cx="3426799" cy="4032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b="1" dirty="0" smtClean="0"/>
              <a:t>Prof. Ing. Vilém Kraus, CSc., starší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 fontScale="92500"/>
          </a:bodyPr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30. května 1924 Praha - 7.června 2013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odborník v oblasti vinařství a vinohradnictví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Výzkum a šlechtění nových odrůd révy vinné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 nejvýznamnější český vinařský odborník 20. století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Medaile Za zásluhy pro stát v oblasti vědy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Během svého života publikoval řadu prací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7" name="Zástupný symbol pro obsah 6" descr="800px-Vilem_Kraus_Znojmo_200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36178" y="1556792"/>
            <a:ext cx="3690445" cy="3528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Postbiegel</a:t>
            </a:r>
            <a:r>
              <a:rPr lang="cs-CZ" b="1" dirty="0" smtClean="0"/>
              <a:t> Eduard, </a:t>
            </a:r>
            <a:r>
              <a:rPr lang="cs-CZ" b="1" dirty="0" err="1" smtClean="0"/>
              <a:t>Doc.Ing</a:t>
            </a:r>
            <a:r>
              <a:rPr lang="cs-CZ" b="1" dirty="0" smtClean="0"/>
              <a:t>. </a:t>
            </a:r>
            <a:r>
              <a:rPr lang="cs-CZ" b="1" dirty="0" err="1" smtClean="0"/>
              <a:t>CSc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Vysokoškolský učitel 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vinohradnictví</a:t>
            </a:r>
          </a:p>
          <a:p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Konzultant se šlechtickými 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cs-CZ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vinařskými stanicemi</a:t>
            </a:r>
          </a:p>
          <a:p>
            <a:pPr marL="0" indent="0">
              <a:buNone/>
            </a:pP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Spolupracuje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 vinohradnickou 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cs-CZ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   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 vinařskou praxí jako erudovaný odborník.</a:t>
            </a:r>
          </a:p>
          <a:p>
            <a:endParaRPr lang="cs-CZ" dirty="0" smtClean="0"/>
          </a:p>
        </p:txBody>
      </p:sp>
      <p:pic>
        <p:nvPicPr>
          <p:cNvPr id="4" name="Obrázek 3" descr="175736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340768"/>
            <a:ext cx="2088232" cy="2800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Prof. Ing. </a:t>
            </a:r>
            <a:r>
              <a:rPr lang="cs-CZ" b="1" dirty="0" err="1" smtClean="0"/>
              <a:t>Fedor</a:t>
            </a:r>
            <a:r>
              <a:rPr lang="cs-CZ" b="1" dirty="0" smtClean="0"/>
              <a:t> Malík</a:t>
            </a:r>
            <a:r>
              <a:rPr lang="cs-CZ" dirty="0" smtClean="0"/>
              <a:t> , </a:t>
            </a:r>
            <a:r>
              <a:rPr lang="cs-CZ" dirty="0" err="1" smtClean="0"/>
              <a:t>DrSc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slovenský 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enológ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, vinař, pedagog, chemik a spisovatel . </a:t>
            </a:r>
          </a:p>
          <a:p>
            <a:r>
              <a:rPr lang="it-IT" sz="2400" b="1" dirty="0" smtClean="0">
                <a:latin typeface="Andalus" pitchFamily="18" charset="-78"/>
                <a:cs typeface="Andalus" pitchFamily="18" charset="-78"/>
              </a:rPr>
              <a:t>2007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t-IT" sz="2400" b="1" dirty="0" smtClean="0">
                <a:latin typeface="Andalus" pitchFamily="18" charset="-78"/>
                <a:cs typeface="Andalus" pitchFamily="18" charset="-78"/>
              </a:rPr>
              <a:t>Cena primátora města Pezinku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Procestoval za poznáváním vína řadu států jako např..Uruguay 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Napsal o víně řadu publikací :</a:t>
            </a:r>
          </a:p>
          <a:p>
            <a:r>
              <a:rPr lang="cs-CZ" sz="2400" i="1" dirty="0" smtClean="0"/>
              <a:t> 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Víno moje láska</a:t>
            </a:r>
          </a:p>
          <a:p>
            <a:pPr>
              <a:buNone/>
            </a:pP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     Víno moje vášeň</a:t>
            </a:r>
          </a:p>
          <a:p>
            <a:pPr>
              <a:buNone/>
            </a:pP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     Tisícileté víno ​</a:t>
            </a:r>
          </a:p>
          <a:p>
            <a:pPr>
              <a:buNone/>
            </a:pP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     Víno na talíři aj</a:t>
            </a:r>
            <a:r>
              <a:rPr lang="cs-CZ" sz="2400" dirty="0" smtClean="0"/>
              <a:t>.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endParaRPr lang="cs-CZ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Obrázek 3" descr="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501008"/>
            <a:ext cx="4370579" cy="31857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m-vinarstvi-roku-2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268760"/>
            <a:ext cx="2286000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Michlovský</a:t>
            </a:r>
            <a:r>
              <a:rPr lang="cs-CZ" b="1" dirty="0" smtClean="0"/>
              <a:t> Miloš, Doc. Ing., CSc.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VŠ učitel vinohradnictví v Lednici na Moravě.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majitel a provozovatel specializované šlechtitelské a vinařské stanice VINSELEKT 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3letá zahraniční praxe ve šlechtění na Moldavském vinařském ústavu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Vyšlechtěné odrůdy: ´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Jolanka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´, ´Rosela´ ´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Malverina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´, ´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Klavora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, ´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Laurot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´ ´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Sanlot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´ </a:t>
            </a:r>
            <a:endParaRPr lang="cs-CZ" sz="24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Zástupný symbol pro obsah 4" descr="1-16_8_5x_michlovsky_jiri_slam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55976" y="3717032"/>
            <a:ext cx="4343400" cy="28981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Luboš Bárta JUDr.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novinář</a:t>
            </a:r>
          </a:p>
          <a:p>
            <a:r>
              <a:rPr lang="fi-FI" sz="2400" b="1" dirty="0" smtClean="0">
                <a:latin typeface="Andalus" pitchFamily="18" charset="-78"/>
                <a:cs typeface="Andalus" pitchFamily="18" charset="-78"/>
              </a:rPr>
              <a:t>Státní kontrol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or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i-FI" sz="2400" b="1" dirty="0" smtClean="0">
                <a:latin typeface="Andalus" pitchFamily="18" charset="-78"/>
                <a:cs typeface="Andalus" pitchFamily="18" charset="-78"/>
              </a:rPr>
              <a:t> jakosti potravin</a:t>
            </a:r>
            <a:endParaRPr lang="cs-CZ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Lektor práce s vínem, hodnocení vín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enogastronomie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na SŠ i VŠ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Přednášky o našich vínech v zahraničí (Izrael, Španělsko, Polsko, Itálie, Slovinsko)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Člen předsednictva Asociace </a:t>
            </a:r>
            <a:r>
              <a:rPr lang="cs-CZ" sz="2400" b="1" dirty="0" err="1" smtClean="0">
                <a:latin typeface="Andalus" pitchFamily="18" charset="-78"/>
                <a:cs typeface="Andalus" pitchFamily="18" charset="-78"/>
              </a:rPr>
              <a:t>sommeliérů</a:t>
            </a:r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 ČR. 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Od roku 2002 šéfredaktor časopisu SOMMELIER / Revue pro Hotel a Restaurant.</a:t>
            </a:r>
          </a:p>
          <a:p>
            <a:r>
              <a:rPr lang="cs-CZ" sz="2400" b="1" dirty="0" smtClean="0">
                <a:latin typeface="Andalus" pitchFamily="18" charset="-78"/>
                <a:cs typeface="Andalus" pitchFamily="18" charset="-78"/>
              </a:rPr>
              <a:t>Mezinárodní hodnotitel vín, organizační spolupracovník řady světových soutěží vín. </a:t>
            </a:r>
          </a:p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pic>
        <p:nvPicPr>
          <p:cNvPr id="4" name="Obrázek 3" descr="Dr Bar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5" y="188640"/>
            <a:ext cx="3396011" cy="2592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472403_10201063254650224_178954643_n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48207" y="3212976"/>
            <a:ext cx="2346488" cy="34362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ázek 4" descr="book3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3030400"/>
            <a:ext cx="2484752" cy="36389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 descr="book4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64539"/>
            <a:ext cx="2144315" cy="28023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Obrázek 6" descr="book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147264"/>
            <a:ext cx="2055496" cy="26369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Obrázek 7" descr="book6x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60232" y="113121"/>
            <a:ext cx="2088232" cy="2679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Obrázek 8" descr="book10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47864" y="3205168"/>
            <a:ext cx="2411760" cy="34868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875</TotalTime>
  <Words>184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Osobnosti a víno v ČR </vt:lpstr>
      <vt:lpstr>Ivo Dvořák </vt:lpstr>
      <vt:lpstr>Libor Nazarčuk </vt:lpstr>
      <vt:lpstr>Prof. Ing. Vilém Kraus, CSc., starší</vt:lpstr>
      <vt:lpstr>Postbiegel Eduard, Doc.Ing. CSc</vt:lpstr>
      <vt:lpstr>Prof. Ing. Fedor Malík , DrSc</vt:lpstr>
      <vt:lpstr>Michlovský Miloš, Doc. Ing., CSc. </vt:lpstr>
      <vt:lpstr>Luboš Bárta JUDr. </vt:lpstr>
      <vt:lpstr>Prezentace aplikace PowerPoint</vt:lpstr>
      <vt:lpstr>Tak kdo bude další v galerii?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Nela</dc:creator>
  <cp:lastModifiedBy>Uzivatel1</cp:lastModifiedBy>
  <cp:revision>91</cp:revision>
  <dcterms:created xsi:type="dcterms:W3CDTF">2013-10-06T12:39:23Z</dcterms:created>
  <dcterms:modified xsi:type="dcterms:W3CDTF">2014-01-15T09:53:39Z</dcterms:modified>
</cp:coreProperties>
</file>