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handoutMasterIdLst>
    <p:handoutMasterId r:id="rId25"/>
  </p:handoutMasterIdLst>
  <p:sldIdLst>
    <p:sldId id="292" r:id="rId2"/>
    <p:sldId id="288" r:id="rId3"/>
    <p:sldId id="274" r:id="rId4"/>
    <p:sldId id="257" r:id="rId5"/>
    <p:sldId id="271" r:id="rId6"/>
    <p:sldId id="272" r:id="rId7"/>
    <p:sldId id="273" r:id="rId8"/>
    <p:sldId id="258" r:id="rId9"/>
    <p:sldId id="275" r:id="rId10"/>
    <p:sldId id="278" r:id="rId11"/>
    <p:sldId id="276" r:id="rId12"/>
    <p:sldId id="279" r:id="rId13"/>
    <p:sldId id="280" r:id="rId14"/>
    <p:sldId id="289" r:id="rId15"/>
    <p:sldId id="281" r:id="rId16"/>
    <p:sldId id="282" r:id="rId17"/>
    <p:sldId id="283" r:id="rId18"/>
    <p:sldId id="285" r:id="rId19"/>
    <p:sldId id="286" r:id="rId20"/>
    <p:sldId id="284" r:id="rId21"/>
    <p:sldId id="287" r:id="rId22"/>
    <p:sldId id="291" r:id="rId23"/>
    <p:sldId id="290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2F5414"/>
    <a:srgbClr val="72CB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9" autoAdjust="0"/>
  </p:normalViewPr>
  <p:slideViewPr>
    <p:cSldViewPr>
      <p:cViewPr>
        <p:scale>
          <a:sx n="66" d="100"/>
          <a:sy n="66" d="100"/>
        </p:scale>
        <p:origin x="-86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6E603-5C4B-427E-8F09-17A05AEA2126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588E2-F50E-4437-A9FD-82DBE99DF01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C742A-EAB4-445A-8F5C-B0441F602FC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405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4400" dirty="0" smtClean="0">
                <a:solidFill>
                  <a:schemeClr val="accent2">
                    <a:lumMod val="50000"/>
                  </a:schemeClr>
                </a:solidFill>
              </a:rPr>
              <a:t>„Pro někoho víno symbolizuje krásu a ušlechtilost, historii, či těsné spojení s přírodou. Někdo vnímá víno jako symbol duševní pohody, dostupného luxusu, nebo moderního způsobu vyjádření vlastní kultury.“</a:t>
            </a:r>
            <a:endParaRPr lang="cs-CZ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1987" name="Picture 3" descr="C:\Documents and Settings\uživatel\Plocha\OPVK_projekt\Fotky\P515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182" cy="694798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123728" y="404664"/>
            <a:ext cx="55446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0" b="1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rgbClr val="2F5414">
                      <a:alpha val="4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 Í N O</a:t>
            </a:r>
            <a:endParaRPr lang="cs-CZ" sz="13000" b="1" dirty="0">
              <a:ln w="18000">
                <a:noFill/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glow rad="139700">
                  <a:srgbClr val="2F5414">
                    <a:alpha val="40000"/>
                  </a:srgb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Dokvášení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/>
            </a:r>
            <a:b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12961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V této fázi je nutné sledovat vývoj obsahu zbytkového cukru v mladém víně. To znamená zastavit kvašení na požadovaném obsahu zbytkového cukru. </a:t>
            </a:r>
          </a:p>
          <a:p>
            <a:pPr>
              <a:buNone/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Obrázek 4" descr="P4080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844824"/>
            <a:ext cx="6240000" cy="4680000"/>
          </a:xfrm>
          <a:prstGeom prst="rect">
            <a:avLst/>
          </a:prstGeom>
        </p:spPr>
      </p:pic>
      <p:pic>
        <p:nvPicPr>
          <p:cNvPr id="6" name="Obrázek 5" descr="P4080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844824"/>
            <a:ext cx="624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Stáčení vína</a:t>
            </a:r>
            <a:endParaRPr kumimoji="0" lang="cs-CZ" sz="1800" b="1" i="0" u="sng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Po usazení sedimentů (zbytku kvasinek) se víno stáčí do jiné nádoby. </a:t>
            </a:r>
          </a:p>
          <a:p>
            <a:pPr>
              <a:buNone/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Obrázek 4" descr="HLW_4437_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700808"/>
            <a:ext cx="7031012" cy="4680000"/>
          </a:xfrm>
          <a:prstGeom prst="rect">
            <a:avLst/>
          </a:prstGeom>
        </p:spPr>
      </p:pic>
      <p:pic>
        <p:nvPicPr>
          <p:cNvPr id="6" name="Obrázek 5" descr="HLW_4430_resiz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700808"/>
            <a:ext cx="7031012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23528" y="332656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Školení vína</a:t>
            </a:r>
            <a:endParaRPr kumimoji="0" lang="cs-CZ" sz="5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4" y="1916832"/>
            <a:ext cx="82296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150000"/>
              </a:lnSpc>
              <a:spcBef>
                <a:spcPct val="20000"/>
              </a:spcBef>
            </a:pPr>
            <a:r>
              <a:rPr lang="cs-CZ" sz="5400" dirty="0" smtClean="0">
                <a:solidFill>
                  <a:schemeClr val="accent2">
                    <a:lumMod val="50000"/>
                  </a:schemeClr>
                </a:solidFill>
              </a:rPr>
              <a:t>Je souhrn činností, jimiž zvyšujeme kvalitu vína a zajišťujeme jeho stabilizaci.</a:t>
            </a:r>
            <a:endParaRPr kumimoji="0" lang="cs-CZ" sz="5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 anchor="ctr">
            <a:normAutofit/>
          </a:bodyPr>
          <a:lstStyle/>
          <a:p>
            <a:r>
              <a:rPr lang="cs-CZ" sz="3200" b="1" u="sng" dirty="0" smtClean="0">
                <a:solidFill>
                  <a:schemeClr val="accent2">
                    <a:lumMod val="50000"/>
                  </a:schemeClr>
                </a:solidFill>
              </a:rPr>
              <a:t>Školení vína</a:t>
            </a:r>
            <a:endParaRPr lang="cs-CZ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99592" y="1052736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BATONAGE</a:t>
            </a:r>
            <a:endParaRPr lang="cs-CZ" sz="3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63688" y="1988840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SCELOVÁNÍ VÍN</a:t>
            </a:r>
            <a:endParaRPr lang="cs-CZ" sz="3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99792" y="2852936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ČIŘENÍ</a:t>
            </a:r>
            <a:endParaRPr lang="cs-CZ" sz="3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68144" y="5733256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FILTRACE</a:t>
            </a:r>
            <a:endParaRPr lang="cs-CZ" sz="3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63888" y="378904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STABILIZACE VÍN</a:t>
            </a:r>
            <a:endParaRPr lang="cs-CZ" sz="3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44008" y="4725144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ZRÁNÍ VÍNA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29600" cy="1143000"/>
          </a:xfr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6000" dirty="0" smtClean="0">
                <a:solidFill>
                  <a:schemeClr val="accent2">
                    <a:lumMod val="50000"/>
                  </a:schemeClr>
                </a:solidFill>
              </a:rPr>
              <a:t>JEŠTĚ CHVÍLI VYDRŽTE!!!</a:t>
            </a:r>
            <a:endParaRPr lang="cs-CZ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>
              <a:buNone/>
            </a:pPr>
            <a:r>
              <a:rPr lang="cs-CZ" sz="4000" dirty="0" smtClean="0">
                <a:solidFill>
                  <a:schemeClr val="accent2">
                    <a:lumMod val="50000"/>
                  </a:schemeClr>
                </a:solidFill>
              </a:rPr>
              <a:t>POMALU SE BLÍŽÍ KONEC PREZENTACE</a:t>
            </a:r>
            <a:endParaRPr lang="cs-CZ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47864" y="0"/>
            <a:ext cx="36724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0" dirty="0" smtClean="0">
                <a:solidFill>
                  <a:schemeClr val="accent2">
                    <a:lumMod val="50000"/>
                  </a:schemeClr>
                </a:solidFill>
              </a:rPr>
              <a:t>5</a:t>
            </a:r>
            <a:endParaRPr lang="cs-CZ" sz="4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771800" y="0"/>
            <a:ext cx="36724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lang="cs-CZ" sz="4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843808" y="0"/>
            <a:ext cx="36724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endParaRPr lang="cs-CZ" sz="4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987824" y="0"/>
            <a:ext cx="36724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endParaRPr lang="cs-CZ" sz="4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699792" y="0"/>
            <a:ext cx="36724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lang="cs-CZ" sz="4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67544" y="1196752"/>
            <a:ext cx="8229600" cy="4239344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 </a:t>
            </a:r>
            <a:r>
              <a:rPr kumimoji="0" lang="cs-CZ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kumimoji="0" lang="cs-CZ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TO JEŠTĚ NENÍ KONEC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7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7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7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7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7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/>
      <p:bldP spid="3" grpId="1" build="p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92696"/>
            <a:ext cx="806489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400" b="1" u="sng" dirty="0" err="1" smtClean="0">
                <a:solidFill>
                  <a:schemeClr val="accent2">
                    <a:lumMod val="50000"/>
                  </a:schemeClr>
                </a:solidFill>
              </a:rPr>
              <a:t>Batonage</a:t>
            </a:r>
            <a:r>
              <a:rPr lang="cs-CZ" sz="4400" b="1" u="sng" dirty="0" smtClean="0">
                <a:solidFill>
                  <a:schemeClr val="accent2">
                    <a:lumMod val="50000"/>
                  </a:schemeClr>
                </a:solidFill>
              </a:rPr>
              <a:t> – míchání na kvasnicích</a:t>
            </a:r>
            <a:endParaRPr lang="cs-CZ" sz="44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Po první </a:t>
            </a:r>
            <a:r>
              <a:rPr lang="cs-CZ" sz="3600" dirty="0" err="1" smtClean="0">
                <a:solidFill>
                  <a:schemeClr val="accent2">
                    <a:lumMod val="50000"/>
                  </a:schemeClr>
                </a:solidFill>
              </a:rPr>
              <a:t>stáčce</a:t>
            </a: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 můžeme nechat víno ležet na jemných kvasnicích. Pravidelným promícháváním vína docílíme toho, že kvasnice předají vínům sekundární </a:t>
            </a:r>
            <a:r>
              <a:rPr lang="cs-CZ" sz="3600" dirty="0" err="1" smtClean="0">
                <a:solidFill>
                  <a:schemeClr val="accent2">
                    <a:lumMod val="50000"/>
                  </a:schemeClr>
                </a:solidFill>
              </a:rPr>
              <a:t>aromatiku</a:t>
            </a: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 a široký chuťový projev.</a:t>
            </a:r>
          </a:p>
          <a:p>
            <a:endParaRPr lang="cs-CZ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92696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400" b="1" u="sng" dirty="0" smtClean="0">
                <a:solidFill>
                  <a:schemeClr val="accent2">
                    <a:lumMod val="50000"/>
                  </a:schemeClr>
                </a:solidFill>
              </a:rPr>
              <a:t>Scelování vín</a:t>
            </a:r>
            <a:endParaRPr lang="cs-CZ" sz="44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Ke zlepšení jakosti konečného výrobku se provádí scelování, tj. mísení vín. Používá se zejména u výroby známkových vín, které tak získávají stabilní kvalitu a charakter. 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92696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400" b="1" u="sng" dirty="0" smtClean="0">
                <a:solidFill>
                  <a:schemeClr val="accent2">
                    <a:lumMod val="50000"/>
                  </a:schemeClr>
                </a:solidFill>
              </a:rPr>
              <a:t>Čiření vína</a:t>
            </a:r>
            <a:endParaRPr lang="cs-CZ" sz="44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Je to usazování částic (kvasinky, barviva, třísloviny), ve víně.  Pro urychlení  vysrážení těchto částic přidáváme do vína čiřící prostředky, které  napomáhají rychlejší sedimentaci.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92696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400" b="1" u="sng" dirty="0" smtClean="0">
                <a:solidFill>
                  <a:schemeClr val="accent2">
                    <a:lumMod val="50000"/>
                  </a:schemeClr>
                </a:solidFill>
              </a:rPr>
              <a:t>Stabilizace vína</a:t>
            </a:r>
            <a:endParaRPr lang="cs-CZ" sz="44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Pomocí stabilizace likvidujeme nežádoucí mikroorganismy, které by mohly negativně ovlivnit víno po lahvování. Stabilitu vína dnes ovlivňujeme chladem, teplem a používáním oxidu siřičitého.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92696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400" b="1" u="sng" dirty="0" smtClean="0">
                <a:solidFill>
                  <a:schemeClr val="accent2">
                    <a:lumMod val="50000"/>
                  </a:schemeClr>
                </a:solidFill>
              </a:rPr>
              <a:t>Zrání vína</a:t>
            </a:r>
            <a:endParaRPr lang="cs-CZ" sz="44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V této fázi se dotváří chuť a aroma vína. Průběh zrání je ovlivňován vlivem kyslíku, tedy </a:t>
            </a:r>
            <a:r>
              <a:rPr lang="cs-CZ" sz="3600" dirty="0" err="1" smtClean="0">
                <a:solidFill>
                  <a:schemeClr val="accent2">
                    <a:lumMod val="50000"/>
                  </a:schemeClr>
                </a:solidFill>
              </a:rPr>
              <a:t>mikrooxidací</a:t>
            </a: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 - pozvolné okysličování umožňují sudy. Nádoby mají tedy svůj velký podíl na rychlosti a kvalitě zrání. 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Obrázek 2" descr="P4080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</p:spPr>
      </p:pic>
      <p:pic>
        <p:nvPicPr>
          <p:cNvPr id="3074" name="Picture 2" descr="C:\Documents and Settings\uživatel\Plocha\OPVK_projekt\Fotky\HLW_4611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DNES SE NAUČÍME: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1680" y="1556792"/>
            <a:ext cx="5770984" cy="82068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cs-CZ" sz="4800" b="1" dirty="0" smtClean="0">
                <a:solidFill>
                  <a:schemeClr val="accent2">
                    <a:lumMod val="50000"/>
                  </a:schemeClr>
                </a:solidFill>
              </a:rPr>
              <a:t>VÝROBU BÍLÉHO VÍNA</a:t>
            </a:r>
            <a:endParaRPr lang="cs-CZ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4" descr="H:\Taťka\Plocha\Foto Mikros\vinice_cerven20050051 Daniel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492896"/>
            <a:ext cx="5760640" cy="3840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92696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400" b="1" u="sng" dirty="0" smtClean="0">
                <a:solidFill>
                  <a:schemeClr val="accent2">
                    <a:lumMod val="50000"/>
                  </a:schemeClr>
                </a:solidFill>
              </a:rPr>
              <a:t>Filtrace</a:t>
            </a:r>
            <a:endParaRPr lang="cs-CZ" sz="44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Před stáčením vína do lahví probíhá několik filtrací. Poslední filtrace si klade za cíl mikrobiologickou stabilitu vín. Víno se nejčastěji filtruje přes křemelinu, celulózová vlákna a jiné filtrační vložky.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Obrázek 2" descr="HLW_4504_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64827" cy="6858000"/>
          </a:xfrm>
          <a:prstGeom prst="rect">
            <a:avLst/>
          </a:prstGeom>
        </p:spPr>
      </p:pic>
      <p:pic>
        <p:nvPicPr>
          <p:cNvPr id="5" name="Obrázek 4" descr="HLW_4465_resiz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7180" y="-18000"/>
            <a:ext cx="4576820" cy="6876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71600" y="40466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DESKOVÝ FILTR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08104" y="40466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KŘEMELINOVÝ FILTR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64704"/>
          </a:xfrm>
        </p:spPr>
        <p:txBody>
          <a:bodyPr anchor="ctr">
            <a:normAutofit/>
          </a:bodyPr>
          <a:lstStyle/>
          <a:p>
            <a:r>
              <a:rPr lang="cs-CZ" sz="3200" b="1" u="sng" dirty="0" smtClean="0">
                <a:solidFill>
                  <a:schemeClr val="accent2">
                    <a:lumMod val="50000"/>
                  </a:schemeClr>
                </a:solidFill>
              </a:rPr>
              <a:t>Lahvování</a:t>
            </a:r>
            <a:endParaRPr lang="cs-CZ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92696"/>
            <a:ext cx="8291264" cy="12241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Závěrečná fáze výroby vína je důležitější, než by se na první pohled zdálo. Úroveň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lahvovacího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procesu přímo ovlivní výslednou kvalitu vína. </a:t>
            </a: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pPr>
              <a:buNone/>
            </a:pP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Obrázek 5" descr="P3070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844824"/>
            <a:ext cx="6240000" cy="4680000"/>
          </a:xfrm>
          <a:prstGeom prst="rect">
            <a:avLst/>
          </a:prstGeom>
        </p:spPr>
      </p:pic>
      <p:pic>
        <p:nvPicPr>
          <p:cNvPr id="9" name="Obrázek 8" descr="P307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844824"/>
            <a:ext cx="624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student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TextovéPole 8"/>
          <p:cNvSpPr txBox="1"/>
          <p:nvPr/>
        </p:nvSpPr>
        <p:spPr>
          <a:xfrm>
            <a:off x="2195736" y="0"/>
            <a:ext cx="10436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0" dirty="0" smtClean="0"/>
              <a:t>?</a:t>
            </a:r>
            <a:endParaRPr lang="cs-CZ" sz="15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364088" y="-315416"/>
            <a:ext cx="10436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0" dirty="0" smtClean="0"/>
              <a:t>?</a:t>
            </a:r>
            <a:endParaRPr lang="cs-CZ" sz="1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b="1" dirty="0" smtClean="0">
                <a:solidFill>
                  <a:schemeClr val="accent2">
                    <a:lumMod val="50000"/>
                  </a:schemeClr>
                </a:solidFill>
              </a:rPr>
              <a:t>PRO DNEŠEK VŠE</a:t>
            </a:r>
            <a:endParaRPr lang="cs-CZ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3989040"/>
          </a:xfrm>
          <a:ln w="7620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sz="7200" b="1" dirty="0" smtClean="0">
                <a:solidFill>
                  <a:schemeClr val="accent2">
                    <a:lumMod val="50000"/>
                  </a:schemeClr>
                </a:solidFill>
              </a:rPr>
              <a:t>DĚKUJI VÁM ZA POZORNOST</a:t>
            </a:r>
            <a:endParaRPr lang="cs-CZ" sz="7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xit" presetSubtype="4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u="sng" dirty="0" smtClean="0">
                <a:solidFill>
                  <a:schemeClr val="accent2">
                    <a:lumMod val="50000"/>
                  </a:schemeClr>
                </a:solidFill>
              </a:rPr>
              <a:t>Fáze výroby bílého vína</a:t>
            </a:r>
            <a:endParaRPr lang="cs-CZ" sz="36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92500" lnSpcReduction="10000"/>
          </a:bodyPr>
          <a:lstStyle/>
          <a:p>
            <a:pPr marL="363538" indent="-363538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accent2">
                    <a:lumMod val="50000"/>
                  </a:schemeClr>
                </a:solidFill>
              </a:rPr>
              <a:t>Surovina</a:t>
            </a:r>
            <a:endParaRPr lang="cs-CZ" sz="2900" dirty="0">
              <a:solidFill>
                <a:schemeClr val="accent2">
                  <a:lumMod val="50000"/>
                </a:schemeClr>
              </a:solidFill>
            </a:endParaRPr>
          </a:p>
          <a:p>
            <a:pPr marL="363538" indent="-363538" algn="just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cs-CZ" sz="2900" b="1" dirty="0">
                <a:solidFill>
                  <a:schemeClr val="accent2">
                    <a:lumMod val="50000"/>
                  </a:schemeClr>
                </a:solidFill>
              </a:rPr>
              <a:t>dzrňování </a:t>
            </a:r>
            <a:r>
              <a:rPr lang="cs-CZ" sz="2900" b="1" dirty="0" smtClean="0">
                <a:solidFill>
                  <a:schemeClr val="accent2">
                    <a:lumMod val="50000"/>
                  </a:schemeClr>
                </a:solidFill>
              </a:rPr>
              <a:t>hroznů</a:t>
            </a:r>
            <a:endParaRPr lang="cs-CZ" sz="2900" dirty="0">
              <a:solidFill>
                <a:schemeClr val="accent2">
                  <a:lumMod val="50000"/>
                </a:schemeClr>
              </a:solidFill>
            </a:endParaRPr>
          </a:p>
          <a:p>
            <a:pPr marL="363538" indent="-363538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accent2">
                    <a:lumMod val="50000"/>
                  </a:schemeClr>
                </a:solidFill>
              </a:rPr>
              <a:t>Lisování</a:t>
            </a:r>
            <a:endParaRPr lang="cs-CZ" sz="2900" dirty="0">
              <a:solidFill>
                <a:schemeClr val="accent2">
                  <a:lumMod val="50000"/>
                </a:schemeClr>
              </a:solidFill>
            </a:endParaRPr>
          </a:p>
          <a:p>
            <a:pPr marL="363538" indent="-363538" algn="just">
              <a:buFont typeface="Wingdings" pitchFamily="2" charset="2"/>
              <a:buChar char="Ø"/>
            </a:pPr>
            <a:r>
              <a:rPr lang="cs-CZ" sz="2900" b="1" dirty="0">
                <a:solidFill>
                  <a:schemeClr val="accent2">
                    <a:lumMod val="50000"/>
                  </a:schemeClr>
                </a:solidFill>
              </a:rPr>
              <a:t>Úprava moštu před </a:t>
            </a:r>
            <a:r>
              <a:rPr lang="cs-CZ" sz="2900" b="1" dirty="0" smtClean="0">
                <a:solidFill>
                  <a:schemeClr val="accent2">
                    <a:lumMod val="50000"/>
                  </a:schemeClr>
                </a:solidFill>
              </a:rPr>
              <a:t>kvašením</a:t>
            </a:r>
          </a:p>
          <a:p>
            <a:pPr marL="363538" indent="-363538" algn="just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accent2">
                    <a:lumMod val="50000"/>
                  </a:schemeClr>
                </a:solidFill>
              </a:rPr>
              <a:t>Alkoholové kvašení moštů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accent2">
                    <a:lumMod val="50000"/>
                  </a:schemeClr>
                </a:solidFill>
              </a:rPr>
              <a:t>Burčák</a:t>
            </a:r>
            <a:endParaRPr lang="cs-CZ" sz="29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3538" indent="-363538">
              <a:buFont typeface="Wingdings" pitchFamily="2" charset="2"/>
              <a:buChar char="Ø"/>
            </a:pPr>
            <a:r>
              <a:rPr lang="cs-CZ" sz="2900" b="1" dirty="0" err="1" smtClean="0">
                <a:solidFill>
                  <a:schemeClr val="accent2">
                    <a:lumMod val="50000"/>
                  </a:schemeClr>
                </a:solidFill>
              </a:rPr>
              <a:t>Dokvášení</a:t>
            </a:r>
            <a:endParaRPr lang="cs-CZ" sz="29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3538" indent="-363538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accent2">
                    <a:lumMod val="50000"/>
                  </a:schemeClr>
                </a:solidFill>
              </a:rPr>
              <a:t>Stáčení vína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accent2">
                    <a:lumMod val="50000"/>
                  </a:schemeClr>
                </a:solidFill>
              </a:rPr>
              <a:t>Školení vína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accent2">
                    <a:lumMod val="50000"/>
                  </a:schemeClr>
                </a:solidFill>
              </a:rPr>
              <a:t>Lahvování</a:t>
            </a:r>
            <a:endParaRPr lang="cs-CZ" sz="29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4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H:\Taťka\Obrázky\Viniční tratě\Goldha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772816"/>
            <a:ext cx="302433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cs-CZ" sz="3200" b="1" u="sng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Surovina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cs-CZ" dirty="0">
                <a:solidFill>
                  <a:schemeClr val="accent2">
                    <a:lumMod val="50000"/>
                  </a:schemeClr>
                </a:solidFill>
              </a:rPr>
            </a:b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108012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sz="3400" dirty="0" smtClean="0">
                <a:solidFill>
                  <a:schemeClr val="accent2">
                    <a:lumMod val="50000"/>
                  </a:schemeClr>
                </a:solidFill>
              </a:rPr>
              <a:t>Zdravé </a:t>
            </a:r>
            <a:r>
              <a:rPr lang="cs-CZ" sz="3400" dirty="0">
                <a:solidFill>
                  <a:schemeClr val="accent2">
                    <a:lumMod val="50000"/>
                  </a:schemeClr>
                </a:solidFill>
              </a:rPr>
              <a:t>hrozny tvoří základní předpoklad pro výrobu kvalitních jakostních vín. Nezralé hrozny se zelenými třapinami dávají vínu příchuť po třapinách a chlorofylu. </a:t>
            </a:r>
          </a:p>
          <a:p>
            <a:pPr marL="0" indent="0" algn="just">
              <a:buNone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C:\Documents and Settings\uživatel\Plocha\Prezentace_hroz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4824"/>
            <a:ext cx="6240000" cy="4680000"/>
          </a:xfrm>
          <a:prstGeom prst="rect">
            <a:avLst/>
          </a:prstGeom>
          <a:noFill/>
        </p:spPr>
      </p:pic>
      <p:pic>
        <p:nvPicPr>
          <p:cNvPr id="1026" name="Picture 2" descr="C:\Documents and Settings\uživatel\Plocha\OPVK_projekt\Fotky\P922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44824"/>
            <a:ext cx="6240000" cy="4680000"/>
          </a:xfrm>
          <a:prstGeom prst="rect">
            <a:avLst/>
          </a:prstGeom>
          <a:noFill/>
        </p:spPr>
      </p:pic>
      <p:pic>
        <p:nvPicPr>
          <p:cNvPr id="7" name="Obrázek 6" descr="PA28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1844824"/>
            <a:ext cx="624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7920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Odzrněním jsou pevné části hroznu - třapiny a dřevité části, odděleny od bobulí.</a:t>
            </a:r>
          </a:p>
          <a:p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Odzrňování hroznů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/>
            </a:r>
            <a:b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5" name="Picture 3" descr="Násyp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622796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P9100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772816"/>
            <a:ext cx="6240000" cy="4680000"/>
          </a:xfrm>
          <a:prstGeom prst="rect">
            <a:avLst/>
          </a:prstGeom>
        </p:spPr>
      </p:pic>
      <p:pic>
        <p:nvPicPr>
          <p:cNvPr id="7" name="Obrázek 6" descr="PA030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772816"/>
            <a:ext cx="624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Lisování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/>
            </a:r>
            <a:b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Zpracované hrozny ihned lisujeme. Lisováním oddělujeme mošt od pevných částí. </a:t>
            </a:r>
          </a:p>
          <a:p>
            <a:pPr algn="ctr"/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Obrázek 5" descr="PA16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916832"/>
            <a:ext cx="624000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 descr="PA230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916832"/>
            <a:ext cx="624000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:\Taťka\Obrázky\MVZ Bzenec\Kampaně\Kampaň_10\PA07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916832"/>
            <a:ext cx="624000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Úprava moštu před kvašením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/>
            </a:r>
            <a:b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Odkalování moštu je nezbytnou součástí procesu kvašení, kdy sedimentací odstraníme z moštu nežádoucí pevné částice</a:t>
            </a:r>
          </a:p>
          <a:p>
            <a:endParaRPr lang="cs-CZ" sz="17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H:\Taťka\Obrázky\MVZ Bzenec\Kampaně\Kampaň_10\PA16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6240000" cy="4680000"/>
          </a:xfrm>
          <a:prstGeom prst="rect">
            <a:avLst/>
          </a:prstGeom>
          <a:noFill/>
        </p:spPr>
      </p:pic>
      <p:pic>
        <p:nvPicPr>
          <p:cNvPr id="5" name="Obrázek 4" descr="PA16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916832"/>
            <a:ext cx="624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u="sng" dirty="0" smtClean="0">
                <a:solidFill>
                  <a:schemeClr val="accent2">
                    <a:lumMod val="50000"/>
                  </a:schemeClr>
                </a:solidFill>
              </a:rPr>
              <a:t>Alkoholové kvašení - fermentace</a:t>
            </a:r>
            <a:endParaRPr lang="cs-CZ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08720"/>
            <a:ext cx="8291264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Je 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biochemický proces při kterém jsou cukry hroznů (glukosa a fruktosa) přeměňovány na alkohol 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za přítomnosti 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kvasinek. </a:t>
            </a:r>
          </a:p>
          <a:p>
            <a:pPr>
              <a:buNone/>
            </a:pP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pPr>
              <a:buNone/>
            </a:pPr>
            <a:endParaRPr lang="cs-CZ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H:\Taťka\Obrázky\MVZ Bzenec\Výroba\P408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6240000" cy="4680000"/>
          </a:xfrm>
          <a:prstGeom prst="rect">
            <a:avLst/>
          </a:prstGeom>
          <a:noFill/>
        </p:spPr>
      </p:pic>
      <p:pic>
        <p:nvPicPr>
          <p:cNvPr id="8" name="Obrázek 7" descr="P4080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772816"/>
            <a:ext cx="624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Burčák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/>
            </a:r>
            <a:b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10081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V této fázi je v moštu prokvašena asi polovina cukru. Jedná se fázi bouřlivého kvašení.</a:t>
            </a:r>
          </a:p>
          <a:p>
            <a:pPr algn="ctr"/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9" name="Picture 3" descr="H:\Taťka\Obrázky\MVZ Bzenec\Kampaně\Kampaň_09\PB060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808"/>
            <a:ext cx="6240809" cy="4680000"/>
          </a:xfrm>
          <a:prstGeom prst="rect">
            <a:avLst/>
          </a:prstGeom>
          <a:noFill/>
        </p:spPr>
      </p:pic>
      <p:pic>
        <p:nvPicPr>
          <p:cNvPr id="5" name="Obrázek 4" descr="PB0601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700808"/>
            <a:ext cx="624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theme/theme1.xml><?xml version="1.0" encoding="utf-8"?>
<a:theme xmlns:a="http://schemas.openxmlformats.org/drawingml/2006/main" name="Motiv sady Office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2958</TotalTime>
  <Words>463</Words>
  <Application>Microsoft Office PowerPoint</Application>
  <PresentationFormat>Předvádění na obrazovce (4:3)</PresentationFormat>
  <Paragraphs>73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sady Office</vt:lpstr>
      <vt:lpstr>Snímek 1</vt:lpstr>
      <vt:lpstr>DNES SE NAUČÍME:</vt:lpstr>
      <vt:lpstr>Fáze výroby bílého vína</vt:lpstr>
      <vt:lpstr>Surovina </vt:lpstr>
      <vt:lpstr>Snímek 5</vt:lpstr>
      <vt:lpstr>Lisování </vt:lpstr>
      <vt:lpstr>Úprava moštu před kvašením </vt:lpstr>
      <vt:lpstr>Alkoholové kvašení - fermentace</vt:lpstr>
      <vt:lpstr>Burčák </vt:lpstr>
      <vt:lpstr>Dokvášení </vt:lpstr>
      <vt:lpstr>Stáčení vína</vt:lpstr>
      <vt:lpstr>Snímek 12</vt:lpstr>
      <vt:lpstr>Školení vína</vt:lpstr>
      <vt:lpstr>JEŠTĚ CHVÍLI VYDRŽTE!!!</vt:lpstr>
      <vt:lpstr>Snímek 15</vt:lpstr>
      <vt:lpstr>Snímek 16</vt:lpstr>
      <vt:lpstr>Snímek 17</vt:lpstr>
      <vt:lpstr>Snímek 18</vt:lpstr>
      <vt:lpstr>Snímek 19</vt:lpstr>
      <vt:lpstr>Snímek 20</vt:lpstr>
      <vt:lpstr>Lahvování</vt:lpstr>
      <vt:lpstr>Snímek 22</vt:lpstr>
      <vt:lpstr>PRO DNEŠEK VŠE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VÝROBA VÍNA</dc:title>
  <dc:creator>Václav Šmach</dc:creator>
  <cp:lastModifiedBy>Václav Šmach</cp:lastModifiedBy>
  <cp:revision>312</cp:revision>
  <dcterms:created xsi:type="dcterms:W3CDTF">2011-12-21T19:17:23Z</dcterms:created>
  <dcterms:modified xsi:type="dcterms:W3CDTF">2012-01-16T20:11:14Z</dcterms:modified>
</cp:coreProperties>
</file>