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1"/>
  </p:notesMasterIdLst>
  <p:handoutMasterIdLst>
    <p:handoutMasterId r:id="rId22"/>
  </p:handoutMasterIdLst>
  <p:sldIdLst>
    <p:sldId id="292" r:id="rId2"/>
    <p:sldId id="288" r:id="rId3"/>
    <p:sldId id="274" r:id="rId4"/>
    <p:sldId id="257" r:id="rId5"/>
    <p:sldId id="271" r:id="rId6"/>
    <p:sldId id="258" r:id="rId7"/>
    <p:sldId id="272" r:id="rId8"/>
    <p:sldId id="273" r:id="rId9"/>
    <p:sldId id="278" r:id="rId10"/>
    <p:sldId id="276" r:id="rId11"/>
    <p:sldId id="279" r:id="rId12"/>
    <p:sldId id="280" r:id="rId13"/>
    <p:sldId id="282" r:id="rId14"/>
    <p:sldId id="283" r:id="rId15"/>
    <p:sldId id="285" r:id="rId16"/>
    <p:sldId id="286" r:id="rId17"/>
    <p:sldId id="284" r:id="rId18"/>
    <p:sldId id="287" r:id="rId19"/>
    <p:sldId id="290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2F5414"/>
    <a:srgbClr val="72CB2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8" autoAdjust="0"/>
  </p:normalViewPr>
  <p:slideViewPr>
    <p:cSldViewPr>
      <p:cViewPr>
        <p:scale>
          <a:sx n="66" d="100"/>
          <a:sy n="66" d="100"/>
        </p:scale>
        <p:origin x="-948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6E603-5C4B-427E-8F09-17A05AEA2126}" type="datetimeFigureOut">
              <a:rPr lang="cs-CZ" smtClean="0"/>
              <a:pPr/>
              <a:t>8.2.2012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588E2-F50E-4437-A9FD-82DBE99DF01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18F81-368F-4769-A5B0-C9B448B30797}" type="datetimeFigureOut">
              <a:rPr lang="cs-CZ" smtClean="0"/>
              <a:pPr/>
              <a:t>8.2.2012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47B90-A486-4B1A-86CE-D65EBB6D708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47B90-A486-4B1A-86CE-D65EBB6D708D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8.2.2012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8.2.2012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8.2.2012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8.2.2012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8.2.2012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8.2.2012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8.2.2012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8.2.2012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8.2.2012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8.2.2012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742A-EAB4-445A-8F5C-B0441F602FC3}" type="datetimeFigureOut">
              <a:rPr lang="cs-CZ" smtClean="0"/>
              <a:pPr/>
              <a:t>8.2.2012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C742A-EAB4-445A-8F5C-B0441F602FC3}" type="datetimeFigureOut">
              <a:rPr lang="cs-CZ" smtClean="0"/>
              <a:pPr/>
              <a:t>8.2.2012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46E5C-0CEB-4559-8628-0F63461E0D4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0405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4400" dirty="0" smtClean="0">
                <a:solidFill>
                  <a:schemeClr val="accent2">
                    <a:lumMod val="50000"/>
                  </a:schemeClr>
                </a:solidFill>
              </a:rPr>
              <a:t>„Pro někoho víno symbolizuje krásu a ušlechtilost, historii, či těsné spojení s přírodou. Někdo vnímá víno jako symbol duševní pohody, dostupného luxusu, nebo moderního způsobu vyjádření vlastní kultury.“</a:t>
            </a:r>
            <a:endParaRPr lang="cs-CZ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1987" name="Picture 3" descr="C:\Documents and Settings\uživatel\Plocha\OPVK_projekt\Fotky\P515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5182" cy="694798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123728" y="404664"/>
            <a:ext cx="55446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0" b="1" dirty="0" smtClean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rgbClr val="2F5414">
                      <a:alpha val="40000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 Í N O</a:t>
            </a:r>
            <a:endParaRPr lang="cs-CZ" sz="13000" b="1" dirty="0">
              <a:ln w="18000">
                <a:noFill/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glow rad="139700">
                  <a:srgbClr val="2F5414">
                    <a:alpha val="40000"/>
                  </a:srgb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Stáčení vína</a:t>
            </a:r>
            <a:endParaRPr kumimoji="0" lang="cs-CZ" sz="1800" b="1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dirty="0" smtClean="0">
                <a:solidFill>
                  <a:schemeClr val="bg1"/>
                </a:solidFill>
              </a:rPr>
              <a:t>Po ukončení MLF a po usazení sedimentů (zbytku kvasinek) se víno stáčí do jiné nádoby. </a:t>
            </a:r>
          </a:p>
          <a:p>
            <a:pPr>
              <a:buNone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 descr="HLW_4437_res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700808"/>
            <a:ext cx="7031012" cy="4680000"/>
          </a:xfrm>
          <a:prstGeom prst="rect">
            <a:avLst/>
          </a:prstGeom>
        </p:spPr>
      </p:pic>
      <p:pic>
        <p:nvPicPr>
          <p:cNvPr id="6" name="Obrázek 5" descr="HLW_4430_resiz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700808"/>
            <a:ext cx="7031012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23528" y="332656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Školení vína</a:t>
            </a:r>
            <a:endParaRPr kumimoji="0" lang="cs-CZ" sz="54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4" y="1916832"/>
            <a:ext cx="82296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lnSpc>
                <a:spcPct val="150000"/>
              </a:lnSpc>
              <a:spcBef>
                <a:spcPct val="20000"/>
              </a:spcBef>
            </a:pPr>
            <a:r>
              <a:rPr lang="cs-CZ" sz="5400" dirty="0" smtClean="0">
                <a:solidFill>
                  <a:schemeClr val="bg1"/>
                </a:solidFill>
              </a:rPr>
              <a:t>Je souhrn činností, jimiž zvyšujeme kvalitu vína a zajišťujeme jeho stabilizaci.</a:t>
            </a:r>
            <a:endParaRPr kumimoji="0" lang="cs-CZ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 anchor="ctr">
            <a:normAutofit/>
          </a:bodyPr>
          <a:lstStyle/>
          <a:p>
            <a:r>
              <a:rPr lang="cs-CZ" sz="3200" b="1" u="sng" dirty="0" smtClean="0">
                <a:solidFill>
                  <a:schemeClr val="bg1"/>
                </a:solidFill>
              </a:rPr>
              <a:t>Školení vína</a:t>
            </a:r>
            <a:endParaRPr lang="cs-CZ" sz="3200" b="1" u="sng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99592" y="1052736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MLF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63688" y="1988840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SCELOVÁNÍ VÍN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699792" y="2852936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ČIŘENÍ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868144" y="5733256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FILTRACE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563888" y="378904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STABILIZACE VÍN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644008" y="4725144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ZRÁNÍ VÍNA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552" y="692696"/>
            <a:ext cx="8064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400" b="1" u="sng" dirty="0" smtClean="0">
                <a:solidFill>
                  <a:schemeClr val="bg1"/>
                </a:solidFill>
              </a:rPr>
              <a:t>Scelování vín</a:t>
            </a:r>
            <a:endParaRPr lang="cs-CZ" sz="4400" u="sng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cs-CZ" sz="3600" dirty="0" smtClean="0">
                <a:solidFill>
                  <a:schemeClr val="bg1"/>
                </a:solidFill>
              </a:rPr>
              <a:t>Ke zlepšení jakosti konečného výrobku se provádí scelování, tj. mísení vín. Používá se zejména u výroby známkových vín, které tak získávají stabilní kvalitu a charakter. </a:t>
            </a:r>
            <a:endParaRPr lang="cs-CZ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552" y="692696"/>
            <a:ext cx="8064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400" b="1" u="sng" dirty="0" smtClean="0">
                <a:solidFill>
                  <a:schemeClr val="bg1"/>
                </a:solidFill>
              </a:rPr>
              <a:t>Čiření vína</a:t>
            </a:r>
            <a:endParaRPr lang="cs-CZ" sz="4400" u="sng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cs-CZ" sz="3600" dirty="0" smtClean="0">
                <a:solidFill>
                  <a:schemeClr val="bg1"/>
                </a:solidFill>
              </a:rPr>
              <a:t>Je to usazování částic (kvasinky, barviva, třísloviny), ve víně.  Pro urychlení  vysrážení těchto částic přidáváme do vína čiřící prostředky, které  napomáhají rychlejší sedimentaci.</a:t>
            </a:r>
            <a:endParaRPr lang="cs-CZ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552" y="692696"/>
            <a:ext cx="8064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400" b="1" u="sng" dirty="0" smtClean="0">
                <a:solidFill>
                  <a:schemeClr val="bg1"/>
                </a:solidFill>
              </a:rPr>
              <a:t>Stabilizace vína</a:t>
            </a:r>
            <a:endParaRPr lang="cs-CZ" sz="4400" u="sng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cs-CZ" sz="3600" dirty="0" smtClean="0">
                <a:solidFill>
                  <a:schemeClr val="bg1"/>
                </a:solidFill>
              </a:rPr>
              <a:t>Pomocí stabilizace likvidujeme nežádoucí mikroorganismy, které by mohly negativně ovlivnit víno po lahvování. Stabilitu vína dnes ovlivňujeme chladem, teplem a používáním oxidu siřičitého.</a:t>
            </a:r>
            <a:endParaRPr lang="cs-CZ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552" y="692696"/>
            <a:ext cx="8064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400" b="1" u="sng" dirty="0" smtClean="0">
                <a:solidFill>
                  <a:schemeClr val="bg1"/>
                </a:solidFill>
              </a:rPr>
              <a:t>Zrání vína</a:t>
            </a:r>
            <a:endParaRPr lang="cs-CZ" sz="4400" u="sng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cs-CZ" sz="3600" dirty="0" smtClean="0">
                <a:solidFill>
                  <a:schemeClr val="bg1"/>
                </a:solidFill>
              </a:rPr>
              <a:t>V této fázi se dotváří chuť a aroma vína. Průběh zrání je ovlivňován vlivem kyslíku, tedy </a:t>
            </a:r>
            <a:r>
              <a:rPr lang="cs-CZ" sz="3600" dirty="0" err="1" smtClean="0">
                <a:solidFill>
                  <a:schemeClr val="bg1"/>
                </a:solidFill>
              </a:rPr>
              <a:t>mikrooxidací</a:t>
            </a:r>
            <a:r>
              <a:rPr lang="cs-CZ" sz="3600" dirty="0" smtClean="0">
                <a:solidFill>
                  <a:schemeClr val="bg1"/>
                </a:solidFill>
              </a:rPr>
              <a:t> - pozvolné okysličování umožňují sudy. Nádoby mají tedy svůj velký podíl na rychlosti a kvalitě zrání. </a:t>
            </a:r>
            <a:endParaRPr lang="cs-CZ" sz="3600" dirty="0">
              <a:solidFill>
                <a:schemeClr val="bg1"/>
              </a:solidFill>
            </a:endParaRPr>
          </a:p>
        </p:txBody>
      </p:sp>
      <p:pic>
        <p:nvPicPr>
          <p:cNvPr id="3" name="Obrázek 2" descr="P40800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16016" cy="6858000"/>
          </a:xfrm>
          <a:prstGeom prst="rect">
            <a:avLst/>
          </a:prstGeom>
        </p:spPr>
      </p:pic>
      <p:pic>
        <p:nvPicPr>
          <p:cNvPr id="3074" name="Picture 2" descr="C:\Documents and Settings\uživatel\Plocha\OPVK_projekt\Fotky\HLW_4611_res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427984" cy="6858000"/>
          </a:xfrm>
          <a:prstGeom prst="rect">
            <a:avLst/>
          </a:prstGeom>
          <a:noFill/>
        </p:spPr>
      </p:pic>
      <p:pic>
        <p:nvPicPr>
          <p:cNvPr id="2050" name="Picture 2" descr="C:\Users\uživatel\Documents\Prezentace\Fotky\HLW_4639_resi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6306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552" y="692696"/>
            <a:ext cx="8064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400" b="1" u="sng" dirty="0" smtClean="0">
                <a:solidFill>
                  <a:schemeClr val="bg1"/>
                </a:solidFill>
              </a:rPr>
              <a:t>Filtrace</a:t>
            </a:r>
            <a:endParaRPr lang="cs-CZ" sz="4400" u="sng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cs-CZ" sz="3600" dirty="0" smtClean="0">
                <a:solidFill>
                  <a:schemeClr val="bg1"/>
                </a:solidFill>
              </a:rPr>
              <a:t>Před stáčením vína do lahví probíhá několik filtrací. Poslední filtrace si klade za cíl mikrobiologickou stabilitu vín. Víno se nejčastěji filtruje přes křemelinu, celulózová vlákna a jiné filtrační vložky.</a:t>
            </a:r>
            <a:endParaRPr lang="cs-CZ" sz="3600" dirty="0">
              <a:solidFill>
                <a:schemeClr val="bg1"/>
              </a:solidFill>
            </a:endParaRPr>
          </a:p>
        </p:txBody>
      </p:sp>
      <p:pic>
        <p:nvPicPr>
          <p:cNvPr id="3" name="Obrázek 2" descr="HLW_4504_res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64827" cy="6858000"/>
          </a:xfrm>
          <a:prstGeom prst="rect">
            <a:avLst/>
          </a:prstGeom>
        </p:spPr>
      </p:pic>
      <p:pic>
        <p:nvPicPr>
          <p:cNvPr id="5" name="Obrázek 4" descr="HLW_4465_resiz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7180" y="0"/>
            <a:ext cx="4576820" cy="6876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71600" y="404664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DESKOVÝ FILTR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508104" y="40466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KŘEMELINOVÝ FILTR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64704"/>
          </a:xfrm>
        </p:spPr>
        <p:txBody>
          <a:bodyPr anchor="ctr">
            <a:normAutofit/>
          </a:bodyPr>
          <a:lstStyle/>
          <a:p>
            <a:r>
              <a:rPr lang="cs-CZ" sz="3200" b="1" u="sng" dirty="0" smtClean="0">
                <a:solidFill>
                  <a:schemeClr val="bg1"/>
                </a:solidFill>
              </a:rPr>
              <a:t>Lahvování</a:t>
            </a:r>
            <a:endParaRPr lang="cs-CZ" sz="3200" b="1" u="sng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92696"/>
            <a:ext cx="8291264" cy="12241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400" dirty="0" smtClean="0">
                <a:solidFill>
                  <a:schemeClr val="bg1"/>
                </a:solidFill>
              </a:rPr>
              <a:t>Závěrečná fáze výroby vína je důležitější, než by se na první pohled zdálo. Úroveň </a:t>
            </a:r>
            <a:r>
              <a:rPr lang="cs-CZ" sz="2400" dirty="0" err="1" smtClean="0">
                <a:solidFill>
                  <a:schemeClr val="bg1"/>
                </a:solidFill>
              </a:rPr>
              <a:t>lahvovacího</a:t>
            </a:r>
            <a:r>
              <a:rPr lang="cs-CZ" sz="2400" dirty="0" smtClean="0">
                <a:solidFill>
                  <a:schemeClr val="bg1"/>
                </a:solidFill>
              </a:rPr>
              <a:t> procesu přímo ovlivní výslednou kvalitu vína. </a:t>
            </a:r>
            <a:endParaRPr lang="cs-CZ" sz="2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2400" dirty="0">
                <a:solidFill>
                  <a:schemeClr val="bg1"/>
                </a:solidFill>
              </a:rPr>
              <a:t> </a:t>
            </a:r>
          </a:p>
          <a:p>
            <a:pPr>
              <a:buNone/>
            </a:pP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6" name="Obrázek 5" descr="P3070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844824"/>
            <a:ext cx="6240000" cy="4680000"/>
          </a:xfrm>
          <a:prstGeom prst="rect">
            <a:avLst/>
          </a:prstGeom>
        </p:spPr>
      </p:pic>
      <p:pic>
        <p:nvPicPr>
          <p:cNvPr id="9" name="Obrázek 8" descr="P3070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844824"/>
            <a:ext cx="6240000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3989040"/>
          </a:xfrm>
          <a:ln w="76200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cs-CZ" sz="7200" b="1" dirty="0" smtClean="0">
                <a:solidFill>
                  <a:schemeClr val="bg1"/>
                </a:solidFill>
              </a:rPr>
              <a:t>DĚKUJI VÁM ZA POZORNOST</a:t>
            </a:r>
            <a:endParaRPr lang="cs-CZ" sz="7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DNES SE NAUČÍME: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556792"/>
            <a:ext cx="7056784" cy="82068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cs-CZ" sz="4800" b="1" dirty="0" smtClean="0">
                <a:solidFill>
                  <a:schemeClr val="bg1"/>
                </a:solidFill>
              </a:rPr>
              <a:t>VÝROBU ČERVENÉHO VÍNA</a:t>
            </a:r>
            <a:endParaRPr lang="cs-CZ" sz="48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uživatel\Pictures\Foto hrozny\velke_bilovice_vinice_006_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420888"/>
            <a:ext cx="5801112" cy="385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u="sng" dirty="0" smtClean="0">
                <a:solidFill>
                  <a:schemeClr val="bg1"/>
                </a:solidFill>
              </a:rPr>
              <a:t>Fáze výroby červeného vína</a:t>
            </a:r>
            <a:endParaRPr lang="cs-CZ" sz="3600" b="1" u="sng" dirty="0">
              <a:solidFill>
                <a:schemeClr val="bg1"/>
              </a:solidFill>
            </a:endParaRPr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 lnSpcReduction="10000"/>
          </a:bodyPr>
          <a:lstStyle/>
          <a:p>
            <a:pPr marL="363538" indent="-363538">
              <a:buFont typeface="Wingdings" pitchFamily="2" charset="2"/>
              <a:buChar char="Ø"/>
            </a:pPr>
            <a:r>
              <a:rPr lang="cs-CZ" sz="2900" b="1" dirty="0" smtClean="0">
                <a:solidFill>
                  <a:schemeClr val="bg1"/>
                </a:solidFill>
              </a:rPr>
              <a:t>Surovina</a:t>
            </a:r>
            <a:endParaRPr lang="cs-CZ" sz="2900" dirty="0">
              <a:solidFill>
                <a:schemeClr val="bg1"/>
              </a:solidFill>
            </a:endParaRPr>
          </a:p>
          <a:p>
            <a:pPr marL="363538" indent="-363538" algn="just">
              <a:buFont typeface="Wingdings" pitchFamily="2" charset="2"/>
              <a:buChar char="Ø"/>
            </a:pPr>
            <a:r>
              <a:rPr lang="cs-CZ" sz="2900" b="1" dirty="0" smtClean="0">
                <a:solidFill>
                  <a:schemeClr val="bg1"/>
                </a:solidFill>
              </a:rPr>
              <a:t>O</a:t>
            </a:r>
            <a:r>
              <a:rPr lang="cs-CZ" sz="2900" b="1" dirty="0">
                <a:solidFill>
                  <a:schemeClr val="bg1"/>
                </a:solidFill>
              </a:rPr>
              <a:t>dzrňování </a:t>
            </a:r>
            <a:r>
              <a:rPr lang="cs-CZ" sz="2900" b="1" dirty="0" smtClean="0">
                <a:solidFill>
                  <a:schemeClr val="bg1"/>
                </a:solidFill>
              </a:rPr>
              <a:t>hroznů</a:t>
            </a:r>
          </a:p>
          <a:p>
            <a:pPr marL="363538" indent="-363538" algn="just">
              <a:buFont typeface="Wingdings" pitchFamily="2" charset="2"/>
              <a:buChar char="Ø"/>
            </a:pPr>
            <a:r>
              <a:rPr lang="cs-CZ" sz="2900" b="1" dirty="0" smtClean="0">
                <a:solidFill>
                  <a:schemeClr val="bg1"/>
                </a:solidFill>
              </a:rPr>
              <a:t>Kvašení, macerace</a:t>
            </a:r>
            <a:endParaRPr lang="cs-CZ" sz="2900" dirty="0">
              <a:solidFill>
                <a:schemeClr val="bg1"/>
              </a:solidFill>
            </a:endParaRPr>
          </a:p>
          <a:p>
            <a:pPr marL="363538" indent="-363538">
              <a:buFont typeface="Wingdings" pitchFamily="2" charset="2"/>
              <a:buChar char="Ø"/>
            </a:pPr>
            <a:r>
              <a:rPr lang="cs-CZ" sz="2900" b="1" dirty="0" smtClean="0">
                <a:solidFill>
                  <a:schemeClr val="bg1"/>
                </a:solidFill>
              </a:rPr>
              <a:t>Lisování</a:t>
            </a:r>
            <a:endParaRPr lang="cs-CZ" sz="2900" dirty="0">
              <a:solidFill>
                <a:schemeClr val="bg1"/>
              </a:solidFill>
            </a:endParaRPr>
          </a:p>
          <a:p>
            <a:pPr marL="363538" indent="-363538" algn="just">
              <a:buFont typeface="Wingdings" pitchFamily="2" charset="2"/>
              <a:buChar char="Ø"/>
            </a:pPr>
            <a:r>
              <a:rPr lang="cs-CZ" sz="2900" b="1" dirty="0" smtClean="0">
                <a:solidFill>
                  <a:schemeClr val="bg1"/>
                </a:solidFill>
              </a:rPr>
              <a:t>Odkalení vína</a:t>
            </a:r>
          </a:p>
          <a:p>
            <a:pPr marL="363538" indent="-363538">
              <a:buFont typeface="Wingdings" pitchFamily="2" charset="2"/>
              <a:buChar char="Ø"/>
            </a:pPr>
            <a:r>
              <a:rPr lang="cs-CZ" sz="2900" b="1" dirty="0" err="1" smtClean="0">
                <a:solidFill>
                  <a:schemeClr val="bg1"/>
                </a:solidFill>
              </a:rPr>
              <a:t>Dokvášení</a:t>
            </a:r>
            <a:endParaRPr lang="cs-CZ" sz="2900" b="1" dirty="0" smtClean="0">
              <a:solidFill>
                <a:schemeClr val="bg1"/>
              </a:solidFill>
            </a:endParaRPr>
          </a:p>
          <a:p>
            <a:pPr marL="363538" indent="-363538">
              <a:buFont typeface="Wingdings" pitchFamily="2" charset="2"/>
              <a:buChar char="Ø"/>
            </a:pPr>
            <a:r>
              <a:rPr lang="cs-CZ" sz="2900" b="1" dirty="0" smtClean="0">
                <a:solidFill>
                  <a:schemeClr val="bg1"/>
                </a:solidFill>
              </a:rPr>
              <a:t>Stáčení vína</a:t>
            </a:r>
          </a:p>
          <a:p>
            <a:pPr marL="363538" indent="-363538">
              <a:buFont typeface="Wingdings" pitchFamily="2" charset="2"/>
              <a:buChar char="Ø"/>
            </a:pPr>
            <a:r>
              <a:rPr lang="cs-CZ" sz="2900" b="1" dirty="0" smtClean="0">
                <a:solidFill>
                  <a:schemeClr val="bg1"/>
                </a:solidFill>
              </a:rPr>
              <a:t>Školení vína</a:t>
            </a:r>
          </a:p>
          <a:p>
            <a:pPr marL="363538" indent="-363538">
              <a:buFont typeface="Wingdings" pitchFamily="2" charset="2"/>
              <a:buChar char="Ø"/>
            </a:pPr>
            <a:r>
              <a:rPr lang="cs-CZ" sz="2900" b="1" dirty="0" smtClean="0">
                <a:solidFill>
                  <a:schemeClr val="bg1"/>
                </a:solidFill>
              </a:rPr>
              <a:t>Lahvování</a:t>
            </a:r>
            <a:endParaRPr lang="cs-CZ" sz="29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40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4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1600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uživatel\Pictures\Foto hrozny\Su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340768"/>
            <a:ext cx="321945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cs-CZ" sz="3200" b="1" u="sng" dirty="0" smtClean="0">
                <a:solidFill>
                  <a:schemeClr val="bg1"/>
                </a:solidFill>
                <a:latin typeface="+mn-lt"/>
              </a:rPr>
              <a:t>Surovina</a:t>
            </a: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108012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cs-CZ" sz="3400" dirty="0" smtClean="0">
                <a:solidFill>
                  <a:schemeClr val="bg1"/>
                </a:solidFill>
              </a:rPr>
              <a:t>Zdravé </a:t>
            </a:r>
            <a:r>
              <a:rPr lang="cs-CZ" sz="3400" dirty="0">
                <a:solidFill>
                  <a:schemeClr val="bg1"/>
                </a:solidFill>
              </a:rPr>
              <a:t>hrozny tvoří základní předpoklad pro výrobu kvalitních jakostních vín. Nezralé hrozny se zelenými třapinami dávají vínu příchuť po třapinách a chlorofylu. </a:t>
            </a:r>
          </a:p>
          <a:p>
            <a:pPr marL="0" indent="0" algn="just">
              <a:buNone/>
            </a:pPr>
            <a:r>
              <a:rPr lang="cs-CZ" b="1" dirty="0">
                <a:solidFill>
                  <a:schemeClr val="bg1"/>
                </a:solidFill>
              </a:rPr>
              <a:t> 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075" name="Picture 3" descr="C:\Users\uživatel\Pictures\Foto hrozny\Modré hrozn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916832"/>
            <a:ext cx="6240000" cy="4680000"/>
          </a:xfrm>
          <a:prstGeom prst="rect">
            <a:avLst/>
          </a:prstGeom>
          <a:noFill/>
        </p:spPr>
      </p:pic>
      <p:pic>
        <p:nvPicPr>
          <p:cNvPr id="3076" name="Picture 4" descr="C:\Users\uživatel\Pictures\Foto hrozny\Modré hroz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916832"/>
            <a:ext cx="6264000" cy="4703802"/>
          </a:xfrm>
          <a:prstGeom prst="rect">
            <a:avLst/>
          </a:prstGeom>
          <a:noFill/>
        </p:spPr>
      </p:pic>
      <p:pic>
        <p:nvPicPr>
          <p:cNvPr id="3077" name="Picture 5" descr="C:\Users\uživatel\Pictures\Foto hrozny\Modré hrozny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916832"/>
            <a:ext cx="6240000" cy="46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79208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2400" dirty="0" smtClean="0">
                <a:solidFill>
                  <a:schemeClr val="bg1"/>
                </a:solidFill>
              </a:rPr>
              <a:t>Odzrněním jsou pevné části hroznu - třapiny a dřevité části, odděleny od bobulí.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Odzrňování hroznů</a:t>
            </a: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/>
            </a:r>
            <a:b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7" name="Obrázek 6" descr="PA030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916832"/>
            <a:ext cx="6240000" cy="4680000"/>
          </a:xfrm>
          <a:prstGeom prst="rect">
            <a:avLst/>
          </a:prstGeom>
        </p:spPr>
      </p:pic>
      <p:pic>
        <p:nvPicPr>
          <p:cNvPr id="4099" name="Picture 3" descr="C:\Users\uživatel\Pictures\Foto hrozny\Rulandské šedé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916832"/>
            <a:ext cx="6240000" cy="4680000"/>
          </a:xfrm>
          <a:prstGeom prst="rect">
            <a:avLst/>
          </a:prstGeom>
          <a:noFill/>
        </p:spPr>
      </p:pic>
      <p:pic>
        <p:nvPicPr>
          <p:cNvPr id="4100" name="Picture 4" descr="C:\Users\uživatel\Documents\Prezentace\Fotky\PA14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916832"/>
            <a:ext cx="6240000" cy="46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u="sng" dirty="0" smtClean="0">
                <a:solidFill>
                  <a:schemeClr val="bg1"/>
                </a:solidFill>
              </a:rPr>
              <a:t>Kvašení- macerace</a:t>
            </a:r>
            <a:endParaRPr lang="cs-CZ" sz="3200" b="1" u="sng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08720"/>
            <a:ext cx="8291264" cy="122413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cs-CZ" sz="2400" dirty="0" smtClean="0">
                <a:solidFill>
                  <a:schemeClr val="bg1"/>
                </a:solidFill>
              </a:rPr>
              <a:t>Je proces </a:t>
            </a:r>
            <a:r>
              <a:rPr lang="cs-CZ" sz="2400" dirty="0">
                <a:solidFill>
                  <a:schemeClr val="bg1"/>
                </a:solidFill>
              </a:rPr>
              <a:t>při kterém jsou cukry </a:t>
            </a:r>
            <a:r>
              <a:rPr lang="cs-CZ" sz="2400" dirty="0" smtClean="0">
                <a:solidFill>
                  <a:schemeClr val="bg1"/>
                </a:solidFill>
              </a:rPr>
              <a:t>přeměňovány </a:t>
            </a:r>
            <a:r>
              <a:rPr lang="cs-CZ" sz="2400" dirty="0">
                <a:solidFill>
                  <a:schemeClr val="bg1"/>
                </a:solidFill>
              </a:rPr>
              <a:t>na </a:t>
            </a:r>
            <a:r>
              <a:rPr lang="cs-CZ" sz="2400" dirty="0" smtClean="0">
                <a:solidFill>
                  <a:schemeClr val="bg1"/>
                </a:solidFill>
              </a:rPr>
              <a:t>alkohol. V průběhu kvašení přechází ze slupek hroznů do moštu barvivo a další látky.</a:t>
            </a:r>
            <a:endParaRPr lang="cs-CZ" sz="2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 </a:t>
            </a:r>
          </a:p>
          <a:p>
            <a:pPr>
              <a:buNone/>
            </a:pPr>
            <a:endParaRPr lang="cs-CZ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1" name="Picture 3" descr="C:\Users\uživatel\Documents\Sommelier\Projekt GASTREND\Foto_větší\PA16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44824"/>
            <a:ext cx="6240000" cy="4680000"/>
          </a:xfrm>
          <a:prstGeom prst="rect">
            <a:avLst/>
          </a:prstGeom>
          <a:noFill/>
        </p:spPr>
      </p:pic>
      <p:pic>
        <p:nvPicPr>
          <p:cNvPr id="1026" name="Picture 2" descr="C:\Users\uživatel\Documents\Prezentace\Fotky\P922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844824"/>
            <a:ext cx="6240805" cy="4680000"/>
          </a:xfrm>
          <a:prstGeom prst="rect">
            <a:avLst/>
          </a:prstGeom>
          <a:noFill/>
        </p:spPr>
      </p:pic>
      <p:pic>
        <p:nvPicPr>
          <p:cNvPr id="7172" name="Picture 4" descr="C:\Users\uživatel\Documents\Prezentace\Fotky\P922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844824"/>
            <a:ext cx="6240805" cy="46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Lisování</a:t>
            </a: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/>
            </a:r>
            <a:b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dirty="0" smtClean="0">
                <a:solidFill>
                  <a:schemeClr val="bg1"/>
                </a:solidFill>
              </a:rPr>
              <a:t>Po skončení kvašení – macerace lisujeme. Lisováním oddělujeme víno od pevných částí. </a:t>
            </a:r>
          </a:p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123" name="Picture 3" descr="C:\Users\uživatel\Documents\Sommelier\Projekt GASTREND\Foto_větší\PA240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72816"/>
            <a:ext cx="6240805" cy="4680000"/>
          </a:xfrm>
          <a:prstGeom prst="rect">
            <a:avLst/>
          </a:prstGeom>
          <a:noFill/>
        </p:spPr>
      </p:pic>
      <p:pic>
        <p:nvPicPr>
          <p:cNvPr id="5124" name="Picture 4" descr="C:\Users\uživatel\Documents\Sommelier\Projekt GASTREND\Foto_větší\PA240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772816"/>
            <a:ext cx="6240805" cy="4680000"/>
          </a:xfrm>
          <a:prstGeom prst="rect">
            <a:avLst/>
          </a:prstGeom>
          <a:noFill/>
        </p:spPr>
      </p:pic>
      <p:pic>
        <p:nvPicPr>
          <p:cNvPr id="5125" name="Picture 5" descr="C:\Users\uživatel\Documents\Sommelier\Projekt GASTREND\Foto_větší\PA2300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772816"/>
            <a:ext cx="6240805" cy="46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Odkalení vína</a:t>
            </a: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/>
            </a:r>
            <a:b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1224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dirty="0" smtClean="0">
                <a:solidFill>
                  <a:schemeClr val="bg1"/>
                </a:solidFill>
              </a:rPr>
              <a:t>Odkalování vína je nezbytnou součástí procesu kvašení, kdy sedimentací odstraníme z vína hrubé kvasnice</a:t>
            </a:r>
          </a:p>
          <a:p>
            <a:endParaRPr lang="cs-CZ" sz="1700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uživatel\Documents\Sommelier\Projekt GASTREND\Foto_větší\PA240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44824"/>
            <a:ext cx="6240805" cy="46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sng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Dokvášení</a:t>
            </a: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/>
            </a:r>
            <a:b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</a:b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12961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dirty="0" smtClean="0">
                <a:solidFill>
                  <a:schemeClr val="bg1"/>
                </a:solidFill>
              </a:rPr>
              <a:t>V této fázi výroby dochází k </a:t>
            </a:r>
            <a:r>
              <a:rPr lang="cs-CZ" sz="2400" dirty="0" err="1" smtClean="0">
                <a:solidFill>
                  <a:schemeClr val="bg1"/>
                </a:solidFill>
              </a:rPr>
              <a:t>jablečno</a:t>
            </a:r>
            <a:r>
              <a:rPr lang="cs-CZ" sz="2400" dirty="0" smtClean="0">
                <a:solidFill>
                  <a:schemeClr val="bg1"/>
                </a:solidFill>
              </a:rPr>
              <a:t>-mléčné fermentaci, kdy bakterie přeměňují ostrou kyselinu jablečnou na jemnou kyselinu mléčnou.</a:t>
            </a:r>
          </a:p>
          <a:p>
            <a:pPr>
              <a:buNone/>
            </a:pP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Obrázek 4" descr="P40800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844824"/>
            <a:ext cx="6240000" cy="4680000"/>
          </a:xfrm>
          <a:prstGeom prst="rect">
            <a:avLst/>
          </a:prstGeom>
        </p:spPr>
      </p:pic>
      <p:pic>
        <p:nvPicPr>
          <p:cNvPr id="6" name="Obrázek 5" descr="P4080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844824"/>
            <a:ext cx="6240000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theme/theme1.xml><?xml version="1.0" encoding="utf-8"?>
<a:theme xmlns:a="http://schemas.openxmlformats.org/drawingml/2006/main" name="Motiv sady Office">
  <a:themeElements>
    <a:clrScheme name="Červené víno">
      <a:dk1>
        <a:srgbClr val="560F0F"/>
      </a:dk1>
      <a:lt1>
        <a:sysClr val="window" lastClr="FFFFFF"/>
      </a:lt1>
      <a:dk2>
        <a:srgbClr val="560F0F"/>
      </a:dk2>
      <a:lt2>
        <a:srgbClr val="560F0F"/>
      </a:lt2>
      <a:accent1>
        <a:srgbClr val="560F0F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4009</TotalTime>
  <Words>412</Words>
  <Application>Microsoft Office PowerPoint</Application>
  <PresentationFormat>Předvádění na obrazovce (4:3)</PresentationFormat>
  <Paragraphs>58</Paragraphs>
  <Slides>19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sady Office</vt:lpstr>
      <vt:lpstr>Snímek 1</vt:lpstr>
      <vt:lpstr>DNES SE NAUČÍME:</vt:lpstr>
      <vt:lpstr>Fáze výroby červeného vína</vt:lpstr>
      <vt:lpstr>Surovina </vt:lpstr>
      <vt:lpstr>Snímek 5</vt:lpstr>
      <vt:lpstr>Kvašení- macerace</vt:lpstr>
      <vt:lpstr>Lisování </vt:lpstr>
      <vt:lpstr>Odkalení vína </vt:lpstr>
      <vt:lpstr>Dokvášení </vt:lpstr>
      <vt:lpstr>Stáčení vína</vt:lpstr>
      <vt:lpstr>Snímek 11</vt:lpstr>
      <vt:lpstr>Školení vína</vt:lpstr>
      <vt:lpstr>Snímek 13</vt:lpstr>
      <vt:lpstr>Snímek 14</vt:lpstr>
      <vt:lpstr>Snímek 15</vt:lpstr>
      <vt:lpstr>Snímek 16</vt:lpstr>
      <vt:lpstr>Snímek 17</vt:lpstr>
      <vt:lpstr>Lahvování</vt:lpstr>
      <vt:lpstr>Snímek 19</vt:lpstr>
    </vt:vector>
  </TitlesOfParts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VÝROBA VÍNA</dc:title>
  <dc:creator>Václav Šmach</dc:creator>
  <cp:lastModifiedBy>uživatel</cp:lastModifiedBy>
  <cp:revision>338</cp:revision>
  <dcterms:created xsi:type="dcterms:W3CDTF">2011-12-21T19:17:23Z</dcterms:created>
  <dcterms:modified xsi:type="dcterms:W3CDTF">2012-02-08T17:38:39Z</dcterms:modified>
</cp:coreProperties>
</file>