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77" r:id="rId4"/>
    <p:sldId id="276" r:id="rId5"/>
    <p:sldId id="275" r:id="rId6"/>
    <p:sldId id="259" r:id="rId7"/>
    <p:sldId id="278" r:id="rId8"/>
    <p:sldId id="262" r:id="rId9"/>
    <p:sldId id="279" r:id="rId10"/>
    <p:sldId id="263" r:id="rId11"/>
    <p:sldId id="280" r:id="rId12"/>
    <p:sldId id="264" r:id="rId13"/>
    <p:sldId id="281" r:id="rId14"/>
    <p:sldId id="265" r:id="rId15"/>
    <p:sldId id="282" r:id="rId16"/>
    <p:sldId id="266" r:id="rId17"/>
    <p:sldId id="283" r:id="rId18"/>
    <p:sldId id="267" r:id="rId19"/>
    <p:sldId id="284" r:id="rId20"/>
    <p:sldId id="268" r:id="rId21"/>
    <p:sldId id="285" r:id="rId22"/>
    <p:sldId id="269" r:id="rId23"/>
    <p:sldId id="286" r:id="rId24"/>
    <p:sldId id="271" r:id="rId25"/>
    <p:sldId id="287" r:id="rId26"/>
    <p:sldId id="270" r:id="rId27"/>
    <p:sldId id="288" r:id="rId28"/>
    <p:sldId id="272" r:id="rId29"/>
    <p:sldId id="289" r:id="rId30"/>
    <p:sldId id="273" r:id="rId31"/>
    <p:sldId id="290" r:id="rId32"/>
    <p:sldId id="274" r:id="rId33"/>
    <p:sldId id="291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48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5F2C-45D7-4904-A079-B0189EA07FA9}" type="datetimeFigureOut">
              <a:rPr lang="cs-CZ" smtClean="0"/>
              <a:pPr/>
              <a:t>25.8.2012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D28F-29F5-452E-9C3F-76DE8081C1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5F2C-45D7-4904-A079-B0189EA07FA9}" type="datetimeFigureOut">
              <a:rPr lang="cs-CZ" smtClean="0"/>
              <a:pPr/>
              <a:t>25.8.2012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D28F-29F5-452E-9C3F-76DE8081C1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5F2C-45D7-4904-A079-B0189EA07FA9}" type="datetimeFigureOut">
              <a:rPr lang="cs-CZ" smtClean="0"/>
              <a:pPr/>
              <a:t>25.8.2012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D28F-29F5-452E-9C3F-76DE8081C1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5F2C-45D7-4904-A079-B0189EA07FA9}" type="datetimeFigureOut">
              <a:rPr lang="cs-CZ" smtClean="0"/>
              <a:pPr/>
              <a:t>25.8.2012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D28F-29F5-452E-9C3F-76DE8081C1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5F2C-45D7-4904-A079-B0189EA07FA9}" type="datetimeFigureOut">
              <a:rPr lang="cs-CZ" smtClean="0"/>
              <a:pPr/>
              <a:t>25.8.2012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D28F-29F5-452E-9C3F-76DE8081C1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5F2C-45D7-4904-A079-B0189EA07FA9}" type="datetimeFigureOut">
              <a:rPr lang="cs-CZ" smtClean="0"/>
              <a:pPr/>
              <a:t>25.8.2012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D28F-29F5-452E-9C3F-76DE8081C1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5F2C-45D7-4904-A079-B0189EA07FA9}" type="datetimeFigureOut">
              <a:rPr lang="cs-CZ" smtClean="0"/>
              <a:pPr/>
              <a:t>25.8.2012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D28F-29F5-452E-9C3F-76DE8081C1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5F2C-45D7-4904-A079-B0189EA07FA9}" type="datetimeFigureOut">
              <a:rPr lang="cs-CZ" smtClean="0"/>
              <a:pPr/>
              <a:t>25.8.2012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D28F-29F5-452E-9C3F-76DE8081C1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5F2C-45D7-4904-A079-B0189EA07FA9}" type="datetimeFigureOut">
              <a:rPr lang="cs-CZ" smtClean="0"/>
              <a:pPr/>
              <a:t>25.8.2012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D28F-29F5-452E-9C3F-76DE8081C1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5F2C-45D7-4904-A079-B0189EA07FA9}" type="datetimeFigureOut">
              <a:rPr lang="cs-CZ" smtClean="0"/>
              <a:pPr/>
              <a:t>25.8.2012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D28F-29F5-452E-9C3F-76DE8081C1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5F2C-45D7-4904-A079-B0189EA07FA9}" type="datetimeFigureOut">
              <a:rPr lang="cs-CZ" smtClean="0"/>
              <a:pPr/>
              <a:t>25.8.2012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D28F-29F5-452E-9C3F-76DE8081C1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E5F2C-45D7-4904-A079-B0189EA07FA9}" type="datetimeFigureOut">
              <a:rPr lang="cs-CZ" smtClean="0"/>
              <a:pPr/>
              <a:t>25.8.2012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4D28F-29F5-452E-9C3F-76DE8081C17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476672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9600" dirty="0" smtClean="0">
                <a:solidFill>
                  <a:schemeClr val="accent3">
                    <a:lumMod val="50000"/>
                  </a:schemeClr>
                </a:solidFill>
              </a:rPr>
              <a:t>ODRŮDY VINNÉ RÉVY</a:t>
            </a:r>
            <a:endParaRPr lang="cs-CZ" sz="9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1520" y="407707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7200" b="1" dirty="0" smtClean="0">
                <a:solidFill>
                  <a:schemeClr val="accent3">
                    <a:lumMod val="50000"/>
                  </a:schemeClr>
                </a:solidFill>
              </a:rPr>
              <a:t>BÍLÉ ODRŮDY</a:t>
            </a:r>
            <a:endParaRPr lang="cs-CZ" sz="7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2051720" y="6257836"/>
            <a:ext cx="516840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buFont typeface="Symbol" pitchFamily="18" charset="2"/>
              <a:buNone/>
            </a:pPr>
            <a:r>
              <a:rPr lang="cs-CZ" sz="1100" i="1" dirty="0">
                <a:solidFill>
                  <a:srgbClr val="808080"/>
                </a:solidFill>
                <a:cs typeface="Times New Roman" pitchFamily="18" charset="0"/>
              </a:rPr>
              <a:t>Autorem materiálu a všech jeho částí, není-li uvedeno jinak, je </a:t>
            </a:r>
            <a:r>
              <a:rPr lang="cs-CZ" sz="1100" i="1" dirty="0" smtClean="0">
                <a:solidFill>
                  <a:srgbClr val="808080"/>
                </a:solidFill>
                <a:cs typeface="Times New Roman" pitchFamily="18" charset="0"/>
              </a:rPr>
              <a:t>Ing. Pavlína Šmachová</a:t>
            </a:r>
            <a:endParaRPr lang="cs-CZ" sz="1100" dirty="0"/>
          </a:p>
          <a:p>
            <a:pPr algn="ctr" eaLnBrk="0" hangingPunct="0"/>
            <a:r>
              <a:rPr lang="cs-CZ" sz="1100" i="1" dirty="0">
                <a:solidFill>
                  <a:srgbClr val="808080"/>
                </a:solidFill>
                <a:cs typeface="Times New Roman" pitchFamily="18" charset="0"/>
              </a:rPr>
              <a:t>Střední škola hotelnictví a služeb a Vyšší odborná škola, Opava, příspěvková organizace.</a:t>
            </a:r>
            <a:endParaRPr lang="cs-CZ" sz="1100" dirty="0"/>
          </a:p>
          <a:p>
            <a:pPr algn="ctr" eaLnBrk="0" hangingPunct="0"/>
            <a:r>
              <a:rPr lang="cs-CZ" sz="1100" i="1" dirty="0">
                <a:solidFill>
                  <a:srgbClr val="808080"/>
                </a:solidFill>
                <a:cs typeface="Times New Roman" pitchFamily="18" charset="0"/>
              </a:rPr>
              <a:t>Vzdělávací materiál byl vytvořen v rámci OP VK 1.5 – EU peníze středním školám.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1556792"/>
            <a:ext cx="83529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300" dirty="0" err="1" smtClean="0">
                <a:solidFill>
                  <a:schemeClr val="accent3">
                    <a:lumMod val="50000"/>
                  </a:schemeClr>
                </a:solidFill>
              </a:rPr>
              <a:t>Pinot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300" dirty="0" err="1" smtClean="0">
                <a:solidFill>
                  <a:schemeClr val="accent3">
                    <a:lumMod val="50000"/>
                  </a:schemeClr>
                </a:solidFill>
              </a:rPr>
              <a:t>gris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 vznikl mutací z </a:t>
            </a:r>
            <a:r>
              <a:rPr lang="cs-CZ" sz="2300" dirty="0" err="1" smtClean="0">
                <a:solidFill>
                  <a:schemeClr val="accent3">
                    <a:lumMod val="50000"/>
                  </a:schemeClr>
                </a:solidFill>
              </a:rPr>
              <a:t>Pinot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300" dirty="0" err="1" smtClean="0">
                <a:solidFill>
                  <a:schemeClr val="accent3">
                    <a:lumMod val="50000"/>
                  </a:schemeClr>
                </a:solidFill>
              </a:rPr>
              <a:t>noir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 a je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rozšířen po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celém světě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just"/>
            <a:endParaRPr lang="cs-CZ" sz="23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Ve slupkách bobulí hroznů je vyšší obsah červeného barviva a mají jemné šedorůžové zabarvení.</a:t>
            </a:r>
          </a:p>
          <a:p>
            <a:pPr algn="just"/>
            <a:endParaRPr lang="cs-CZ" sz="23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Výběry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z hroznů a bobulí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lze při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dostatečném obsahu kyselin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              a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extraktu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zařadit mezi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bílá vína nejvyšší jakosti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just"/>
            <a:endParaRPr lang="cs-CZ" sz="23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Zlatožlutá barva, medově nasládlá vůně s jemným pomerančem. Velmi plné víno, 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obvykle s 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vyšším obsahem glycerolu i alkoholu, harmonické, vláčné s utlumeným působením 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kyselin </a:t>
            </a:r>
            <a:r>
              <a:rPr lang="pt-BR" sz="2300" i="1" dirty="0" smtClean="0">
                <a:solidFill>
                  <a:schemeClr val="accent3">
                    <a:lumMod val="50000"/>
                  </a:schemeClr>
                </a:solidFill>
              </a:rPr>
              <a:t>a </a:t>
            </a:r>
            <a:r>
              <a:rPr lang="pt-BR" sz="2300" i="1" dirty="0" smtClean="0">
                <a:solidFill>
                  <a:schemeClr val="accent3">
                    <a:lumMod val="50000"/>
                  </a:schemeClr>
                </a:solidFill>
              </a:rPr>
              <a:t>s dlouho trvající dochutí.</a:t>
            </a:r>
            <a:endParaRPr lang="cs-CZ" sz="23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43808" y="548680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cap="all" dirty="0" smtClean="0">
                <a:solidFill>
                  <a:schemeClr val="accent3">
                    <a:lumMod val="50000"/>
                  </a:schemeClr>
                </a:solidFill>
              </a:rPr>
              <a:t>RULANDSKÉ ŠEDÉ</a:t>
            </a:r>
            <a:endParaRPr lang="cs-CZ" sz="3200" b="1" cap="all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živatel\Documents\Prezentace\Fotky\Odrůdy\Vybrané\RŠ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268760"/>
            <a:ext cx="4248472" cy="534399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2915816" y="0"/>
            <a:ext cx="34563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cap="all" dirty="0" smtClean="0">
                <a:solidFill>
                  <a:schemeClr val="accent3">
                    <a:lumMod val="50000"/>
                  </a:schemeClr>
                </a:solidFill>
              </a:rPr>
              <a:t>RULANDSKÉ ŠEDÉ</a:t>
            </a:r>
            <a:endParaRPr lang="cs-CZ" sz="3200" b="1" cap="all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cs-CZ" i="1" dirty="0" smtClean="0">
                <a:solidFill>
                  <a:schemeClr val="accent3">
                    <a:lumMod val="50000"/>
                  </a:schemeClr>
                </a:solidFill>
              </a:rPr>
              <a:t>Synonymum: </a:t>
            </a:r>
            <a:r>
              <a:rPr lang="cs-CZ" i="1" dirty="0" err="1" smtClean="0">
                <a:solidFill>
                  <a:schemeClr val="accent3">
                    <a:lumMod val="50000"/>
                  </a:schemeClr>
                </a:solidFill>
              </a:rPr>
              <a:t>Pinot</a:t>
            </a:r>
            <a:r>
              <a:rPr lang="cs-CZ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accent3">
                    <a:lumMod val="50000"/>
                  </a:schemeClr>
                </a:solidFill>
              </a:rPr>
              <a:t>gris</a:t>
            </a:r>
            <a:endParaRPr lang="cs-CZ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pl-PL" sz="1200" i="1" dirty="0" smtClean="0">
                <a:solidFill>
                  <a:schemeClr val="accent3">
                    <a:lumMod val="50000"/>
                  </a:schemeClr>
                </a:solidFill>
              </a:rPr>
              <a:t>(4,0 % z celkové plochy vinic ČR)</a:t>
            </a:r>
          </a:p>
          <a:p>
            <a:pPr algn="ctr"/>
            <a:r>
              <a:rPr lang="cs-CZ" sz="1200" i="1" dirty="0" smtClean="0">
                <a:solidFill>
                  <a:schemeClr val="accent3">
                    <a:lumMod val="50000"/>
                  </a:schemeClr>
                </a:solidFill>
              </a:rPr>
              <a:t>Zápis do Státní odrůdové knihy 1941</a:t>
            </a:r>
            <a:endParaRPr lang="cs-CZ" sz="12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1628800"/>
            <a:ext cx="8136904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Pochází z francouzského regionu Bordeaux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nebo z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oblastí na Loiře,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vznikl ze samovolného křížení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mezi odrůdami </a:t>
            </a:r>
            <a:r>
              <a:rPr lang="cs-CZ" sz="2300" dirty="0" err="1" smtClean="0">
                <a:solidFill>
                  <a:schemeClr val="accent3">
                    <a:lumMod val="50000"/>
                  </a:schemeClr>
                </a:solidFill>
              </a:rPr>
              <a:t>Chenin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300" dirty="0" err="1" smtClean="0">
                <a:solidFill>
                  <a:schemeClr val="accent3">
                    <a:lumMod val="50000"/>
                  </a:schemeClr>
                </a:solidFill>
              </a:rPr>
              <a:t>blanc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             a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Tramín.</a:t>
            </a:r>
          </a:p>
          <a:p>
            <a:pPr algn="just"/>
            <a:endParaRPr lang="cs-CZ" sz="23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Sauvignon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vyžaduje velmi dobré svahové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polohy s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chudšími, nejlépe štěrkovitými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půdami. </a:t>
            </a:r>
          </a:p>
          <a:p>
            <a:pPr algn="just"/>
            <a:endParaRPr lang="cs-CZ" sz="23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Zelenožlutá barva, ve vůni 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z 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méně příznivých ročníků se objevuje hluchavka 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až kopřiva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. U vín z dobře vyzrálých hroznů jsou vůně černorybízové, angreštové a broskvové.</a:t>
            </a:r>
          </a:p>
          <a:p>
            <a:pPr algn="just"/>
            <a:endParaRPr lang="cs-CZ" sz="23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771800" y="692696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cap="all" dirty="0" smtClean="0">
                <a:solidFill>
                  <a:schemeClr val="accent3">
                    <a:lumMod val="50000"/>
                  </a:schemeClr>
                </a:solidFill>
              </a:rPr>
              <a:t>SAUVIGNON</a:t>
            </a:r>
            <a:endParaRPr lang="cs-CZ" sz="3200" b="1" cap="all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živatel\Documents\Prezentace\Fotky\Odrůdy\Vybrané\S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40768"/>
            <a:ext cx="5004048" cy="5004048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2987824" y="0"/>
            <a:ext cx="34563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cap="all" dirty="0" smtClean="0">
                <a:solidFill>
                  <a:schemeClr val="accent3">
                    <a:lumMod val="50000"/>
                  </a:schemeClr>
                </a:solidFill>
              </a:rPr>
              <a:t>SAUVIGNON</a:t>
            </a:r>
            <a:endParaRPr lang="cs-CZ" sz="3200" b="1" cap="all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cs-CZ" i="1" dirty="0" smtClean="0">
                <a:solidFill>
                  <a:schemeClr val="accent3">
                    <a:lumMod val="50000"/>
                  </a:schemeClr>
                </a:solidFill>
              </a:rPr>
              <a:t>Synonymum: Sauvignon </a:t>
            </a:r>
            <a:r>
              <a:rPr lang="cs-CZ" i="1" dirty="0" err="1" smtClean="0">
                <a:solidFill>
                  <a:schemeClr val="accent3">
                    <a:lumMod val="50000"/>
                  </a:schemeClr>
                </a:solidFill>
              </a:rPr>
              <a:t>blanc</a:t>
            </a:r>
            <a:endParaRPr lang="cs-CZ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pl-PL" sz="1200" i="1" dirty="0" smtClean="0">
                <a:solidFill>
                  <a:schemeClr val="accent3">
                    <a:lumMod val="50000"/>
                  </a:schemeClr>
                </a:solidFill>
              </a:rPr>
              <a:t>(4,7 % z celkové plochy vinic ČR)</a:t>
            </a:r>
          </a:p>
          <a:p>
            <a:pPr algn="ctr"/>
            <a:r>
              <a:rPr lang="cs-CZ" sz="1200" i="1" dirty="0" smtClean="0">
                <a:solidFill>
                  <a:schemeClr val="accent3">
                    <a:lumMod val="50000"/>
                  </a:schemeClr>
                </a:solidFill>
              </a:rPr>
              <a:t>Zápis do Státní odrůdové knihy 1952</a:t>
            </a:r>
            <a:endParaRPr lang="cs-CZ" sz="12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1628800"/>
            <a:ext cx="828092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Kdysi bylo Sylvánské zelené nejrozšířenější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odrůdou </a:t>
            </a:r>
            <a:r>
              <a:rPr lang="pt-BR" sz="2300" dirty="0" smtClean="0">
                <a:solidFill>
                  <a:schemeClr val="accent3">
                    <a:lumMod val="50000"/>
                  </a:schemeClr>
                </a:solidFill>
              </a:rPr>
              <a:t>na </a:t>
            </a:r>
            <a:r>
              <a:rPr lang="pt-BR" sz="2300" dirty="0" smtClean="0">
                <a:solidFill>
                  <a:schemeClr val="accent3">
                    <a:lumMod val="50000"/>
                  </a:schemeClr>
                </a:solidFill>
              </a:rPr>
              <a:t>Moravě,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        </a:t>
            </a:r>
            <a:r>
              <a:rPr lang="pt-BR" sz="2300" dirty="0" smtClean="0">
                <a:solidFill>
                  <a:schemeClr val="accent3">
                    <a:lumMod val="50000"/>
                  </a:schemeClr>
                </a:solidFill>
              </a:rPr>
              <a:t>a </a:t>
            </a:r>
            <a:r>
              <a:rPr lang="pt-BR" sz="2300" dirty="0" smtClean="0">
                <a:solidFill>
                  <a:schemeClr val="accent3">
                    <a:lumMod val="50000"/>
                  </a:schemeClr>
                </a:solidFill>
              </a:rPr>
              <a:t>proto se mu říkalo lidově </a:t>
            </a:r>
            <a:r>
              <a:rPr lang="pt-BR" sz="2300" dirty="0" smtClean="0">
                <a:solidFill>
                  <a:schemeClr val="accent3">
                    <a:lumMod val="50000"/>
                  </a:schemeClr>
                </a:solidFill>
              </a:rPr>
              <a:t>„Morávka“.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cs-CZ" sz="23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cs-CZ" sz="23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Hrozny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jsou středně velké,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kompaktní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se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středně velkými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bobulemi velmi příjemné chuti; proto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se v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minulosti hrozny Sylvánského také konzumovaly</a:t>
            </a:r>
          </a:p>
          <a:p>
            <a:pPr algn="just"/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jako stolní. </a:t>
            </a:r>
            <a:endParaRPr lang="cs-CZ" sz="23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cs-CZ" sz="23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Zelenožlutá barva, neutrální harmonická chuť a jemně kořenitá vůně. Vína rychle 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vyzrávají do 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vláčné plnosti a kulatosti, kdy se prezentují příjemným dojmem celistvosti.</a:t>
            </a:r>
            <a:endParaRPr lang="cs-CZ" sz="23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71800" y="692696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cap="all" dirty="0" smtClean="0">
                <a:solidFill>
                  <a:schemeClr val="accent3">
                    <a:lumMod val="50000"/>
                  </a:schemeClr>
                </a:solidFill>
              </a:rPr>
              <a:t>SYLVÁNSKÉ ZELENÉ</a:t>
            </a:r>
            <a:endParaRPr lang="cs-CZ" sz="3200" b="1" cap="all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živatel\Documents\Prezentace\Fotky\Odrůdy\Vybrané\S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5601082" cy="4896544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2771800" y="0"/>
            <a:ext cx="34563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cap="all" dirty="0" smtClean="0">
                <a:solidFill>
                  <a:schemeClr val="accent3">
                    <a:lumMod val="50000"/>
                  </a:schemeClr>
                </a:solidFill>
              </a:rPr>
              <a:t>SYLVÁNSKÉ ZELENÉ</a:t>
            </a:r>
            <a:endParaRPr lang="cs-CZ" sz="3200" b="1" cap="all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cs-CZ" i="1" dirty="0" smtClean="0">
                <a:solidFill>
                  <a:schemeClr val="accent3">
                    <a:lumMod val="50000"/>
                  </a:schemeClr>
                </a:solidFill>
              </a:rPr>
              <a:t>Synonymum: Sylvánské, </a:t>
            </a:r>
            <a:r>
              <a:rPr lang="cs-CZ" i="1" dirty="0" err="1" smtClean="0">
                <a:solidFill>
                  <a:schemeClr val="accent3">
                    <a:lumMod val="50000"/>
                  </a:schemeClr>
                </a:solidFill>
              </a:rPr>
              <a:t>Grüner</a:t>
            </a:r>
            <a:r>
              <a:rPr lang="cs-CZ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accent3">
                    <a:lumMod val="50000"/>
                  </a:schemeClr>
                </a:solidFill>
              </a:rPr>
              <a:t>Silvaner</a:t>
            </a:r>
            <a:endParaRPr lang="cs-CZ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pl-PL" sz="1200" i="1" dirty="0" smtClean="0">
                <a:solidFill>
                  <a:schemeClr val="accent3">
                    <a:lumMod val="50000"/>
                  </a:schemeClr>
                </a:solidFill>
              </a:rPr>
              <a:t>(0,6 % z celkové plochy vinic ČR)</a:t>
            </a:r>
          </a:p>
          <a:p>
            <a:pPr algn="ctr"/>
            <a:r>
              <a:rPr lang="cs-CZ" sz="1200" i="1" dirty="0" smtClean="0">
                <a:solidFill>
                  <a:schemeClr val="accent3">
                    <a:lumMod val="50000"/>
                  </a:schemeClr>
                </a:solidFill>
              </a:rPr>
              <a:t>Zápis do Státní odrůdové knihy 1941</a:t>
            </a:r>
            <a:endParaRPr lang="cs-CZ" sz="12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1628800"/>
            <a:ext cx="828092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Tramín je geneticky velmi podobný volně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rostoucí lesní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révě, z níž mohl vzniknout nahodilým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křížením s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některou dávnou kulturní odrůdou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pěstovanou Římany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cs-CZ" sz="23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cs-CZ" sz="23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Jedná se aromatickou odrůdu s vyšším obsahem barviva ve slupkách bobule.</a:t>
            </a:r>
          </a:p>
          <a:p>
            <a:pPr algn="just"/>
            <a:endParaRPr lang="cs-CZ" sz="23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Zlatožlutá barva, výrazná medově hrozinková vůně se závany aromatických látek 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čajové růže 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a při láhvové zralosti i skořice 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            a 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pomeranče. Víno je velmi plné, s vyšší viskozitou a 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jeho </a:t>
            </a:r>
            <a:r>
              <a:rPr lang="pl-PL" sz="2300" i="1" dirty="0" smtClean="0">
                <a:solidFill>
                  <a:schemeClr val="accent3">
                    <a:lumMod val="50000"/>
                  </a:schemeClr>
                </a:solidFill>
              </a:rPr>
              <a:t>harmonie </a:t>
            </a:r>
            <a:r>
              <a:rPr lang="pl-PL" sz="2300" i="1" dirty="0" smtClean="0">
                <a:solidFill>
                  <a:schemeClr val="accent3">
                    <a:lumMod val="50000"/>
                  </a:schemeClr>
                </a:solidFill>
              </a:rPr>
              <a:t>je založena na nižším obsahu kyselin a často i na zbytkovém cukru.</a:t>
            </a:r>
            <a:endParaRPr lang="cs-CZ" sz="23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71800" y="548680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cap="all" dirty="0" smtClean="0">
                <a:solidFill>
                  <a:schemeClr val="accent3">
                    <a:lumMod val="50000"/>
                  </a:schemeClr>
                </a:solidFill>
              </a:rPr>
              <a:t>TRAMÍN ČERVENÝ</a:t>
            </a:r>
            <a:endParaRPr lang="cs-CZ" sz="3200" b="1" cap="all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živatel\Documents\Prezentace\Fotky\Odrůdy\Vybrané\T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84784"/>
            <a:ext cx="4047723" cy="504056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2771800" y="0"/>
            <a:ext cx="34563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cap="all" dirty="0" smtClean="0">
                <a:solidFill>
                  <a:schemeClr val="accent3">
                    <a:lumMod val="50000"/>
                  </a:schemeClr>
                </a:solidFill>
              </a:rPr>
              <a:t>TRAMÍN ČERVENÝ</a:t>
            </a:r>
            <a:endParaRPr lang="cs-CZ" sz="3200" b="1" cap="all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cs-CZ" i="1" dirty="0" smtClean="0">
                <a:solidFill>
                  <a:schemeClr val="accent3">
                    <a:lumMod val="50000"/>
                  </a:schemeClr>
                </a:solidFill>
              </a:rPr>
              <a:t>Synonymum: Tramín, </a:t>
            </a:r>
            <a:r>
              <a:rPr lang="cs-CZ" i="1" dirty="0" err="1" smtClean="0">
                <a:solidFill>
                  <a:schemeClr val="accent3">
                    <a:lumMod val="50000"/>
                  </a:schemeClr>
                </a:solidFill>
              </a:rPr>
              <a:t>Gewürztraminer</a:t>
            </a:r>
            <a:endParaRPr lang="cs-CZ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pl-PL" sz="1200" i="1" dirty="0" smtClean="0">
                <a:solidFill>
                  <a:schemeClr val="accent3">
                    <a:lumMod val="50000"/>
                  </a:schemeClr>
                </a:solidFill>
              </a:rPr>
              <a:t>(3,1 % z celkové plochy vinic ČR)</a:t>
            </a:r>
          </a:p>
          <a:p>
            <a:pPr algn="ctr"/>
            <a:r>
              <a:rPr lang="cs-CZ" sz="1200" i="1" dirty="0" smtClean="0">
                <a:solidFill>
                  <a:schemeClr val="accent3">
                    <a:lumMod val="50000"/>
                  </a:schemeClr>
                </a:solidFill>
              </a:rPr>
              <a:t>Zápis do Státní odrůdové knihy 1941</a:t>
            </a:r>
            <a:endParaRPr lang="cs-CZ" sz="12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1628800"/>
            <a:ext cx="820891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Původ není jednoznačný, ale stejně jako </a:t>
            </a:r>
            <a:r>
              <a:rPr lang="cs-CZ" sz="2300" dirty="0" err="1" smtClean="0">
                <a:solidFill>
                  <a:schemeClr val="accent3">
                    <a:lumMod val="50000"/>
                  </a:schemeClr>
                </a:solidFill>
              </a:rPr>
              <a:t>Neuburské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 vznikla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i tato odrůda nahodilým opylením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Sylvánského zeleného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pylem Veltlínského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červeného. K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nám se odrůda rozšířila z Dolního Rakouska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just"/>
            <a:endParaRPr lang="cs-CZ" sz="23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Vzhledem k nízkému obsahu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kyselin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zraje víno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poměrně rychle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využívá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k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urychlenému zrání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směsí vín této odrůdy s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odrůdami pozdními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, jako je Ryzlink vlašský. </a:t>
            </a:r>
            <a:endParaRPr lang="cs-CZ" sz="23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cs-CZ" sz="23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Zlatožlutá barva, velmi neutrální vůně, středně plné a harmonické víno s nižším 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obsahem kyselin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. Při vyšší cukernatosti moštů se objevují i medové tóny.</a:t>
            </a:r>
            <a:endParaRPr lang="cs-CZ" sz="23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907704" y="764704"/>
            <a:ext cx="518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cap="all" dirty="0" smtClean="0">
                <a:solidFill>
                  <a:schemeClr val="accent3">
                    <a:lumMod val="50000"/>
                  </a:schemeClr>
                </a:solidFill>
              </a:rPr>
              <a:t>VELTLÍNSKÉ ČERVENÉ RANÉ</a:t>
            </a:r>
            <a:endParaRPr lang="cs-CZ" sz="12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živatel\Documents\Prezentace\Fotky\Odrůdy\Vybrané\VČ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268760"/>
            <a:ext cx="4759810" cy="5328592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2195736" y="0"/>
            <a:ext cx="486579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cap="all" dirty="0" smtClean="0">
                <a:solidFill>
                  <a:schemeClr val="accent3">
                    <a:lumMod val="50000"/>
                  </a:schemeClr>
                </a:solidFill>
              </a:rPr>
              <a:t>VELTLÍNSKÉ ČERVENÉ RANÉ</a:t>
            </a:r>
            <a:endParaRPr lang="cs-CZ" sz="3200" b="1" cap="all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cs-CZ" i="1" dirty="0" smtClean="0">
                <a:solidFill>
                  <a:schemeClr val="accent3">
                    <a:lumMod val="50000"/>
                  </a:schemeClr>
                </a:solidFill>
              </a:rPr>
              <a:t>Synonymum: </a:t>
            </a:r>
            <a:r>
              <a:rPr lang="cs-CZ" i="1" dirty="0" err="1" smtClean="0">
                <a:solidFill>
                  <a:schemeClr val="accent3">
                    <a:lumMod val="50000"/>
                  </a:schemeClr>
                </a:solidFill>
              </a:rPr>
              <a:t>Malvasier</a:t>
            </a:r>
            <a:r>
              <a:rPr lang="cs-CZ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cs-CZ" i="1" dirty="0" err="1" smtClean="0">
                <a:solidFill>
                  <a:schemeClr val="accent3">
                    <a:lumMod val="50000"/>
                  </a:schemeClr>
                </a:solidFill>
              </a:rPr>
              <a:t>Malvasia</a:t>
            </a:r>
            <a:endParaRPr lang="cs-CZ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pl-PL" sz="1200" i="1" dirty="0" smtClean="0">
                <a:solidFill>
                  <a:schemeClr val="accent3">
                    <a:lumMod val="50000"/>
                  </a:schemeClr>
                </a:solidFill>
              </a:rPr>
              <a:t>(1,5 % z celkové plochy vinic ČR)</a:t>
            </a:r>
          </a:p>
          <a:p>
            <a:pPr algn="ctr"/>
            <a:r>
              <a:rPr lang="cs-CZ" sz="1200" i="1" dirty="0" smtClean="0">
                <a:solidFill>
                  <a:schemeClr val="accent3">
                    <a:lumMod val="50000"/>
                  </a:schemeClr>
                </a:solidFill>
              </a:rPr>
              <a:t>Zápis do Státní odrůdové knihy 1952</a:t>
            </a:r>
            <a:endParaRPr lang="cs-CZ" sz="12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628800"/>
            <a:ext cx="8208912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300" dirty="0" smtClean="0">
                <a:solidFill>
                  <a:schemeClr val="accent3">
                    <a:lumMod val="50000"/>
                  </a:schemeClr>
                </a:solidFill>
              </a:rPr>
              <a:t>Pravděpodobně </a:t>
            </a:r>
            <a:r>
              <a:rPr lang="pl-PL" sz="2300" dirty="0">
                <a:solidFill>
                  <a:schemeClr val="accent3">
                    <a:lumMod val="50000"/>
                  </a:schemeClr>
                </a:solidFill>
              </a:rPr>
              <a:t>pochází z Rakouska, </a:t>
            </a:r>
            <a:r>
              <a:rPr lang="pl-PL" sz="2300" dirty="0" smtClean="0">
                <a:solidFill>
                  <a:schemeClr val="accent3">
                    <a:lumMod val="50000"/>
                  </a:schemeClr>
                </a:solidFill>
              </a:rPr>
              <a:t>  a je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dním </a:t>
            </a:r>
            <a:r>
              <a:rPr lang="cs-CZ" sz="2300" dirty="0">
                <a:solidFill>
                  <a:schemeClr val="accent3">
                    <a:lumMod val="50000"/>
                  </a:schemeClr>
                </a:solidFill>
              </a:rPr>
              <a:t>z rodičů je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pravděpodobně Tramín</a:t>
            </a:r>
            <a:r>
              <a:rPr lang="cs-CZ" sz="23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cs-CZ" sz="23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cs-CZ" sz="23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Veltlínské zelené </a:t>
            </a:r>
            <a:r>
              <a:rPr lang="pt-BR" sz="2300" dirty="0" smtClean="0">
                <a:solidFill>
                  <a:schemeClr val="accent3">
                    <a:lumMod val="50000"/>
                  </a:schemeClr>
                </a:solidFill>
              </a:rPr>
              <a:t>se </a:t>
            </a:r>
            <a:r>
              <a:rPr lang="pt-BR" sz="2300" dirty="0">
                <a:solidFill>
                  <a:schemeClr val="accent3">
                    <a:lumMod val="50000"/>
                  </a:schemeClr>
                </a:solidFill>
              </a:rPr>
              <a:t>používá do směsí pro známková vína a také </a:t>
            </a:r>
            <a:r>
              <a:rPr lang="pt-BR" sz="2300" dirty="0" smtClean="0">
                <a:solidFill>
                  <a:schemeClr val="accent3">
                    <a:lumMod val="50000"/>
                  </a:schemeClr>
                </a:solidFill>
              </a:rPr>
              <a:t>jako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 surovina </a:t>
            </a:r>
            <a:r>
              <a:rPr lang="cs-CZ" sz="2300" dirty="0">
                <a:solidFill>
                  <a:schemeClr val="accent3">
                    <a:lumMod val="50000"/>
                  </a:schemeClr>
                </a:solidFill>
              </a:rPr>
              <a:t>pro výrobu šumivých vín.</a:t>
            </a:r>
          </a:p>
          <a:p>
            <a:pPr algn="just"/>
            <a:endParaRPr lang="cs-CZ" sz="23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Víno je </a:t>
            </a:r>
            <a:r>
              <a:rPr lang="cs-CZ" sz="2300" i="1" dirty="0">
                <a:solidFill>
                  <a:schemeClr val="accent3">
                    <a:lumMod val="50000"/>
                  </a:schemeClr>
                </a:solidFill>
              </a:rPr>
              <a:t>zelenožluté barvy s větší škálou aromatických látek. Na hlubokých hlinitých 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půdách dominuje </a:t>
            </a:r>
            <a:r>
              <a:rPr lang="cs-CZ" sz="2300" i="1" dirty="0">
                <a:solidFill>
                  <a:schemeClr val="accent3">
                    <a:lumMod val="50000"/>
                  </a:schemeClr>
                </a:solidFill>
              </a:rPr>
              <a:t>vůně lipového květu, na štěrkovitých 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půdách prvohorních </a:t>
            </a:r>
            <a:r>
              <a:rPr lang="cs-CZ" sz="2300" i="1" dirty="0">
                <a:solidFill>
                  <a:schemeClr val="accent3">
                    <a:lumMod val="50000"/>
                  </a:schemeClr>
                </a:solidFill>
              </a:rPr>
              <a:t>jsou vůně i 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chuť hořkomandlové, na </a:t>
            </a:r>
            <a:r>
              <a:rPr lang="cs-CZ" sz="2300" i="1" dirty="0">
                <a:solidFill>
                  <a:schemeClr val="accent3">
                    <a:lumMod val="50000"/>
                  </a:schemeClr>
                </a:solidFill>
              </a:rPr>
              <a:t>půdách sprašových se objevuje kořenitost přecházející do </a:t>
            </a:r>
            <a:r>
              <a:rPr lang="cs-CZ" sz="2300" i="1" dirty="0" err="1">
                <a:solidFill>
                  <a:schemeClr val="accent3">
                    <a:lumMod val="50000"/>
                  </a:schemeClr>
                </a:solidFill>
              </a:rPr>
              <a:t>pepřnatosti</a:t>
            </a:r>
            <a:r>
              <a:rPr lang="cs-CZ" sz="2300" i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" name="Obdélník 5"/>
          <p:cNvSpPr/>
          <p:nvPr/>
        </p:nvSpPr>
        <p:spPr>
          <a:xfrm>
            <a:off x="2915816" y="548680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cap="all" dirty="0" smtClean="0">
                <a:solidFill>
                  <a:schemeClr val="accent3">
                    <a:lumMod val="50000"/>
                  </a:schemeClr>
                </a:solidFill>
              </a:rPr>
              <a:t>Veltlínské </a:t>
            </a:r>
            <a:r>
              <a:rPr lang="cs-CZ" sz="3200" b="1" cap="all" dirty="0" smtClean="0">
                <a:solidFill>
                  <a:schemeClr val="accent3">
                    <a:lumMod val="50000"/>
                  </a:schemeClr>
                </a:solidFill>
              </a:rPr>
              <a:t>zelené</a:t>
            </a:r>
            <a:endParaRPr lang="cs-CZ" sz="3200" b="1" cap="all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1628800"/>
            <a:ext cx="828092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Pochází z Burgundska a vznikla křížením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odrůd </a:t>
            </a:r>
            <a:r>
              <a:rPr lang="cs-CZ" sz="2300" dirty="0" err="1" smtClean="0">
                <a:solidFill>
                  <a:schemeClr val="accent3">
                    <a:lumMod val="50000"/>
                  </a:schemeClr>
                </a:solidFill>
              </a:rPr>
              <a:t>Pinot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300" dirty="0" err="1" smtClean="0">
                <a:solidFill>
                  <a:schemeClr val="accent3">
                    <a:lumMod val="50000"/>
                  </a:schemeClr>
                </a:solidFill>
              </a:rPr>
              <a:t>noir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                  a </a:t>
            </a:r>
            <a:r>
              <a:rPr lang="cs-CZ" sz="2300" dirty="0" err="1" smtClean="0">
                <a:solidFill>
                  <a:schemeClr val="accent3">
                    <a:lumMod val="50000"/>
                  </a:schemeClr>
                </a:solidFill>
              </a:rPr>
              <a:t>Heunisch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. Je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rozšířená po celém světě</a:t>
            </a:r>
          </a:p>
          <a:p>
            <a:pPr algn="just"/>
            <a:endParaRPr lang="cs-CZ" sz="23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Spolu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s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odrůdami Ryzlink vlašský a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Veltlínské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zelené se používá          k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výrobě našich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kvalitních šumivých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vín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just"/>
            <a:endParaRPr lang="cs-CZ" sz="23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Zelenožlutá až nazlátlá barva s vůní čerstvých jablek, ve vyzrálejším víně je cítit med a lískové oříšky. Z teplých oblastí víno tropického charakteru s vůní manga, smetany, banánů, ananasů, žlutého melounu a někdy medu i karamelu, či másla..</a:t>
            </a:r>
            <a:endParaRPr lang="cs-CZ" sz="23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483768" y="548680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cap="all" dirty="0" smtClean="0">
                <a:solidFill>
                  <a:schemeClr val="accent3">
                    <a:lumMod val="50000"/>
                  </a:schemeClr>
                </a:solidFill>
              </a:rPr>
              <a:t>CHARDONNAY</a:t>
            </a:r>
            <a:endParaRPr lang="cs-CZ" sz="3200" b="1" cap="all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živatel\Documents\Prezentace\Fotky\Odrůdy\Vybrané\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052736"/>
            <a:ext cx="5112568" cy="5498423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2627784" y="0"/>
            <a:ext cx="3960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cap="all" dirty="0" smtClean="0">
                <a:solidFill>
                  <a:schemeClr val="accent3">
                    <a:lumMod val="50000"/>
                  </a:schemeClr>
                </a:solidFill>
              </a:rPr>
              <a:t>CHARDONNAY</a:t>
            </a:r>
            <a:endParaRPr lang="cs-CZ" sz="3200" b="1" cap="all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pl-PL" sz="1200" i="1" dirty="0" smtClean="0">
                <a:solidFill>
                  <a:schemeClr val="accent3">
                    <a:lumMod val="50000"/>
                  </a:schemeClr>
                </a:solidFill>
              </a:rPr>
              <a:t>(4,0 % z celkové plochy vinic ČR)</a:t>
            </a:r>
          </a:p>
          <a:p>
            <a:pPr algn="ctr"/>
            <a:r>
              <a:rPr lang="cs-CZ" sz="1200" i="1" dirty="0" smtClean="0">
                <a:solidFill>
                  <a:schemeClr val="accent3">
                    <a:lumMod val="50000"/>
                  </a:schemeClr>
                </a:solidFill>
              </a:rPr>
              <a:t>Zápis do Státní odrůdové knihy 1987</a:t>
            </a:r>
            <a:endParaRPr lang="cs-CZ" sz="12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95536" y="1628800"/>
            <a:ext cx="828092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Pochází z Rakouska, kde bylo réví této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odrůdy údajně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v šedesátých letech 19. století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vyplaveno Dunajem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na břeh u </a:t>
            </a:r>
            <a:r>
              <a:rPr lang="cs-CZ" sz="2300" dirty="0" err="1" smtClean="0">
                <a:solidFill>
                  <a:schemeClr val="accent3">
                    <a:lumMod val="50000"/>
                  </a:schemeClr>
                </a:solidFill>
              </a:rPr>
              <a:t>Oberarnsdorfu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        v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oblasti </a:t>
            </a:r>
            <a:r>
              <a:rPr lang="cs-CZ" sz="2300" dirty="0" err="1" smtClean="0">
                <a:solidFill>
                  <a:schemeClr val="accent3">
                    <a:lumMod val="50000"/>
                  </a:schemeClr>
                </a:solidFill>
              </a:rPr>
              <a:t>Wachau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just"/>
            <a:endParaRPr lang="cs-CZ" sz="23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Jedná se o nahodilého křížence mezi odrůdami Veltlínské červené      a Sylvánské zelené.</a:t>
            </a:r>
          </a:p>
          <a:p>
            <a:pPr algn="just"/>
            <a:endParaRPr lang="cs-CZ" sz="23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Světle 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zlatožlutá barva, v mladém víně jsou vůně ořechů, ve zrajícím přecházejí do 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vůní červeného 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ovoce, stoupá viskozita vína a objevují se vůně smetany. </a:t>
            </a:r>
          </a:p>
        </p:txBody>
      </p:sp>
      <p:sp>
        <p:nvSpPr>
          <p:cNvPr id="4" name="Obdélník 3"/>
          <p:cNvSpPr/>
          <p:nvPr/>
        </p:nvSpPr>
        <p:spPr>
          <a:xfrm>
            <a:off x="2627784" y="692696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cap="all" dirty="0" smtClean="0">
                <a:solidFill>
                  <a:schemeClr val="accent3">
                    <a:lumMod val="50000"/>
                  </a:schemeClr>
                </a:solidFill>
              </a:rPr>
              <a:t>NEUBURSKÉ</a:t>
            </a:r>
            <a:endParaRPr lang="cs-CZ" sz="3200" b="1" cap="all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živatel\Documents\Prezentace\Fotky\Odrůdy\Vybrané\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68760"/>
            <a:ext cx="4752528" cy="535033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2626125" y="0"/>
            <a:ext cx="396044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cap="all" dirty="0" smtClean="0">
                <a:solidFill>
                  <a:schemeClr val="accent3">
                    <a:lumMod val="50000"/>
                  </a:schemeClr>
                </a:solidFill>
              </a:rPr>
              <a:t>NEUBURSKÉ</a:t>
            </a:r>
            <a:endParaRPr lang="cs-CZ" sz="3200" b="1" cap="all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cs-CZ" i="1" dirty="0" smtClean="0">
                <a:solidFill>
                  <a:schemeClr val="accent3">
                    <a:lumMod val="50000"/>
                  </a:schemeClr>
                </a:solidFill>
              </a:rPr>
              <a:t>Synonymum: </a:t>
            </a:r>
            <a:r>
              <a:rPr lang="cs-CZ" i="1" dirty="0" err="1" smtClean="0">
                <a:solidFill>
                  <a:schemeClr val="accent3">
                    <a:lumMod val="50000"/>
                  </a:schemeClr>
                </a:solidFill>
              </a:rPr>
              <a:t>Neuburger</a:t>
            </a:r>
            <a:endParaRPr lang="cs-CZ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pl-PL" sz="1200" i="1" dirty="0" smtClean="0">
                <a:solidFill>
                  <a:schemeClr val="accent3">
                    <a:lumMod val="50000"/>
                  </a:schemeClr>
                </a:solidFill>
              </a:rPr>
              <a:t>(2,2 % z celkové plochy vinic ČR)</a:t>
            </a:r>
          </a:p>
          <a:p>
            <a:pPr algn="ctr"/>
            <a:r>
              <a:rPr lang="cs-CZ" sz="1200" i="1" dirty="0" smtClean="0">
                <a:solidFill>
                  <a:schemeClr val="accent3">
                    <a:lumMod val="50000"/>
                  </a:schemeClr>
                </a:solidFill>
              </a:rPr>
              <a:t>Zápis do Státní odrůdové knihy 1941</a:t>
            </a:r>
            <a:endParaRPr lang="cs-CZ" sz="12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1628800"/>
            <a:ext cx="813690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Tato odrůda vznikla křížením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Ryzlinku rýnského a Madlenky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královské, které</a:t>
            </a:r>
            <a:r>
              <a:rPr lang="pl-PL" sz="23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l-PL" sz="2300" dirty="0" smtClean="0">
                <a:solidFill>
                  <a:schemeClr val="accent3">
                    <a:lumMod val="50000"/>
                  </a:schemeClr>
                </a:solidFill>
              </a:rPr>
              <a:t>v roce 1882 uskutečnil </a:t>
            </a:r>
            <a:r>
              <a:rPr lang="pl-PL" sz="2300" dirty="0" smtClean="0">
                <a:solidFill>
                  <a:schemeClr val="accent3">
                    <a:lumMod val="50000"/>
                  </a:schemeClr>
                </a:solidFill>
              </a:rPr>
              <a:t>profesor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botaniky </a:t>
            </a:r>
            <a:r>
              <a:rPr lang="cs-CZ" sz="2300" dirty="0" err="1" smtClean="0">
                <a:solidFill>
                  <a:schemeClr val="accent3">
                    <a:lumMod val="50000"/>
                  </a:schemeClr>
                </a:solidFill>
              </a:rPr>
              <a:t>Herrmann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300" dirty="0" err="1" smtClean="0">
                <a:solidFill>
                  <a:schemeClr val="accent3">
                    <a:lumMod val="50000"/>
                  </a:schemeClr>
                </a:solidFill>
              </a:rPr>
              <a:t>Müller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, původem ze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švýcarského kantonu </a:t>
            </a:r>
            <a:r>
              <a:rPr lang="cs-CZ" sz="2300" dirty="0" err="1" smtClean="0">
                <a:solidFill>
                  <a:schemeClr val="accent3">
                    <a:lumMod val="50000"/>
                  </a:schemeClr>
                </a:solidFill>
              </a:rPr>
              <a:t>Thurgau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cs-CZ" sz="23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cs-CZ" sz="23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V našich zemích došlo k masivnímu rozšíření kolem roku 1930 a tím vytlačil odrůdy </a:t>
            </a:r>
            <a:r>
              <a:rPr lang="cs-CZ" sz="2300" dirty="0" err="1" smtClean="0">
                <a:solidFill>
                  <a:schemeClr val="accent3">
                    <a:lumMod val="50000"/>
                  </a:schemeClr>
                </a:solidFill>
              </a:rPr>
              <a:t>Neuburské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 a Sylvánské zelené.</a:t>
            </a:r>
          </a:p>
          <a:p>
            <a:pPr algn="just"/>
            <a:endParaRPr lang="cs-CZ" sz="23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Zelenožlutá barva, muškátově ovocná vůně s tóny grepu či broskve. Středně plné, 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harmonické a 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příjemně pitelné víno, nenáročného 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     a 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svěžího charakteru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cs-CZ" sz="2300" i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627784" y="548680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cap="all" dirty="0" smtClean="0">
                <a:solidFill>
                  <a:schemeClr val="accent3">
                    <a:lumMod val="50000"/>
                  </a:schemeClr>
                </a:solidFill>
              </a:rPr>
              <a:t>MÜLLER THURGAU</a:t>
            </a:r>
            <a:endParaRPr lang="cs-CZ" sz="3200" b="1" cap="all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živatel\Documents\Prezentace\Fotky\Odrůdy\Vybrané\M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0768"/>
            <a:ext cx="5256584" cy="5223524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2699792" y="0"/>
            <a:ext cx="396044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cap="all" dirty="0" smtClean="0">
                <a:solidFill>
                  <a:schemeClr val="accent3">
                    <a:lumMod val="50000"/>
                  </a:schemeClr>
                </a:solidFill>
              </a:rPr>
              <a:t>MÜLLER THURGAU</a:t>
            </a:r>
            <a:endParaRPr lang="cs-CZ" sz="3200" b="1" cap="all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cs-CZ" i="1" dirty="0" smtClean="0">
                <a:solidFill>
                  <a:schemeClr val="accent3">
                    <a:lumMod val="50000"/>
                  </a:schemeClr>
                </a:solidFill>
              </a:rPr>
              <a:t>Synonymum: </a:t>
            </a:r>
            <a:r>
              <a:rPr lang="cs-CZ" i="1" dirty="0" err="1" smtClean="0">
                <a:solidFill>
                  <a:schemeClr val="accent3">
                    <a:lumMod val="50000"/>
                  </a:schemeClr>
                </a:solidFill>
              </a:rPr>
              <a:t>Rivaner</a:t>
            </a:r>
            <a:endParaRPr lang="cs-CZ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pl-PL" sz="1200" i="1" dirty="0" smtClean="0">
                <a:solidFill>
                  <a:schemeClr val="accent3">
                    <a:lumMod val="50000"/>
                  </a:schemeClr>
                </a:solidFill>
              </a:rPr>
              <a:t>(10,9 % z celkové plochy vinic ČR)</a:t>
            </a:r>
          </a:p>
          <a:p>
            <a:pPr algn="ctr"/>
            <a:r>
              <a:rPr lang="cs-CZ" sz="1200" i="1" dirty="0" smtClean="0">
                <a:solidFill>
                  <a:schemeClr val="accent3">
                    <a:lumMod val="50000"/>
                  </a:schemeClr>
                </a:solidFill>
              </a:rPr>
              <a:t>Zápis do Státní odrůdové knihy 1941</a:t>
            </a:r>
            <a:endParaRPr lang="cs-CZ" sz="12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1628800"/>
            <a:ext cx="8208912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Tato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moravskou odrůdu s jemným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muškátovým aroma byla vyšlechtěna z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odrůd Muškát </a:t>
            </a:r>
            <a:r>
              <a:rPr lang="cs-CZ" sz="2300" dirty="0" err="1" smtClean="0">
                <a:solidFill>
                  <a:schemeClr val="accent3">
                    <a:lumMod val="50000"/>
                  </a:schemeClr>
                </a:solidFill>
              </a:rPr>
              <a:t>Ottonel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 a </a:t>
            </a:r>
            <a:r>
              <a:rPr lang="cs-CZ" sz="2300" dirty="0" err="1" smtClean="0">
                <a:solidFill>
                  <a:schemeClr val="accent3">
                    <a:lumMod val="50000"/>
                  </a:schemeClr>
                </a:solidFill>
              </a:rPr>
              <a:t>Prachttraube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 Původní název byl odvozen od začínajících písmen odrůd, ze kterých byl vyšlechtěn. Tedy MOPR.</a:t>
            </a:r>
          </a:p>
          <a:p>
            <a:pPr algn="just"/>
            <a:endParaRPr lang="cs-CZ" sz="23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Obsah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kyselin je nižší, a proto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je nutné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pro výrobu suchých vín sklízet hrozny včas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Je vhodná pro výrobu burčáku.</a:t>
            </a:r>
            <a:endParaRPr lang="cs-CZ" sz="23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cs-CZ" sz="23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Zelenožlutá barva, květinově muškátová vůně, 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mnohdy s aroma citrusových plodů, lehký 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charakter vína s příjemnou 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harmonií, pokud 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je ve víně dostatek kyselin.</a:t>
            </a:r>
          </a:p>
        </p:txBody>
      </p:sp>
      <p:sp>
        <p:nvSpPr>
          <p:cNvPr id="3" name="Obdélník 2"/>
          <p:cNvSpPr/>
          <p:nvPr/>
        </p:nvSpPr>
        <p:spPr>
          <a:xfrm>
            <a:off x="2771800" y="548680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cap="all" dirty="0" smtClean="0">
                <a:solidFill>
                  <a:schemeClr val="accent3">
                    <a:lumMod val="50000"/>
                  </a:schemeClr>
                </a:solidFill>
              </a:rPr>
              <a:t>MUŠKÁT MORAVSKÝ</a:t>
            </a:r>
            <a:endParaRPr lang="cs-CZ" sz="3200" b="1" cap="all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627784" y="0"/>
            <a:ext cx="396044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cap="all" dirty="0" smtClean="0">
                <a:solidFill>
                  <a:schemeClr val="accent3">
                    <a:lumMod val="50000"/>
                  </a:schemeClr>
                </a:solidFill>
              </a:rPr>
              <a:t>MUŠKÁT MORAVSKÝ</a:t>
            </a:r>
            <a:endParaRPr lang="cs-CZ" sz="3200" b="1" cap="all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cs-CZ" i="1" dirty="0" smtClean="0">
                <a:solidFill>
                  <a:schemeClr val="accent3">
                    <a:lumMod val="50000"/>
                  </a:schemeClr>
                </a:solidFill>
              </a:rPr>
              <a:t>Synonymum: MOPR</a:t>
            </a:r>
          </a:p>
          <a:p>
            <a:pPr algn="ctr"/>
            <a:r>
              <a:rPr lang="pl-PL" sz="1200" i="1" dirty="0" smtClean="0">
                <a:solidFill>
                  <a:schemeClr val="accent3">
                    <a:lumMod val="50000"/>
                  </a:schemeClr>
                </a:solidFill>
              </a:rPr>
              <a:t>(1,9 % z celkové plochy vinic ČR)</a:t>
            </a:r>
          </a:p>
          <a:p>
            <a:pPr algn="ctr"/>
            <a:r>
              <a:rPr lang="cs-CZ" sz="1200" i="1" dirty="0" smtClean="0">
                <a:solidFill>
                  <a:schemeClr val="accent3">
                    <a:lumMod val="50000"/>
                  </a:schemeClr>
                </a:solidFill>
              </a:rPr>
              <a:t>Zápis do Státní odrůdové knihy 1987</a:t>
            </a:r>
            <a:endParaRPr lang="cs-CZ" sz="12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340768"/>
            <a:ext cx="2808312" cy="517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1556792"/>
            <a:ext cx="784887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Odrůda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vznikla v ČR křížením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odrůd </a:t>
            </a:r>
            <a:r>
              <a:rPr lang="cs-CZ" sz="2300" dirty="0" err="1" smtClean="0">
                <a:solidFill>
                  <a:schemeClr val="accent3">
                    <a:lumMod val="50000"/>
                  </a:schemeClr>
                </a:solidFill>
              </a:rPr>
              <a:t>Neuburské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 a Ryzlink rýnský.</a:t>
            </a:r>
          </a:p>
          <a:p>
            <a:pPr algn="just"/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Nejrozšířenější je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v mikulovské vinařské podoblasti.</a:t>
            </a:r>
          </a:p>
          <a:p>
            <a:pPr algn="just"/>
            <a:endParaRPr lang="cs-CZ" sz="23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Kvalitní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, plné víno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má svěží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a elegantní charakter Ryzlinku rýnského s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intenzivnějšími aromatickými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látkami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širšího spektra, což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vytváří příjemnou kořenitost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just"/>
            <a:endParaRPr lang="cs-CZ" sz="23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Zelenožlutá barva, vůně podobná Ryzlinku rýnskému, ale intenzivnější, 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kdoulově-lipová, víno 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až mohutné, harmonické, mírně kořenité.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55776" y="548680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cap="all" dirty="0" smtClean="0">
                <a:solidFill>
                  <a:schemeClr val="accent3">
                    <a:lumMod val="50000"/>
                  </a:schemeClr>
                </a:solidFill>
              </a:rPr>
              <a:t>AURELIUS</a:t>
            </a:r>
            <a:endParaRPr lang="cs-CZ" sz="3200" b="1" cap="all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483768" y="0"/>
            <a:ext cx="3960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cap="all" dirty="0" smtClean="0">
                <a:solidFill>
                  <a:schemeClr val="accent3">
                    <a:lumMod val="50000"/>
                  </a:schemeClr>
                </a:solidFill>
              </a:rPr>
              <a:t>AURELIUS</a:t>
            </a:r>
            <a:endParaRPr lang="cs-CZ" sz="3200" b="1" cap="all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pl-PL" sz="1200" i="1" dirty="0" smtClean="0">
                <a:solidFill>
                  <a:schemeClr val="accent3">
                    <a:lumMod val="50000"/>
                  </a:schemeClr>
                </a:solidFill>
              </a:rPr>
              <a:t>(0,3 % z celkové plochy vinic ČR)</a:t>
            </a:r>
          </a:p>
          <a:p>
            <a:pPr algn="ctr"/>
            <a:r>
              <a:rPr lang="cs-CZ" sz="1200" i="1" dirty="0" smtClean="0">
                <a:solidFill>
                  <a:schemeClr val="accent3">
                    <a:lumMod val="50000"/>
                  </a:schemeClr>
                </a:solidFill>
              </a:rPr>
              <a:t>Zápis do Státní odrůdové knihy 1983</a:t>
            </a:r>
            <a:endParaRPr lang="cs-CZ" sz="12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052736"/>
            <a:ext cx="2880320" cy="557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živatel\Documents\Prezentace\Fotky\Odrůdy\Vybrané\V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268760"/>
            <a:ext cx="4438872" cy="5374107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2915816" y="0"/>
            <a:ext cx="34563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cap="all" dirty="0" smtClean="0">
                <a:solidFill>
                  <a:schemeClr val="accent3">
                    <a:lumMod val="50000"/>
                  </a:schemeClr>
                </a:solidFill>
              </a:rPr>
              <a:t>Veltlínské zelené</a:t>
            </a:r>
          </a:p>
          <a:p>
            <a:pPr algn="ctr"/>
            <a:r>
              <a:rPr lang="cs-CZ" i="1" dirty="0" smtClean="0">
                <a:solidFill>
                  <a:schemeClr val="accent3">
                    <a:lumMod val="50000"/>
                  </a:schemeClr>
                </a:solidFill>
              </a:rPr>
              <a:t>Synonymum: </a:t>
            </a:r>
            <a:r>
              <a:rPr lang="cs-CZ" i="1" dirty="0" err="1" smtClean="0">
                <a:solidFill>
                  <a:schemeClr val="accent3">
                    <a:lumMod val="50000"/>
                  </a:schemeClr>
                </a:solidFill>
              </a:rPr>
              <a:t>Grüner</a:t>
            </a:r>
            <a:r>
              <a:rPr lang="cs-CZ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accent3">
                    <a:lumMod val="50000"/>
                  </a:schemeClr>
                </a:solidFill>
              </a:rPr>
              <a:t>Veltliner</a:t>
            </a:r>
            <a:endParaRPr lang="cs-CZ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pl-PL" sz="1200" i="1" dirty="0" smtClean="0">
                <a:solidFill>
                  <a:schemeClr val="accent3">
                    <a:lumMod val="50000"/>
                  </a:schemeClr>
                </a:solidFill>
              </a:rPr>
              <a:t>(10,4 % z celkové plochy vinic ČR)</a:t>
            </a:r>
          </a:p>
          <a:p>
            <a:pPr algn="ctr"/>
            <a:r>
              <a:rPr lang="cs-CZ" sz="1200" i="1" dirty="0" smtClean="0">
                <a:solidFill>
                  <a:schemeClr val="accent3">
                    <a:lumMod val="50000"/>
                  </a:schemeClr>
                </a:solidFill>
              </a:rPr>
              <a:t>Zápis do Státní odrůdové knihy 1941</a:t>
            </a:r>
            <a:endParaRPr lang="cs-CZ" sz="12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1628800"/>
            <a:ext cx="813690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Tato aromatická odrůda s vůní muškátu byla vyšlechtěna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křížením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odrůd Bratislavské </a:t>
            </a:r>
            <a:r>
              <a:rPr lang="cs-CZ" sz="2300" dirty="0" err="1" smtClean="0">
                <a:solidFill>
                  <a:schemeClr val="accent3">
                    <a:lumMod val="50000"/>
                  </a:schemeClr>
                </a:solidFill>
              </a:rPr>
              <a:t>biele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 a </a:t>
            </a:r>
            <a:r>
              <a:rPr lang="cs-CZ" sz="2300" dirty="0" err="1" smtClean="0">
                <a:solidFill>
                  <a:schemeClr val="accent3">
                    <a:lumMod val="50000"/>
                  </a:schemeClr>
                </a:solidFill>
              </a:rPr>
              <a:t>Čabaňská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perla.</a:t>
            </a:r>
          </a:p>
          <a:p>
            <a:pPr algn="just"/>
            <a:endParaRPr lang="cs-CZ" sz="23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cs-CZ" sz="2300" dirty="0" err="1" smtClean="0">
                <a:solidFill>
                  <a:schemeClr val="accent3">
                    <a:lumMod val="50000"/>
                  </a:schemeClr>
                </a:solidFill>
              </a:rPr>
              <a:t>Irsai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Oliver byla původně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rozšiřována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jako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stolní odrůda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a dodnes se často objevuje na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zahradních pergolách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 Je vhodná pro výrobu burčáku.</a:t>
            </a:r>
          </a:p>
          <a:p>
            <a:pPr algn="just"/>
            <a:endParaRPr lang="cs-CZ" sz="23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Světle žlutá barva, muškátová vůně, jemná kořenitost chuti, nižší až nízký obsah kyselin. 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Po vyzrání 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plné, s typickou muškátově-kořenitou vůní a nízkým obsahem kyselin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cs-CZ" sz="2300" i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55776" y="548680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cap="all" dirty="0" smtClean="0">
                <a:solidFill>
                  <a:schemeClr val="accent3">
                    <a:lumMod val="50000"/>
                  </a:schemeClr>
                </a:solidFill>
              </a:rPr>
              <a:t>IRSAI OLIVER</a:t>
            </a:r>
            <a:endParaRPr lang="cs-CZ" sz="3200" b="1" cap="all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483768" y="0"/>
            <a:ext cx="3960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cap="all" dirty="0" smtClean="0">
                <a:solidFill>
                  <a:schemeClr val="accent3">
                    <a:lumMod val="50000"/>
                  </a:schemeClr>
                </a:solidFill>
              </a:rPr>
              <a:t>IRSAI OLIVER</a:t>
            </a:r>
            <a:endParaRPr lang="cs-CZ" sz="3200" b="1" cap="all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pl-PL" sz="1200" i="1" dirty="0" smtClean="0">
                <a:solidFill>
                  <a:schemeClr val="accent3">
                    <a:lumMod val="50000"/>
                  </a:schemeClr>
                </a:solidFill>
              </a:rPr>
              <a:t>(0,4 % z celkové plochy vinic ČR)</a:t>
            </a:r>
          </a:p>
          <a:p>
            <a:pPr algn="ctr"/>
            <a:r>
              <a:rPr lang="cs-CZ" sz="1200" i="1" dirty="0" smtClean="0">
                <a:solidFill>
                  <a:schemeClr val="accent3">
                    <a:lumMod val="50000"/>
                  </a:schemeClr>
                </a:solidFill>
              </a:rPr>
              <a:t>Zápis do Státní odrůdové knihy 1975</a:t>
            </a:r>
            <a:endParaRPr lang="cs-CZ" sz="12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908720"/>
            <a:ext cx="2952328" cy="574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1628800"/>
            <a:ext cx="8064896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Odrůda byla vyšlechtěna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v ČR křížením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odrůd Tramín červený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       a </a:t>
            </a:r>
            <a:r>
              <a:rPr lang="cs-CZ" sz="2300" dirty="0" err="1" smtClean="0">
                <a:solidFill>
                  <a:schemeClr val="accent3">
                    <a:lumMod val="50000"/>
                  </a:schemeClr>
                </a:solidFill>
              </a:rPr>
              <a:t>Müller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300" dirty="0" err="1" smtClean="0">
                <a:solidFill>
                  <a:schemeClr val="accent3">
                    <a:lumMod val="50000"/>
                  </a:schemeClr>
                </a:solidFill>
              </a:rPr>
              <a:t>Thurgau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just"/>
            <a:endParaRPr lang="cs-CZ" sz="23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Šedočervené bobule mají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oválný tvar a tuhou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slupku a víno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je charakterově podobné Tramínu, mívá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nižší kořenitou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plnost, ale díky poněkud vyššímu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obsahu kyselin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mívají vína Pálavy jemnější 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harmonii a 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jsou pro 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mnohé konzumenty přitažlivější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just"/>
            <a:endParaRPr lang="cs-CZ" sz="24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Zlatožlutá barva, tramínová vůně po růžích je doplněna vůní vanilky. Víno plné, s 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nižším obsahem 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kyselin, vláčné a s dlouho trvající dochutí.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55776" y="692696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cap="all" dirty="0" smtClean="0">
                <a:solidFill>
                  <a:schemeClr val="accent3">
                    <a:lumMod val="50000"/>
                  </a:schemeClr>
                </a:solidFill>
              </a:rPr>
              <a:t>PÁLAVA</a:t>
            </a:r>
            <a:endParaRPr lang="cs-CZ" sz="3200" b="1" cap="all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411760" y="0"/>
            <a:ext cx="3960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cap="all" dirty="0" smtClean="0">
                <a:solidFill>
                  <a:schemeClr val="accent3">
                    <a:lumMod val="50000"/>
                  </a:schemeClr>
                </a:solidFill>
              </a:rPr>
              <a:t>PÁLAVA</a:t>
            </a:r>
            <a:endParaRPr lang="cs-CZ" sz="3200" b="1" cap="all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pl-PL" sz="1200" i="1" dirty="0" smtClean="0">
                <a:solidFill>
                  <a:schemeClr val="accent3">
                    <a:lumMod val="50000"/>
                  </a:schemeClr>
                </a:solidFill>
              </a:rPr>
              <a:t>(0,8 % z celkové plochy vinic ČR)</a:t>
            </a:r>
          </a:p>
          <a:p>
            <a:pPr algn="ctr"/>
            <a:r>
              <a:rPr lang="cs-CZ" sz="1200" i="1" dirty="0" smtClean="0">
                <a:solidFill>
                  <a:schemeClr val="accent3">
                    <a:lumMod val="50000"/>
                  </a:schemeClr>
                </a:solidFill>
              </a:rPr>
              <a:t>Zápis do Státní odrůdové knihy 1977</a:t>
            </a:r>
            <a:endParaRPr lang="cs-CZ" sz="12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980728"/>
            <a:ext cx="2952328" cy="571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23528" y="1499449"/>
            <a:ext cx="8424936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3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Odrůda francouzského původu vznikla jako pupenová mutace z odrůdy </a:t>
            </a:r>
            <a:r>
              <a:rPr kumimoji="0" lang="cs-CZ" sz="23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Pinot</a:t>
            </a:r>
            <a:r>
              <a:rPr kumimoji="0" lang="cs-CZ" sz="23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 </a:t>
            </a:r>
            <a:r>
              <a:rPr kumimoji="0" lang="cs-CZ" sz="23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gris</a:t>
            </a:r>
            <a:r>
              <a:rPr kumimoji="0" lang="cs-CZ" sz="23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300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Calibri" pitchFamily="34" charset="0"/>
              <a:cs typeface="WarnockPro-Light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3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Nejlepší kvality dosahuje na vápenitých půdách. Je vhodný pro tvorbu výběrů z hroznů, ale také výběrů z bobulí a </a:t>
            </a:r>
            <a:r>
              <a:rPr kumimoji="0" lang="cs-CZ" sz="23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botrytických</a:t>
            </a:r>
            <a:r>
              <a:rPr kumimoji="0" lang="cs-CZ" sz="23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 sběrů, současně je výbornou surovinou pro šumivá vína.</a:t>
            </a:r>
            <a:endParaRPr kumimoji="0" lang="cs-CZ" sz="23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300" b="0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WarnockPro-Ligh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3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Zelenožlutá barva, jemná květinová vůně, ve zralém víně se objevuje vůně hrušek, chlebové kůrky i lískových oříšků. Víno je plné, elegantní, nepostrádá nikdy kyseliny a má dlouhý odchod.</a:t>
            </a:r>
            <a:endParaRPr kumimoji="0" lang="cs-CZ" sz="2300" b="0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43808" y="548680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cap="all" dirty="0">
                <a:solidFill>
                  <a:schemeClr val="accent3">
                    <a:lumMod val="50000"/>
                  </a:schemeClr>
                </a:solidFill>
              </a:rPr>
              <a:t>rulandské </a:t>
            </a:r>
            <a:r>
              <a:rPr lang="cs-CZ" sz="3200" b="1" cap="all" dirty="0" smtClean="0">
                <a:solidFill>
                  <a:schemeClr val="accent3">
                    <a:lumMod val="50000"/>
                  </a:schemeClr>
                </a:solidFill>
              </a:rPr>
              <a:t>bílé</a:t>
            </a:r>
            <a:endParaRPr lang="cs-CZ" sz="3200" b="1" cap="all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živatel\Documents\Prezentace\Fotky\Odrůdy\Vybrané\R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340768"/>
            <a:ext cx="4716016" cy="5071936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2915816" y="0"/>
            <a:ext cx="309634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cap="all" dirty="0">
                <a:solidFill>
                  <a:schemeClr val="accent3">
                    <a:lumMod val="50000"/>
                  </a:schemeClr>
                </a:solidFill>
              </a:rPr>
              <a:t>rulandské bílé</a:t>
            </a:r>
          </a:p>
          <a:p>
            <a:pPr algn="ctr"/>
            <a:r>
              <a:rPr lang="cs-CZ" i="1" dirty="0">
                <a:solidFill>
                  <a:schemeClr val="accent3">
                    <a:lumMod val="50000"/>
                  </a:schemeClr>
                </a:solidFill>
              </a:rPr>
              <a:t>Synonymum: </a:t>
            </a:r>
            <a:r>
              <a:rPr lang="cs-CZ" i="1" dirty="0" err="1">
                <a:solidFill>
                  <a:schemeClr val="accent3">
                    <a:lumMod val="50000"/>
                  </a:schemeClr>
                </a:solidFill>
              </a:rPr>
              <a:t>Pinot</a:t>
            </a:r>
            <a:r>
              <a:rPr lang="cs-CZ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accent3">
                    <a:lumMod val="50000"/>
                  </a:schemeClr>
                </a:solidFill>
              </a:rPr>
              <a:t>blanc</a:t>
            </a:r>
            <a:endParaRPr lang="cs-CZ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pl-PL" sz="1200" i="1" dirty="0">
                <a:solidFill>
                  <a:schemeClr val="accent3">
                    <a:lumMod val="50000"/>
                  </a:schemeClr>
                </a:solidFill>
              </a:rPr>
              <a:t>(4,8 % z celkové plochy vinic ČR)</a:t>
            </a:r>
          </a:p>
          <a:p>
            <a:pPr algn="ctr"/>
            <a:r>
              <a:rPr lang="cs-CZ" sz="1200" i="1" dirty="0">
                <a:solidFill>
                  <a:schemeClr val="accent3">
                    <a:lumMod val="50000"/>
                  </a:schemeClr>
                </a:solidFill>
              </a:rPr>
              <a:t>Zápis do Státní odrůdové knihy 1941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95536" y="1628800"/>
            <a:ext cx="792088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Ryzlink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rýnský je pravděpodobně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nahodilým křížencem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mezi odrůdou </a:t>
            </a:r>
            <a:r>
              <a:rPr lang="cs-CZ" sz="2300" dirty="0" err="1" smtClean="0">
                <a:solidFill>
                  <a:schemeClr val="accent3">
                    <a:lumMod val="50000"/>
                  </a:schemeClr>
                </a:solidFill>
              </a:rPr>
              <a:t>Heunisch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 a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semenáčem Tramínu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cs-CZ" sz="23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cs-CZ" sz="23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Dnes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se pěstuje po celém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světě a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je zařazován mezi nejkvalitnější odrůdy pro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bílá vína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. Vyžaduje výborné jižní viniční polohy,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nejlépe s</a:t>
            </a:r>
            <a:r>
              <a:rPr lang="pt-BR" sz="2300" dirty="0" smtClean="0">
                <a:solidFill>
                  <a:schemeClr val="accent3">
                    <a:lumMod val="50000"/>
                  </a:schemeClr>
                </a:solidFill>
              </a:rPr>
              <a:t>važité.</a:t>
            </a:r>
            <a:endParaRPr lang="cs-CZ" sz="23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cs-CZ" sz="23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Žlutozelená barva, vůně 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s náznakem lipového květu, případně broskví, 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meruněk,ananasu 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a kdoulí. Minerální plnost přechází do </a:t>
            </a:r>
            <a:r>
              <a:rPr lang="cs-CZ" sz="2300" i="1" dirty="0" err="1" smtClean="0">
                <a:solidFill>
                  <a:schemeClr val="accent3">
                    <a:lumMod val="50000"/>
                  </a:schemeClr>
                </a:solidFill>
              </a:rPr>
              <a:t>pepřnaté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 kořenitosti láhvově zralého vína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 které se vyznačuje elegancí díky zvýrazněné souhře mezi kyselinami a extraktivními látkami.</a:t>
            </a:r>
            <a:endParaRPr lang="cs-CZ" sz="23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843808" y="548680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cap="all" dirty="0" smtClean="0">
                <a:solidFill>
                  <a:schemeClr val="accent3">
                    <a:lumMod val="50000"/>
                  </a:schemeClr>
                </a:solidFill>
              </a:rPr>
              <a:t>RYZLINK RÝNSKÝ</a:t>
            </a:r>
            <a:endParaRPr lang="cs-CZ" sz="3200" b="1" cap="all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živatel\Documents\Prezentace\Fotky\Odrůdy\Vybrané\R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84784"/>
            <a:ext cx="4824536" cy="5082452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2987824" y="0"/>
            <a:ext cx="30963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cap="all" dirty="0" smtClean="0">
                <a:solidFill>
                  <a:schemeClr val="accent3">
                    <a:lumMod val="50000"/>
                  </a:schemeClr>
                </a:solidFill>
              </a:rPr>
              <a:t>RYZLINK RÝNSKÝ</a:t>
            </a:r>
          </a:p>
          <a:p>
            <a:pPr algn="ctr"/>
            <a:r>
              <a:rPr lang="cs-CZ" i="1" dirty="0" smtClean="0">
                <a:solidFill>
                  <a:schemeClr val="accent3">
                    <a:lumMod val="50000"/>
                  </a:schemeClr>
                </a:solidFill>
              </a:rPr>
              <a:t>Synonymum: </a:t>
            </a:r>
            <a:r>
              <a:rPr lang="cs-CZ" i="1" dirty="0" err="1" smtClean="0">
                <a:solidFill>
                  <a:schemeClr val="accent3">
                    <a:lumMod val="50000"/>
                  </a:schemeClr>
                </a:solidFill>
              </a:rPr>
              <a:t>Rheinriesling</a:t>
            </a:r>
            <a:r>
              <a:rPr lang="cs-CZ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cs-CZ" i="1" dirty="0" err="1" smtClean="0">
                <a:solidFill>
                  <a:schemeClr val="accent3">
                    <a:lumMod val="50000"/>
                  </a:schemeClr>
                </a:solidFill>
              </a:rPr>
              <a:t>Riesling</a:t>
            </a:r>
            <a:endParaRPr lang="cs-CZ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pl-PL" sz="1200" i="1" dirty="0" smtClean="0">
                <a:solidFill>
                  <a:schemeClr val="accent3">
                    <a:lumMod val="50000"/>
                  </a:schemeClr>
                </a:solidFill>
              </a:rPr>
              <a:t>(7,5 % z celkové plochy vinic ČR)</a:t>
            </a:r>
          </a:p>
          <a:p>
            <a:r>
              <a:rPr lang="cs-CZ" sz="1200" i="1" dirty="0" smtClean="0">
                <a:solidFill>
                  <a:schemeClr val="accent3">
                    <a:lumMod val="50000"/>
                  </a:schemeClr>
                </a:solidFill>
              </a:rPr>
              <a:t>Zápis do Státní odrůdové knihy 1941</a:t>
            </a:r>
            <a:endParaRPr lang="cs-CZ" sz="1200" i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987824" y="620688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cap="all" dirty="0" smtClean="0">
                <a:solidFill>
                  <a:schemeClr val="accent3">
                    <a:lumMod val="50000"/>
                  </a:schemeClr>
                </a:solidFill>
              </a:rPr>
              <a:t>RYZLINK VLAŠSKÝ</a:t>
            </a:r>
            <a:endParaRPr lang="cs-CZ" sz="3200" b="1" cap="al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5536" y="1628800"/>
            <a:ext cx="8136904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Původ je zatím neznámý a k Ryzlinku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rýnskému nemá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žádný příbuzenský vztah. </a:t>
            </a:r>
            <a:endParaRPr lang="cs-CZ" sz="23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cs-CZ" sz="23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Je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nejvíce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rozšířen v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jihovýchodní Evropě, v severní Itálii, </a:t>
            </a:r>
            <a:r>
              <a:rPr lang="cs-CZ" sz="2300" dirty="0" smtClean="0">
                <a:solidFill>
                  <a:schemeClr val="accent3">
                    <a:lumMod val="50000"/>
                  </a:schemeClr>
                </a:solidFill>
              </a:rPr>
              <a:t>Maďarsku, </a:t>
            </a:r>
            <a:r>
              <a:rPr lang="pl-PL" sz="2300" dirty="0" smtClean="0">
                <a:solidFill>
                  <a:schemeClr val="accent3">
                    <a:lumMod val="50000"/>
                  </a:schemeClr>
                </a:solidFill>
              </a:rPr>
              <a:t>Slovensku</a:t>
            </a:r>
            <a:r>
              <a:rPr lang="pl-PL" sz="2300" dirty="0" smtClean="0">
                <a:solidFill>
                  <a:schemeClr val="accent3">
                    <a:lumMod val="50000"/>
                  </a:schemeClr>
                </a:solidFill>
              </a:rPr>
              <a:t>, Rakousku a u nás</a:t>
            </a:r>
            <a:r>
              <a:rPr lang="pl-PL" sz="23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just"/>
            <a:endParaRPr lang="pl-PL" sz="23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Žlutozelená 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barva, u mladých vín převažují ovocné tóny rybízu, případně angreštu, 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později se 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objevují vůně lučního kvítí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 které se pojí s pikantní kyselinou, střední plností, 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svěžestí a 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velmi dobrou </a:t>
            </a:r>
            <a:r>
              <a:rPr lang="cs-CZ" sz="2300" i="1" dirty="0" err="1" smtClean="0">
                <a:solidFill>
                  <a:schemeClr val="accent3">
                    <a:lumMod val="50000"/>
                  </a:schemeClr>
                </a:solidFill>
              </a:rPr>
              <a:t>pitelností</a:t>
            </a:r>
            <a:r>
              <a:rPr lang="cs-CZ" sz="2300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kumimoji="0" lang="cs-CZ" sz="2300" b="0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živatel\Documents\Prezentace\Fotky\Odrůdy\Vybrané\R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68760"/>
            <a:ext cx="4896544" cy="529689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2987824" y="0"/>
            <a:ext cx="331236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cap="all" dirty="0" smtClean="0">
                <a:solidFill>
                  <a:schemeClr val="accent3">
                    <a:lumMod val="50000"/>
                  </a:schemeClr>
                </a:solidFill>
              </a:rPr>
              <a:t>RYZLINK VLAŠSKÝ</a:t>
            </a:r>
            <a:endParaRPr lang="cs-CZ" sz="3200" b="1" cap="all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cs-CZ" i="1" dirty="0" smtClean="0">
                <a:solidFill>
                  <a:schemeClr val="accent3">
                    <a:lumMod val="50000"/>
                  </a:schemeClr>
                </a:solidFill>
              </a:rPr>
              <a:t>Synonymum: </a:t>
            </a:r>
            <a:r>
              <a:rPr lang="cs-CZ" i="1" dirty="0" err="1" smtClean="0">
                <a:solidFill>
                  <a:schemeClr val="accent3">
                    <a:lumMod val="50000"/>
                  </a:schemeClr>
                </a:solidFill>
              </a:rPr>
              <a:t>Welschriesling</a:t>
            </a:r>
            <a:endParaRPr lang="cs-CZ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pl-PL" sz="1200" i="1" dirty="0" smtClean="0">
                <a:solidFill>
                  <a:schemeClr val="accent3">
                    <a:lumMod val="50000"/>
                  </a:schemeClr>
                </a:solidFill>
              </a:rPr>
              <a:t>(7,8 % z celkové plochy vinic ČR)</a:t>
            </a:r>
          </a:p>
          <a:p>
            <a:pPr algn="ctr"/>
            <a:r>
              <a:rPr lang="cs-CZ" sz="1200" i="1" dirty="0" smtClean="0">
                <a:solidFill>
                  <a:schemeClr val="accent3">
                    <a:lumMod val="50000"/>
                  </a:schemeClr>
                </a:solidFill>
              </a:rPr>
              <a:t>Zápis do Státní odrůdové knihy 1941</a:t>
            </a:r>
            <a:endParaRPr lang="cs-CZ" sz="12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1529</Words>
  <Application>Microsoft Office PowerPoint</Application>
  <PresentationFormat>Předvádění na obrazovce (4:3)</PresentationFormat>
  <Paragraphs>165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uživatel</dc:creator>
  <cp:lastModifiedBy>uživatel</cp:lastModifiedBy>
  <cp:revision>35</cp:revision>
  <dcterms:created xsi:type="dcterms:W3CDTF">2012-02-29T19:24:02Z</dcterms:created>
  <dcterms:modified xsi:type="dcterms:W3CDTF">2012-08-25T15:10:40Z</dcterms:modified>
</cp:coreProperties>
</file>