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64" r:id="rId2"/>
    <p:sldId id="256" r:id="rId3"/>
    <p:sldId id="271" r:id="rId4"/>
    <p:sldId id="257" r:id="rId5"/>
    <p:sldId id="272" r:id="rId6"/>
    <p:sldId id="258" r:id="rId7"/>
    <p:sldId id="273" r:id="rId8"/>
    <p:sldId id="259" r:id="rId9"/>
    <p:sldId id="274" r:id="rId10"/>
    <p:sldId id="260" r:id="rId11"/>
    <p:sldId id="275" r:id="rId12"/>
    <p:sldId id="261" r:id="rId13"/>
    <p:sldId id="276" r:id="rId14"/>
    <p:sldId id="262" r:id="rId15"/>
    <p:sldId id="277" r:id="rId16"/>
    <p:sldId id="263" r:id="rId17"/>
    <p:sldId id="278" r:id="rId18"/>
    <p:sldId id="266" r:id="rId19"/>
    <p:sldId id="279" r:id="rId20"/>
    <p:sldId id="265" r:id="rId21"/>
    <p:sldId id="267" r:id="rId22"/>
    <p:sldId id="268" r:id="rId23"/>
    <p:sldId id="269" r:id="rId24"/>
    <p:sldId id="280" r:id="rId25"/>
    <p:sldId id="270" r:id="rId26"/>
    <p:sldId id="281"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CC00"/>
    <a:srgbClr val="D6D686"/>
    <a:srgbClr val="9E0000"/>
    <a:srgbClr val="FF4B4F"/>
    <a:srgbClr val="9A1A2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p:scale>
          <a:sx n="64" d="100"/>
          <a:sy n="64" d="100"/>
        </p:scale>
        <p:origin x="-148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86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C6E583-E487-4815-A2D9-C7DB3AEB88F2}" type="datetimeFigureOut">
              <a:rPr lang="cs-CZ" smtClean="0"/>
              <a:pPr/>
              <a:t>26.8.2012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BCF44F-154F-4E48-9260-71DA0992885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E5B08D1-0EA9-4306-B6C9-30FEF36B0A36}" type="datetimeFigureOut">
              <a:rPr lang="cs-CZ" smtClean="0"/>
              <a:pPr/>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E5B08D1-0EA9-4306-B6C9-30FEF36B0A36}" type="datetimeFigureOut">
              <a:rPr lang="cs-CZ" smtClean="0"/>
              <a:pPr/>
              <a:t>26.8.2012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E5B08D1-0EA9-4306-B6C9-30FEF36B0A36}" type="datetimeFigureOut">
              <a:rPr lang="cs-CZ" smtClean="0"/>
              <a:pPr/>
              <a:t>26.8.2012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5B08D1-0EA9-4306-B6C9-30FEF36B0A36}" type="datetimeFigureOut">
              <a:rPr lang="cs-CZ" smtClean="0"/>
              <a:pPr/>
              <a:t>26.8.2012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5B08D1-0EA9-4306-B6C9-30FEF36B0A36}" type="datetimeFigureOut">
              <a:rPr lang="cs-CZ" smtClean="0"/>
              <a:pPr/>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5B08D1-0EA9-4306-B6C9-30FEF36B0A36}" type="datetimeFigureOut">
              <a:rPr lang="cs-CZ" smtClean="0"/>
              <a:pPr/>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DE0978-677D-4C79-9F5D-FEE8552911F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chemeClr val="accent2">
                <a:tint val="45000"/>
                <a:satMod val="400000"/>
              </a:schemeClr>
            </a:duotone>
            <a:lum bright="-39000" contrast="55000"/>
          </a:blip>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5B08D1-0EA9-4306-B6C9-30FEF36B0A36}" type="datetimeFigureOut">
              <a:rPr lang="cs-CZ" smtClean="0"/>
              <a:pPr/>
              <a:t>26.8.2012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E0978-677D-4C79-9F5D-FEE8552911F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wineofczechrepublic.cz/ovine/files/Plakat%20A2%20odrudy%20vin_2tisk_2007-10.pdf" TargetMode="External"/><Relationship Id="rId2" Type="http://schemas.openxmlformats.org/officeDocument/2006/relationships/hyperlink" Target="http://rakouskevino.cz/shop/content/21-bila-vin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503040" y="4437112"/>
            <a:ext cx="8640960" cy="1200329"/>
          </a:xfrm>
          <a:prstGeom prst="rect">
            <a:avLst/>
          </a:prstGeom>
        </p:spPr>
        <p:txBody>
          <a:bodyPr wrap="square">
            <a:spAutoFit/>
          </a:bodyPr>
          <a:lstStyle/>
          <a:p>
            <a:pPr algn="ctr"/>
            <a:r>
              <a:rPr lang="cs-CZ" sz="7200" b="1" dirty="0" smtClean="0">
                <a:solidFill>
                  <a:schemeClr val="bg2">
                    <a:lumMod val="75000"/>
                  </a:schemeClr>
                </a:solidFill>
              </a:rPr>
              <a:t>MODRÉ ODRŮDY</a:t>
            </a:r>
            <a:endParaRPr lang="cs-CZ" sz="7200" b="1" dirty="0">
              <a:solidFill>
                <a:schemeClr val="bg2">
                  <a:lumMod val="75000"/>
                </a:schemeClr>
              </a:solidFill>
            </a:endParaRPr>
          </a:p>
        </p:txBody>
      </p:sp>
      <p:sp>
        <p:nvSpPr>
          <p:cNvPr id="4" name="Obdélník 3"/>
          <p:cNvSpPr/>
          <p:nvPr/>
        </p:nvSpPr>
        <p:spPr>
          <a:xfrm>
            <a:off x="251520" y="1052736"/>
            <a:ext cx="8568952" cy="3046988"/>
          </a:xfrm>
          <a:prstGeom prst="rect">
            <a:avLst/>
          </a:prstGeom>
        </p:spPr>
        <p:txBody>
          <a:bodyPr wrap="square">
            <a:spAutoFit/>
          </a:bodyPr>
          <a:lstStyle/>
          <a:p>
            <a:pPr algn="ctr"/>
            <a:r>
              <a:rPr lang="cs-CZ" sz="9600" dirty="0" smtClean="0">
                <a:solidFill>
                  <a:schemeClr val="bg2">
                    <a:lumMod val="75000"/>
                  </a:schemeClr>
                </a:solidFill>
              </a:rPr>
              <a:t>ODRŮDY VINNÉ RÉVY</a:t>
            </a:r>
            <a:endParaRPr lang="cs-CZ" sz="9600" dirty="0">
              <a:solidFill>
                <a:schemeClr val="bg2">
                  <a:lumMod val="75000"/>
                </a:schemeClr>
              </a:solidFill>
            </a:endParaRPr>
          </a:p>
        </p:txBody>
      </p:sp>
      <p:sp>
        <p:nvSpPr>
          <p:cNvPr id="5" name="Rectangle 13"/>
          <p:cNvSpPr>
            <a:spLocks noChangeArrowheads="1"/>
          </p:cNvSpPr>
          <p:nvPr/>
        </p:nvSpPr>
        <p:spPr bwMode="auto">
          <a:xfrm>
            <a:off x="2051720" y="6257836"/>
            <a:ext cx="5168402" cy="600164"/>
          </a:xfrm>
          <a:prstGeom prst="rect">
            <a:avLst/>
          </a:prstGeom>
          <a:noFill/>
          <a:ln w="9525">
            <a:noFill/>
            <a:miter lim="800000"/>
            <a:headEnd/>
            <a:tailEnd/>
          </a:ln>
        </p:spPr>
        <p:txBody>
          <a:bodyPr wrap="none" anchor="ctr">
            <a:spAutoFit/>
          </a:bodyPr>
          <a:lstStyle/>
          <a:p>
            <a:pPr algn="ctr">
              <a:buFont typeface="Symbol" pitchFamily="18" charset="2"/>
              <a:buNone/>
            </a:pPr>
            <a:r>
              <a:rPr lang="cs-CZ" sz="1100" i="1" dirty="0">
                <a:solidFill>
                  <a:schemeClr val="bg1"/>
                </a:solidFill>
                <a:cs typeface="Times New Roman" pitchFamily="18" charset="0"/>
              </a:rPr>
              <a:t>Autorem materiálu a všech jeho částí, není-li uvedeno jinak, je </a:t>
            </a:r>
            <a:r>
              <a:rPr lang="cs-CZ" sz="1100" i="1" dirty="0" smtClean="0">
                <a:solidFill>
                  <a:schemeClr val="bg1"/>
                </a:solidFill>
                <a:cs typeface="Times New Roman" pitchFamily="18" charset="0"/>
              </a:rPr>
              <a:t>Ing. Pavlína Šmachová</a:t>
            </a:r>
            <a:endParaRPr lang="cs-CZ" sz="1100" dirty="0">
              <a:solidFill>
                <a:schemeClr val="bg1"/>
              </a:solidFill>
            </a:endParaRPr>
          </a:p>
          <a:p>
            <a:pPr algn="ctr" eaLnBrk="0" hangingPunct="0"/>
            <a:r>
              <a:rPr lang="cs-CZ" sz="1100" i="1" dirty="0">
                <a:solidFill>
                  <a:schemeClr val="bg1"/>
                </a:solidFill>
                <a:cs typeface="Times New Roman" pitchFamily="18" charset="0"/>
              </a:rPr>
              <a:t>Střední škola hotelnictví a služeb a Vyšší odborná škola, Opava, příspěvková organizace.</a:t>
            </a:r>
            <a:endParaRPr lang="cs-CZ" sz="1100" dirty="0">
              <a:solidFill>
                <a:schemeClr val="bg1"/>
              </a:solidFill>
            </a:endParaRPr>
          </a:p>
          <a:p>
            <a:pPr algn="ctr" eaLnBrk="0" hangingPunct="0"/>
            <a:r>
              <a:rPr lang="cs-CZ" sz="1100" i="1" dirty="0">
                <a:solidFill>
                  <a:schemeClr val="bg1"/>
                </a:solidFill>
                <a:cs typeface="Times New Roman" pitchFamily="18" charset="0"/>
              </a:rPr>
              <a:t>Vzdělávací materiál byl vytvořen v rámci OP VK 1.5 – EU peníze středním školám.</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411760" y="692696"/>
            <a:ext cx="4572000" cy="584775"/>
          </a:xfrm>
          <a:prstGeom prst="rect">
            <a:avLst/>
          </a:prstGeom>
        </p:spPr>
        <p:txBody>
          <a:bodyPr>
            <a:spAutoFit/>
          </a:bodyPr>
          <a:lstStyle/>
          <a:p>
            <a:pPr algn="ctr"/>
            <a:r>
              <a:rPr lang="cs-CZ" sz="3200" b="1" dirty="0" smtClean="0">
                <a:solidFill>
                  <a:schemeClr val="bg2">
                    <a:lumMod val="75000"/>
                  </a:schemeClr>
                </a:solidFill>
              </a:rPr>
              <a:t>RULANDSKÉ MODRÉ</a:t>
            </a:r>
            <a:endParaRPr lang="cs-CZ" sz="3200" b="1" dirty="0">
              <a:solidFill>
                <a:schemeClr val="bg2">
                  <a:lumMod val="75000"/>
                </a:schemeClr>
              </a:solidFill>
            </a:endParaRPr>
          </a:p>
        </p:txBody>
      </p:sp>
      <p:sp>
        <p:nvSpPr>
          <p:cNvPr id="4" name="Obdélník 3"/>
          <p:cNvSpPr/>
          <p:nvPr/>
        </p:nvSpPr>
        <p:spPr>
          <a:xfrm>
            <a:off x="395536" y="1628800"/>
            <a:ext cx="8352928" cy="3985706"/>
          </a:xfrm>
          <a:prstGeom prst="rect">
            <a:avLst/>
          </a:prstGeom>
        </p:spPr>
        <p:txBody>
          <a:bodyPr wrap="square">
            <a:spAutoFit/>
          </a:bodyPr>
          <a:lstStyle/>
          <a:p>
            <a:pPr algn="just"/>
            <a:r>
              <a:rPr lang="pl-PL" sz="2300" dirty="0" smtClean="0">
                <a:solidFill>
                  <a:schemeClr val="bg2">
                    <a:lumMod val="75000"/>
                  </a:schemeClr>
                </a:solidFill>
              </a:rPr>
              <a:t>Burgundská odrůda, </a:t>
            </a:r>
            <a:r>
              <a:rPr lang="cs-CZ" sz="2300" dirty="0" smtClean="0">
                <a:solidFill>
                  <a:schemeClr val="bg2">
                    <a:lumMod val="75000"/>
                  </a:schemeClr>
                </a:solidFill>
              </a:rPr>
              <a:t>která </a:t>
            </a:r>
            <a:r>
              <a:rPr lang="cs-CZ" sz="2300" dirty="0">
                <a:solidFill>
                  <a:schemeClr val="bg2">
                    <a:lumMod val="75000"/>
                  </a:schemeClr>
                </a:solidFill>
              </a:rPr>
              <a:t>vznikla </a:t>
            </a:r>
            <a:r>
              <a:rPr lang="cs-CZ" sz="2300" dirty="0" smtClean="0">
                <a:solidFill>
                  <a:schemeClr val="bg2">
                    <a:lumMod val="75000"/>
                  </a:schemeClr>
                </a:solidFill>
              </a:rPr>
              <a:t>křížením Mlynářky </a:t>
            </a:r>
            <a:r>
              <a:rPr lang="cs-CZ" sz="2300" dirty="0">
                <a:solidFill>
                  <a:schemeClr val="bg2">
                    <a:lumMod val="75000"/>
                  </a:schemeClr>
                </a:solidFill>
              </a:rPr>
              <a:t>(</a:t>
            </a:r>
            <a:r>
              <a:rPr lang="cs-CZ" sz="2300" dirty="0" err="1">
                <a:solidFill>
                  <a:schemeClr val="bg2">
                    <a:lumMod val="75000"/>
                  </a:schemeClr>
                </a:solidFill>
              </a:rPr>
              <a:t>Pinot</a:t>
            </a:r>
            <a:r>
              <a:rPr lang="cs-CZ" sz="2300" dirty="0">
                <a:solidFill>
                  <a:schemeClr val="bg2">
                    <a:lumMod val="75000"/>
                  </a:schemeClr>
                </a:solidFill>
              </a:rPr>
              <a:t> </a:t>
            </a:r>
            <a:r>
              <a:rPr lang="cs-CZ" sz="2300" dirty="0" err="1">
                <a:solidFill>
                  <a:schemeClr val="bg2">
                    <a:lumMod val="75000"/>
                  </a:schemeClr>
                </a:solidFill>
              </a:rPr>
              <a:t>meunier</a:t>
            </a:r>
            <a:r>
              <a:rPr lang="cs-CZ" sz="2300" dirty="0">
                <a:solidFill>
                  <a:schemeClr val="bg2">
                    <a:lumMod val="75000"/>
                  </a:schemeClr>
                </a:solidFill>
              </a:rPr>
              <a:t>) </a:t>
            </a:r>
            <a:r>
              <a:rPr lang="cs-CZ" sz="2300" dirty="0" smtClean="0">
                <a:solidFill>
                  <a:schemeClr val="bg2">
                    <a:lumMod val="75000"/>
                  </a:schemeClr>
                </a:solidFill>
              </a:rPr>
              <a:t> a Tramínu. Po celém světě nese název </a:t>
            </a:r>
            <a:r>
              <a:rPr lang="cs-CZ" sz="2300" dirty="0" err="1" smtClean="0">
                <a:solidFill>
                  <a:schemeClr val="bg2">
                    <a:lumMod val="75000"/>
                  </a:schemeClr>
                </a:solidFill>
              </a:rPr>
              <a:t>Pinot</a:t>
            </a:r>
            <a:r>
              <a:rPr lang="cs-CZ" sz="2300" dirty="0" smtClean="0">
                <a:solidFill>
                  <a:schemeClr val="bg2">
                    <a:lumMod val="75000"/>
                  </a:schemeClr>
                </a:solidFill>
              </a:rPr>
              <a:t> </a:t>
            </a:r>
            <a:r>
              <a:rPr lang="cs-CZ" sz="2300" dirty="0" err="1" smtClean="0">
                <a:solidFill>
                  <a:schemeClr val="bg2">
                    <a:lumMod val="75000"/>
                  </a:schemeClr>
                </a:solidFill>
              </a:rPr>
              <a:t>Noir</a:t>
            </a:r>
            <a:r>
              <a:rPr lang="cs-CZ" sz="2300" dirty="0" smtClean="0">
                <a:solidFill>
                  <a:schemeClr val="bg2">
                    <a:lumMod val="75000"/>
                  </a:schemeClr>
                </a:solidFill>
              </a:rPr>
              <a:t>.</a:t>
            </a:r>
          </a:p>
          <a:p>
            <a:pPr algn="just"/>
            <a:endParaRPr lang="cs-CZ" sz="2300" dirty="0" smtClean="0">
              <a:solidFill>
                <a:schemeClr val="bg2">
                  <a:lumMod val="75000"/>
                </a:schemeClr>
              </a:solidFill>
            </a:endParaRPr>
          </a:p>
          <a:p>
            <a:pPr algn="just"/>
            <a:r>
              <a:rPr lang="cs-CZ" sz="2300" dirty="0" smtClean="0">
                <a:solidFill>
                  <a:schemeClr val="bg2">
                    <a:lumMod val="75000"/>
                  </a:schemeClr>
                </a:solidFill>
              </a:rPr>
              <a:t>Slupka bobulí </a:t>
            </a:r>
            <a:r>
              <a:rPr lang="cs-CZ" sz="2300" dirty="0">
                <a:solidFill>
                  <a:schemeClr val="bg2">
                    <a:lumMod val="75000"/>
                  </a:schemeClr>
                </a:solidFill>
              </a:rPr>
              <a:t>obsahuje málo červeného barviva, a </a:t>
            </a:r>
            <a:r>
              <a:rPr lang="cs-CZ" sz="2300" dirty="0" smtClean="0">
                <a:solidFill>
                  <a:schemeClr val="bg2">
                    <a:lumMod val="75000"/>
                  </a:schemeClr>
                </a:solidFill>
              </a:rPr>
              <a:t>proto se </a:t>
            </a:r>
            <a:r>
              <a:rPr lang="cs-CZ" sz="2300" dirty="0">
                <a:solidFill>
                  <a:schemeClr val="bg2">
                    <a:lumMod val="75000"/>
                  </a:schemeClr>
                </a:solidFill>
              </a:rPr>
              <a:t>lisováním celých hroznů snadno docílí </a:t>
            </a:r>
            <a:r>
              <a:rPr lang="cs-CZ" sz="2300" dirty="0" smtClean="0">
                <a:solidFill>
                  <a:schemeClr val="bg2">
                    <a:lumMod val="75000"/>
                  </a:schemeClr>
                </a:solidFill>
              </a:rPr>
              <a:t>bezbarvé klarety.</a:t>
            </a:r>
            <a:endParaRPr lang="cs-CZ" sz="2300" dirty="0">
              <a:solidFill>
                <a:schemeClr val="bg2">
                  <a:lumMod val="75000"/>
                </a:schemeClr>
              </a:solidFill>
            </a:endParaRP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Bledě </a:t>
            </a:r>
            <a:r>
              <a:rPr lang="cs-CZ" sz="2300" i="1" dirty="0">
                <a:solidFill>
                  <a:schemeClr val="bg2">
                    <a:lumMod val="75000"/>
                  </a:schemeClr>
                </a:solidFill>
              </a:rPr>
              <a:t>rubínová až cihlově červená barva. Vůně mladých vín připomíná ostružiny, </a:t>
            </a:r>
            <a:r>
              <a:rPr lang="cs-CZ" sz="2300" i="1" dirty="0" smtClean="0">
                <a:solidFill>
                  <a:schemeClr val="bg2">
                    <a:lumMod val="75000"/>
                  </a:schemeClr>
                </a:solidFill>
              </a:rPr>
              <a:t>jahody,z </a:t>
            </a:r>
            <a:r>
              <a:rPr lang="cs-CZ" sz="2300" i="1" dirty="0">
                <a:solidFill>
                  <a:schemeClr val="bg2">
                    <a:lumMod val="75000"/>
                  </a:schemeClr>
                </a:solidFill>
              </a:rPr>
              <a:t>vyzrálých hroznů spíše černé třešně. Ve vyzrálých vínech se objevuje vůně kůže, kouře </a:t>
            </a:r>
            <a:r>
              <a:rPr lang="cs-CZ" sz="2300" i="1" dirty="0" smtClean="0">
                <a:solidFill>
                  <a:schemeClr val="bg2">
                    <a:lumMod val="75000"/>
                  </a:schemeClr>
                </a:solidFill>
              </a:rPr>
              <a:t>hořícího dřeva</a:t>
            </a:r>
            <a:r>
              <a:rPr lang="cs-CZ" sz="2300" i="1" dirty="0">
                <a:solidFill>
                  <a:schemeClr val="bg2">
                    <a:lumMod val="75000"/>
                  </a:schemeClr>
                </a:solidFill>
              </a:rPr>
              <a:t>, sušených švestek. </a:t>
            </a:r>
            <a:r>
              <a:rPr lang="cs-CZ" sz="2300" i="1" dirty="0" smtClean="0">
                <a:solidFill>
                  <a:schemeClr val="bg2">
                    <a:lumMod val="75000"/>
                  </a:schemeClr>
                </a:solidFill>
              </a:rPr>
              <a:t>Kyseliny jsou jemné, stejně tak i méně zastoupené třísloviny.</a:t>
            </a:r>
            <a:endParaRPr lang="cs-CZ" sz="2300" i="1"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RM.jpg"/>
          <p:cNvPicPr>
            <a:picLocks noChangeAspect="1" noChangeArrowheads="1"/>
          </p:cNvPicPr>
          <p:nvPr/>
        </p:nvPicPr>
        <p:blipFill>
          <a:blip r:embed="rId2" cstate="print"/>
          <a:srcRect/>
          <a:stretch>
            <a:fillRect/>
          </a:stretch>
        </p:blipFill>
        <p:spPr bwMode="auto">
          <a:xfrm>
            <a:off x="2339752" y="1196752"/>
            <a:ext cx="4642444" cy="5328592"/>
          </a:xfrm>
          <a:prstGeom prst="rect">
            <a:avLst/>
          </a:prstGeom>
          <a:noFill/>
        </p:spPr>
      </p:pic>
      <p:sp>
        <p:nvSpPr>
          <p:cNvPr id="3" name="Obdélník 2"/>
          <p:cNvSpPr/>
          <p:nvPr/>
        </p:nvSpPr>
        <p:spPr>
          <a:xfrm>
            <a:off x="2411760" y="0"/>
            <a:ext cx="4572000" cy="1231106"/>
          </a:xfrm>
          <a:prstGeom prst="rect">
            <a:avLst/>
          </a:prstGeom>
        </p:spPr>
        <p:txBody>
          <a:bodyPr>
            <a:spAutoFit/>
          </a:bodyPr>
          <a:lstStyle/>
          <a:p>
            <a:pPr algn="ctr"/>
            <a:r>
              <a:rPr lang="cs-CZ" sz="3200" b="1" dirty="0" smtClean="0">
                <a:solidFill>
                  <a:schemeClr val="bg2">
                    <a:lumMod val="75000"/>
                  </a:schemeClr>
                </a:solidFill>
              </a:rPr>
              <a:t>RULANDSKÉ MODRÉ</a:t>
            </a:r>
            <a:endParaRPr lang="cs-CZ" sz="3200" b="1" dirty="0">
              <a:solidFill>
                <a:schemeClr val="bg2">
                  <a:lumMod val="75000"/>
                </a:schemeClr>
              </a:solidFill>
            </a:endParaRPr>
          </a:p>
          <a:p>
            <a:pPr algn="ctr"/>
            <a:r>
              <a:rPr lang="cs-CZ" i="1" dirty="0">
                <a:solidFill>
                  <a:schemeClr val="bg2">
                    <a:lumMod val="75000"/>
                  </a:schemeClr>
                </a:solidFill>
              </a:rPr>
              <a:t>Synonymum: </a:t>
            </a:r>
            <a:r>
              <a:rPr lang="cs-CZ" i="1" dirty="0" err="1">
                <a:solidFill>
                  <a:schemeClr val="bg2">
                    <a:lumMod val="75000"/>
                  </a:schemeClr>
                </a:solidFill>
              </a:rPr>
              <a:t>Pinot</a:t>
            </a:r>
            <a:r>
              <a:rPr lang="cs-CZ" i="1" dirty="0">
                <a:solidFill>
                  <a:schemeClr val="bg2">
                    <a:lumMod val="75000"/>
                  </a:schemeClr>
                </a:solidFill>
              </a:rPr>
              <a:t> </a:t>
            </a:r>
            <a:r>
              <a:rPr lang="cs-CZ" i="1" dirty="0" err="1">
                <a:solidFill>
                  <a:schemeClr val="bg2">
                    <a:lumMod val="75000"/>
                  </a:schemeClr>
                </a:solidFill>
              </a:rPr>
              <a:t>noir</a:t>
            </a:r>
            <a:endParaRPr lang="cs-CZ" i="1" dirty="0">
              <a:solidFill>
                <a:schemeClr val="bg2">
                  <a:lumMod val="75000"/>
                </a:schemeClr>
              </a:solidFill>
            </a:endParaRPr>
          </a:p>
          <a:p>
            <a:pPr algn="ctr"/>
            <a:r>
              <a:rPr lang="pl-PL" sz="1200" i="1" dirty="0">
                <a:solidFill>
                  <a:schemeClr val="bg2">
                    <a:lumMod val="75000"/>
                  </a:schemeClr>
                </a:solidFill>
              </a:rPr>
              <a:t>(3,9 % z celkové plochy vinic ČR)</a:t>
            </a:r>
          </a:p>
          <a:p>
            <a:pPr algn="ctr"/>
            <a:r>
              <a:rPr lang="cs-CZ" sz="1200" i="1" dirty="0">
                <a:solidFill>
                  <a:schemeClr val="bg2">
                    <a:lumMod val="75000"/>
                  </a:schemeClr>
                </a:solidFill>
              </a:rPr>
              <a:t>Zápis do Státní odrůdové knihy 1941</a:t>
            </a:r>
            <a:endParaRPr lang="cs-CZ" sz="1200" dirty="0">
              <a:solidFill>
                <a:schemeClr val="bg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411760" y="548680"/>
            <a:ext cx="4572000" cy="584775"/>
          </a:xfrm>
          <a:prstGeom prst="rect">
            <a:avLst/>
          </a:prstGeom>
        </p:spPr>
        <p:txBody>
          <a:bodyPr>
            <a:spAutoFit/>
          </a:bodyPr>
          <a:lstStyle/>
          <a:p>
            <a:pPr algn="ctr"/>
            <a:r>
              <a:rPr lang="cs-CZ" sz="3200" b="1" dirty="0" smtClean="0">
                <a:solidFill>
                  <a:schemeClr val="bg2">
                    <a:lumMod val="75000"/>
                  </a:schemeClr>
                </a:solidFill>
              </a:rPr>
              <a:t>ZWEIGELTREBE</a:t>
            </a:r>
            <a:endParaRPr lang="cs-CZ" sz="3200" b="1" dirty="0">
              <a:solidFill>
                <a:schemeClr val="bg2">
                  <a:lumMod val="75000"/>
                </a:schemeClr>
              </a:solidFill>
            </a:endParaRPr>
          </a:p>
        </p:txBody>
      </p:sp>
      <p:sp>
        <p:nvSpPr>
          <p:cNvPr id="4" name="Obdélník 3"/>
          <p:cNvSpPr/>
          <p:nvPr/>
        </p:nvSpPr>
        <p:spPr>
          <a:xfrm>
            <a:off x="323528" y="1628800"/>
            <a:ext cx="8208912" cy="3985706"/>
          </a:xfrm>
          <a:prstGeom prst="rect">
            <a:avLst/>
          </a:prstGeom>
        </p:spPr>
        <p:txBody>
          <a:bodyPr wrap="square">
            <a:spAutoFit/>
          </a:bodyPr>
          <a:lstStyle/>
          <a:p>
            <a:pPr algn="just"/>
            <a:r>
              <a:rPr lang="cs-CZ" sz="2300" dirty="0">
                <a:solidFill>
                  <a:schemeClr val="bg2">
                    <a:lumMod val="75000"/>
                  </a:schemeClr>
                </a:solidFill>
              </a:rPr>
              <a:t>Odrůdu vyšlechtil křížením odrůd </a:t>
            </a:r>
            <a:r>
              <a:rPr lang="cs-CZ" sz="2300" dirty="0" smtClean="0">
                <a:solidFill>
                  <a:schemeClr val="bg2">
                    <a:lumMod val="75000"/>
                  </a:schemeClr>
                </a:solidFill>
              </a:rPr>
              <a:t>Svatovavřinecké a </a:t>
            </a:r>
            <a:r>
              <a:rPr lang="cs-CZ" sz="2300" dirty="0">
                <a:solidFill>
                  <a:schemeClr val="bg2">
                    <a:lumMod val="75000"/>
                  </a:schemeClr>
                </a:solidFill>
              </a:rPr>
              <a:t>Frankovka </a:t>
            </a:r>
            <a:r>
              <a:rPr lang="cs-CZ" sz="2300" dirty="0" smtClean="0">
                <a:solidFill>
                  <a:schemeClr val="bg2">
                    <a:lumMod val="75000"/>
                  </a:schemeClr>
                </a:solidFill>
              </a:rPr>
              <a:t>v rakouském </a:t>
            </a:r>
            <a:r>
              <a:rPr lang="de-DE" sz="2300" dirty="0" err="1" smtClean="0">
                <a:solidFill>
                  <a:schemeClr val="bg2">
                    <a:lumMod val="75000"/>
                  </a:schemeClr>
                </a:solidFill>
              </a:rPr>
              <a:t>Klosterneuburgu</a:t>
            </a:r>
            <a:r>
              <a:rPr lang="de-DE" sz="2300" dirty="0" smtClean="0">
                <a:solidFill>
                  <a:schemeClr val="bg2">
                    <a:lumMod val="75000"/>
                  </a:schemeClr>
                </a:solidFill>
              </a:rPr>
              <a:t>  F</a:t>
            </a:r>
            <a:r>
              <a:rPr lang="cs-CZ" sz="2300" dirty="0" err="1" smtClean="0">
                <a:solidFill>
                  <a:schemeClr val="bg2">
                    <a:lumMod val="75000"/>
                  </a:schemeClr>
                </a:solidFill>
              </a:rPr>
              <a:t>ritz</a:t>
            </a:r>
            <a:r>
              <a:rPr lang="cs-CZ" sz="2300" dirty="0" smtClean="0">
                <a:solidFill>
                  <a:schemeClr val="bg2">
                    <a:lumMod val="75000"/>
                  </a:schemeClr>
                </a:solidFill>
              </a:rPr>
              <a:t> </a:t>
            </a:r>
            <a:r>
              <a:rPr lang="de-DE" sz="2300" dirty="0" err="1" smtClean="0">
                <a:solidFill>
                  <a:schemeClr val="bg2">
                    <a:lumMod val="75000"/>
                  </a:schemeClr>
                </a:solidFill>
              </a:rPr>
              <a:t>Zweigelt</a:t>
            </a:r>
            <a:r>
              <a:rPr lang="de-DE" sz="2300" dirty="0" smtClean="0">
                <a:solidFill>
                  <a:schemeClr val="bg2">
                    <a:lumMod val="75000"/>
                  </a:schemeClr>
                </a:solidFill>
              </a:rPr>
              <a:t> </a:t>
            </a:r>
            <a:r>
              <a:rPr lang="de-DE" sz="2300" dirty="0">
                <a:solidFill>
                  <a:schemeClr val="bg2">
                    <a:lumMod val="75000"/>
                  </a:schemeClr>
                </a:solidFill>
              </a:rPr>
              <a:t>v </a:t>
            </a:r>
            <a:r>
              <a:rPr lang="de-DE" sz="2300" dirty="0" err="1">
                <a:solidFill>
                  <a:schemeClr val="bg2">
                    <a:lumMod val="75000"/>
                  </a:schemeClr>
                </a:solidFill>
              </a:rPr>
              <a:t>roce</a:t>
            </a:r>
            <a:r>
              <a:rPr lang="de-DE" sz="2300" dirty="0">
                <a:solidFill>
                  <a:schemeClr val="bg2">
                    <a:lumMod val="75000"/>
                  </a:schemeClr>
                </a:solidFill>
              </a:rPr>
              <a:t> </a:t>
            </a:r>
            <a:r>
              <a:rPr lang="de-DE" sz="2300" dirty="0" smtClean="0">
                <a:solidFill>
                  <a:schemeClr val="bg2">
                    <a:lumMod val="75000"/>
                  </a:schemeClr>
                </a:solidFill>
              </a:rPr>
              <a:t>1922</a:t>
            </a:r>
            <a:r>
              <a:rPr lang="cs-CZ" sz="2300" dirty="0" smtClean="0">
                <a:solidFill>
                  <a:schemeClr val="bg2">
                    <a:lumMod val="75000"/>
                  </a:schemeClr>
                </a:solidFill>
              </a:rPr>
              <a:t>.</a:t>
            </a:r>
          </a:p>
          <a:p>
            <a:pPr algn="just"/>
            <a:endParaRPr lang="de-DE" sz="2300" dirty="0">
              <a:solidFill>
                <a:schemeClr val="bg2">
                  <a:lumMod val="75000"/>
                </a:schemeClr>
              </a:solidFill>
            </a:endParaRPr>
          </a:p>
          <a:p>
            <a:pPr algn="just"/>
            <a:r>
              <a:rPr lang="cs-CZ" sz="2300" dirty="0" smtClean="0">
                <a:solidFill>
                  <a:schemeClr val="bg2">
                    <a:lumMod val="75000"/>
                  </a:schemeClr>
                </a:solidFill>
              </a:rPr>
              <a:t>Je </a:t>
            </a:r>
            <a:r>
              <a:rPr lang="cs-CZ" sz="2300" dirty="0">
                <a:solidFill>
                  <a:schemeClr val="bg2">
                    <a:lumMod val="75000"/>
                  </a:schemeClr>
                </a:solidFill>
              </a:rPr>
              <a:t>to velmi úrodná odrůda vhodná </a:t>
            </a:r>
            <a:r>
              <a:rPr lang="cs-CZ" sz="2300" dirty="0" smtClean="0">
                <a:solidFill>
                  <a:schemeClr val="bg2">
                    <a:lumMod val="75000"/>
                  </a:schemeClr>
                </a:solidFill>
              </a:rPr>
              <a:t>do severních </a:t>
            </a:r>
            <a:r>
              <a:rPr lang="cs-CZ" sz="2300" dirty="0">
                <a:solidFill>
                  <a:schemeClr val="bg2">
                    <a:lumMod val="75000"/>
                  </a:schemeClr>
                </a:solidFill>
              </a:rPr>
              <a:t>vinohradnických oblastí, kvalitní </a:t>
            </a:r>
            <a:r>
              <a:rPr lang="cs-CZ" sz="2300" dirty="0" smtClean="0">
                <a:solidFill>
                  <a:schemeClr val="bg2">
                    <a:lumMod val="75000"/>
                  </a:schemeClr>
                </a:solidFill>
              </a:rPr>
              <a:t>vína však </a:t>
            </a:r>
            <a:r>
              <a:rPr lang="cs-CZ" sz="2300" dirty="0">
                <a:solidFill>
                  <a:schemeClr val="bg2">
                    <a:lumMod val="75000"/>
                  </a:schemeClr>
                </a:solidFill>
              </a:rPr>
              <a:t>poskytuje jen v dobrých polohách, hlavně</a:t>
            </a:r>
          </a:p>
          <a:p>
            <a:pPr algn="just"/>
            <a:r>
              <a:rPr lang="cs-CZ" sz="2300" dirty="0">
                <a:solidFill>
                  <a:schemeClr val="bg2">
                    <a:lumMod val="75000"/>
                  </a:schemeClr>
                </a:solidFill>
              </a:rPr>
              <a:t>chráněných před jarními mrazy. </a:t>
            </a:r>
            <a:endParaRPr lang="cs-CZ" sz="2300" dirty="0" smtClean="0">
              <a:solidFill>
                <a:schemeClr val="bg2">
                  <a:lumMod val="75000"/>
                </a:schemeClr>
              </a:solidFill>
            </a:endParaRPr>
          </a:p>
          <a:p>
            <a:pPr algn="just"/>
            <a:endParaRPr lang="cs-CZ" sz="2300" i="1" dirty="0">
              <a:solidFill>
                <a:schemeClr val="bg2">
                  <a:lumMod val="75000"/>
                </a:schemeClr>
              </a:solidFill>
            </a:endParaRPr>
          </a:p>
          <a:p>
            <a:pPr algn="just"/>
            <a:r>
              <a:rPr lang="cs-CZ" sz="2300" i="1" dirty="0">
                <a:solidFill>
                  <a:schemeClr val="bg2">
                    <a:lumMod val="75000"/>
                  </a:schemeClr>
                </a:solidFill>
              </a:rPr>
              <a:t>Granátová barva a ovocně kořenitá chuť připomínající vůni višní i jiného </a:t>
            </a:r>
            <a:r>
              <a:rPr lang="cs-CZ" sz="2300" i="1" dirty="0" smtClean="0">
                <a:solidFill>
                  <a:schemeClr val="bg2">
                    <a:lumMod val="75000"/>
                  </a:schemeClr>
                </a:solidFill>
              </a:rPr>
              <a:t>bobulového ovoce</a:t>
            </a:r>
            <a:r>
              <a:rPr lang="cs-CZ" sz="2300" i="1" dirty="0">
                <a:solidFill>
                  <a:schemeClr val="bg2">
                    <a:lumMod val="75000"/>
                  </a:schemeClr>
                </a:solidFill>
              </a:rPr>
              <a:t>. Vína jsou rozdílné plnosti. Při usměrněné sklizni je plnost výraznější a </a:t>
            </a:r>
            <a:r>
              <a:rPr lang="cs-CZ" sz="2300" i="1" dirty="0" smtClean="0">
                <a:solidFill>
                  <a:schemeClr val="bg2">
                    <a:lumMod val="75000"/>
                  </a:schemeClr>
                </a:solidFill>
              </a:rPr>
              <a:t>třísloviny komplexnější</a:t>
            </a:r>
            <a:r>
              <a:rPr lang="cs-CZ" sz="2300" i="1" dirty="0">
                <a:solidFill>
                  <a:schemeClr val="bg2">
                    <a:lumMod val="75000"/>
                  </a:schemeClr>
                </a:solidFill>
              </a:rPr>
              <a:t>, takže se dá docílit jemné a harmonické víno</a:t>
            </a:r>
            <a:r>
              <a:rPr lang="cs-CZ" sz="2300" i="1" dirty="0" smtClean="0">
                <a:solidFill>
                  <a:schemeClr val="bg2">
                    <a:lumMod val="75000"/>
                  </a:schemeClr>
                </a:solidFill>
              </a:rPr>
              <a:t>.</a:t>
            </a:r>
            <a:endParaRPr lang="cs-CZ" sz="2300" i="1"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ZW.jpg"/>
          <p:cNvPicPr>
            <a:picLocks noChangeAspect="1" noChangeArrowheads="1"/>
          </p:cNvPicPr>
          <p:nvPr/>
        </p:nvPicPr>
        <p:blipFill>
          <a:blip r:embed="rId2" cstate="print"/>
          <a:srcRect/>
          <a:stretch>
            <a:fillRect/>
          </a:stretch>
        </p:blipFill>
        <p:spPr bwMode="auto">
          <a:xfrm>
            <a:off x="1835696" y="1052736"/>
            <a:ext cx="5452034" cy="5400600"/>
          </a:xfrm>
          <a:prstGeom prst="rect">
            <a:avLst/>
          </a:prstGeom>
          <a:noFill/>
        </p:spPr>
      </p:pic>
      <p:sp>
        <p:nvSpPr>
          <p:cNvPr id="3" name="Obdélník 2"/>
          <p:cNvSpPr/>
          <p:nvPr/>
        </p:nvSpPr>
        <p:spPr>
          <a:xfrm>
            <a:off x="2336324" y="0"/>
            <a:ext cx="4572000" cy="954107"/>
          </a:xfrm>
          <a:prstGeom prst="rect">
            <a:avLst/>
          </a:prstGeom>
        </p:spPr>
        <p:txBody>
          <a:bodyPr>
            <a:spAutoFit/>
          </a:bodyPr>
          <a:lstStyle/>
          <a:p>
            <a:pPr algn="ctr"/>
            <a:r>
              <a:rPr lang="cs-CZ" sz="3200" b="1" dirty="0" smtClean="0">
                <a:solidFill>
                  <a:schemeClr val="bg2">
                    <a:lumMod val="75000"/>
                  </a:schemeClr>
                </a:solidFill>
              </a:rPr>
              <a:t>ZWEIGELTREBE</a:t>
            </a:r>
            <a:endParaRPr lang="cs-CZ" sz="3200" b="1" dirty="0">
              <a:solidFill>
                <a:schemeClr val="bg2">
                  <a:lumMod val="75000"/>
                </a:schemeClr>
              </a:solidFill>
            </a:endParaRPr>
          </a:p>
          <a:p>
            <a:pPr algn="ctr"/>
            <a:r>
              <a:rPr lang="pl-PL" sz="1200" i="1" dirty="0">
                <a:solidFill>
                  <a:schemeClr val="bg2">
                    <a:lumMod val="75000"/>
                  </a:schemeClr>
                </a:solidFill>
              </a:rPr>
              <a:t>(4,8 % z celkové plochy vinic ČR)</a:t>
            </a:r>
          </a:p>
          <a:p>
            <a:pPr algn="ctr"/>
            <a:r>
              <a:rPr lang="cs-CZ" sz="1200" i="1" dirty="0">
                <a:solidFill>
                  <a:schemeClr val="bg2">
                    <a:lumMod val="75000"/>
                  </a:schemeClr>
                </a:solidFill>
              </a:rPr>
              <a:t>Zápis do Státní odrůdové knihy 1980</a:t>
            </a:r>
            <a:endParaRPr lang="cs-CZ" sz="1200" dirty="0">
              <a:solidFill>
                <a:schemeClr val="bg2">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03848" y="548680"/>
            <a:ext cx="2880320" cy="584775"/>
          </a:xfrm>
          <a:prstGeom prst="rect">
            <a:avLst/>
          </a:prstGeom>
        </p:spPr>
        <p:txBody>
          <a:bodyPr wrap="square">
            <a:spAutoFit/>
          </a:bodyPr>
          <a:lstStyle/>
          <a:p>
            <a:pPr algn="ctr"/>
            <a:r>
              <a:rPr lang="cs-CZ" sz="3200" b="1" dirty="0" smtClean="0">
                <a:solidFill>
                  <a:schemeClr val="bg2">
                    <a:lumMod val="75000"/>
                  </a:schemeClr>
                </a:solidFill>
              </a:rPr>
              <a:t>ANDRÉ</a:t>
            </a:r>
            <a:endParaRPr lang="cs-CZ" sz="3200" b="1" dirty="0">
              <a:solidFill>
                <a:schemeClr val="bg2">
                  <a:lumMod val="75000"/>
                </a:schemeClr>
              </a:solidFill>
            </a:endParaRPr>
          </a:p>
        </p:txBody>
      </p:sp>
      <p:sp>
        <p:nvSpPr>
          <p:cNvPr id="3" name="Obdélník 2"/>
          <p:cNvSpPr/>
          <p:nvPr/>
        </p:nvSpPr>
        <p:spPr>
          <a:xfrm>
            <a:off x="323528" y="1628800"/>
            <a:ext cx="8208912" cy="3985706"/>
          </a:xfrm>
          <a:prstGeom prst="rect">
            <a:avLst/>
          </a:prstGeom>
        </p:spPr>
        <p:txBody>
          <a:bodyPr wrap="square">
            <a:spAutoFit/>
          </a:bodyPr>
          <a:lstStyle/>
          <a:p>
            <a:pPr algn="just"/>
            <a:r>
              <a:rPr lang="cs-CZ" sz="2300" dirty="0">
                <a:solidFill>
                  <a:schemeClr val="bg2">
                    <a:lumMod val="75000"/>
                  </a:schemeClr>
                </a:solidFill>
              </a:rPr>
              <a:t>Odrůdu </a:t>
            </a:r>
            <a:r>
              <a:rPr lang="cs-CZ" sz="2300" dirty="0" smtClean="0">
                <a:solidFill>
                  <a:schemeClr val="bg2">
                    <a:lumMod val="75000"/>
                  </a:schemeClr>
                </a:solidFill>
              </a:rPr>
              <a:t>vznikla křížením </a:t>
            </a:r>
            <a:r>
              <a:rPr lang="cs-CZ" sz="2300" dirty="0">
                <a:solidFill>
                  <a:schemeClr val="bg2">
                    <a:lumMod val="75000"/>
                  </a:schemeClr>
                </a:solidFill>
              </a:rPr>
              <a:t>odrůd </a:t>
            </a:r>
            <a:r>
              <a:rPr lang="cs-CZ" sz="2300" dirty="0" smtClean="0">
                <a:solidFill>
                  <a:schemeClr val="bg2">
                    <a:lumMod val="75000"/>
                  </a:schemeClr>
                </a:solidFill>
              </a:rPr>
              <a:t>Frankovka a </a:t>
            </a:r>
            <a:r>
              <a:rPr lang="cs-CZ" sz="2300" dirty="0">
                <a:solidFill>
                  <a:schemeClr val="bg2">
                    <a:lumMod val="75000"/>
                  </a:schemeClr>
                </a:solidFill>
              </a:rPr>
              <a:t>Svatovavřinecké a byla nazvána na </a:t>
            </a:r>
            <a:r>
              <a:rPr lang="cs-CZ" sz="2300" dirty="0" smtClean="0">
                <a:solidFill>
                  <a:schemeClr val="bg2">
                    <a:lumMod val="75000"/>
                  </a:schemeClr>
                </a:solidFill>
              </a:rPr>
              <a:t>počest </a:t>
            </a:r>
            <a:r>
              <a:rPr lang="pl-PL" sz="2300" dirty="0" smtClean="0">
                <a:solidFill>
                  <a:schemeClr val="bg2">
                    <a:lumMod val="75000"/>
                  </a:schemeClr>
                </a:solidFill>
              </a:rPr>
              <a:t>CH</a:t>
            </a:r>
            <a:r>
              <a:rPr lang="pl-PL" sz="2300" dirty="0">
                <a:solidFill>
                  <a:schemeClr val="bg2">
                    <a:lumMod val="75000"/>
                  </a:schemeClr>
                </a:solidFill>
              </a:rPr>
              <a:t>. K. Andrého </a:t>
            </a:r>
            <a:r>
              <a:rPr lang="pl-PL" sz="2300" dirty="0" smtClean="0">
                <a:solidFill>
                  <a:schemeClr val="bg2">
                    <a:lumMod val="75000"/>
                  </a:schemeClr>
                </a:solidFill>
              </a:rPr>
              <a:t>zakladatele spolku </a:t>
            </a:r>
            <a:r>
              <a:rPr lang="cs-CZ" sz="2300" dirty="0" smtClean="0">
                <a:solidFill>
                  <a:schemeClr val="bg2">
                    <a:lumMod val="75000"/>
                  </a:schemeClr>
                </a:solidFill>
              </a:rPr>
              <a:t>na </a:t>
            </a:r>
            <a:r>
              <a:rPr lang="cs-CZ" sz="2300" dirty="0">
                <a:solidFill>
                  <a:schemeClr val="bg2">
                    <a:lumMod val="75000"/>
                  </a:schemeClr>
                </a:solidFill>
              </a:rPr>
              <a:t>podporu šlechtění ovoce a révy v Brně</a:t>
            </a:r>
            <a:r>
              <a:rPr lang="cs-CZ" sz="2300" dirty="0" smtClean="0">
                <a:solidFill>
                  <a:schemeClr val="bg2">
                    <a:lumMod val="75000"/>
                  </a:schemeClr>
                </a:solidFill>
              </a:rPr>
              <a:t>.</a:t>
            </a:r>
          </a:p>
          <a:p>
            <a:pPr algn="just"/>
            <a:endParaRPr lang="cs-CZ" sz="2300" dirty="0">
              <a:solidFill>
                <a:schemeClr val="bg2">
                  <a:lumMod val="75000"/>
                </a:schemeClr>
              </a:solidFill>
            </a:endParaRPr>
          </a:p>
          <a:p>
            <a:pPr algn="just"/>
            <a:r>
              <a:rPr lang="cs-CZ" sz="2300" dirty="0">
                <a:solidFill>
                  <a:schemeClr val="bg2">
                    <a:lumMod val="75000"/>
                  </a:schemeClr>
                </a:solidFill>
              </a:rPr>
              <a:t>André patří do nejteplejších oblastí, kde </a:t>
            </a:r>
            <a:r>
              <a:rPr lang="cs-CZ" sz="2300" dirty="0" smtClean="0">
                <a:solidFill>
                  <a:schemeClr val="bg2">
                    <a:lumMod val="75000"/>
                  </a:schemeClr>
                </a:solidFill>
              </a:rPr>
              <a:t> vyžaduje výborné </a:t>
            </a:r>
            <a:r>
              <a:rPr lang="cs-CZ" sz="2300" dirty="0">
                <a:solidFill>
                  <a:schemeClr val="bg2">
                    <a:lumMod val="75000"/>
                  </a:schemeClr>
                </a:solidFill>
              </a:rPr>
              <a:t>polohy, protože zraje pozdě a je </a:t>
            </a:r>
            <a:r>
              <a:rPr lang="cs-CZ" sz="2300" dirty="0" smtClean="0">
                <a:solidFill>
                  <a:schemeClr val="bg2">
                    <a:lumMod val="75000"/>
                  </a:schemeClr>
                </a:solidFill>
              </a:rPr>
              <a:t>současně náročné </a:t>
            </a:r>
            <a:r>
              <a:rPr lang="cs-CZ" sz="2300" dirty="0">
                <a:solidFill>
                  <a:schemeClr val="bg2">
                    <a:lumMod val="75000"/>
                  </a:schemeClr>
                </a:solidFill>
              </a:rPr>
              <a:t>na hluboké a živné půdy. </a:t>
            </a:r>
            <a:endParaRPr lang="cs-CZ" sz="2300" dirty="0" smtClean="0">
              <a:solidFill>
                <a:schemeClr val="bg2">
                  <a:lumMod val="75000"/>
                </a:schemeClr>
              </a:solidFill>
            </a:endParaRPr>
          </a:p>
          <a:p>
            <a:pPr algn="just"/>
            <a:endParaRPr lang="cs-CZ" sz="2300" dirty="0">
              <a:solidFill>
                <a:schemeClr val="bg2">
                  <a:lumMod val="75000"/>
                </a:schemeClr>
              </a:solidFill>
            </a:endParaRPr>
          </a:p>
          <a:p>
            <a:pPr algn="just"/>
            <a:r>
              <a:rPr lang="cs-CZ" sz="2300" i="1" dirty="0" smtClean="0">
                <a:solidFill>
                  <a:schemeClr val="bg2">
                    <a:lumMod val="75000"/>
                  </a:schemeClr>
                </a:solidFill>
              </a:rPr>
              <a:t>Tmavě </a:t>
            </a:r>
            <a:r>
              <a:rPr lang="cs-CZ" sz="2300" i="1" dirty="0">
                <a:solidFill>
                  <a:schemeClr val="bg2">
                    <a:lumMod val="75000"/>
                  </a:schemeClr>
                </a:solidFill>
              </a:rPr>
              <a:t>granátová barva s vůní zralých ostružin a lesního ovoce, s výraznějším projevem </a:t>
            </a:r>
            <a:r>
              <a:rPr lang="cs-CZ" sz="2300" i="1" dirty="0" smtClean="0">
                <a:solidFill>
                  <a:schemeClr val="bg2">
                    <a:lumMod val="75000"/>
                  </a:schemeClr>
                </a:solidFill>
              </a:rPr>
              <a:t>tříslovin v </a:t>
            </a:r>
            <a:r>
              <a:rPr lang="cs-CZ" sz="2300" i="1" dirty="0">
                <a:solidFill>
                  <a:schemeClr val="bg2">
                    <a:lumMod val="75000"/>
                  </a:schemeClr>
                </a:solidFill>
              </a:rPr>
              <a:t>mladém víně. Ve vyzrálém víně se objevují ovocné marmeládové tóny se </a:t>
            </a:r>
            <a:r>
              <a:rPr lang="cs-CZ" sz="2300" i="1" dirty="0" smtClean="0">
                <a:solidFill>
                  <a:schemeClr val="bg2">
                    <a:lumMod val="75000"/>
                  </a:schemeClr>
                </a:solidFill>
              </a:rPr>
              <a:t>sametovou </a:t>
            </a:r>
            <a:r>
              <a:rPr lang="pt-BR" sz="2300" i="1" dirty="0" smtClean="0">
                <a:solidFill>
                  <a:schemeClr val="bg2">
                    <a:lumMod val="75000"/>
                  </a:schemeClr>
                </a:solidFill>
              </a:rPr>
              <a:t>tříslovinou </a:t>
            </a:r>
            <a:r>
              <a:rPr lang="pt-BR" sz="2300" i="1" dirty="0">
                <a:solidFill>
                  <a:schemeClr val="bg2">
                    <a:lumMod val="75000"/>
                  </a:schemeClr>
                </a:solidFill>
              </a:rPr>
              <a:t>a s osobitou plností.</a:t>
            </a:r>
            <a:endParaRPr lang="cs-CZ" sz="2300" i="1"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vinarstvi-prochazka.cz/images/akt_83_Andre.jpg"/>
          <p:cNvPicPr>
            <a:picLocks noChangeAspect="1" noChangeArrowheads="1"/>
          </p:cNvPicPr>
          <p:nvPr/>
        </p:nvPicPr>
        <p:blipFill>
          <a:blip r:embed="rId2" cstate="print"/>
          <a:srcRect/>
          <a:stretch>
            <a:fillRect/>
          </a:stretch>
        </p:blipFill>
        <p:spPr bwMode="auto">
          <a:xfrm>
            <a:off x="1979712" y="1124744"/>
            <a:ext cx="5286757" cy="5040560"/>
          </a:xfrm>
          <a:prstGeom prst="rect">
            <a:avLst/>
          </a:prstGeom>
          <a:noFill/>
        </p:spPr>
      </p:pic>
      <p:sp>
        <p:nvSpPr>
          <p:cNvPr id="3" name="Obdélník 2"/>
          <p:cNvSpPr/>
          <p:nvPr/>
        </p:nvSpPr>
        <p:spPr>
          <a:xfrm>
            <a:off x="3203848" y="0"/>
            <a:ext cx="2880320" cy="954107"/>
          </a:xfrm>
          <a:prstGeom prst="rect">
            <a:avLst/>
          </a:prstGeom>
        </p:spPr>
        <p:txBody>
          <a:bodyPr wrap="square">
            <a:spAutoFit/>
          </a:bodyPr>
          <a:lstStyle/>
          <a:p>
            <a:pPr algn="ctr"/>
            <a:r>
              <a:rPr lang="cs-CZ" sz="3200" b="1" dirty="0" smtClean="0">
                <a:solidFill>
                  <a:schemeClr val="bg2">
                    <a:lumMod val="75000"/>
                  </a:schemeClr>
                </a:solidFill>
              </a:rPr>
              <a:t>ANDRÉ</a:t>
            </a:r>
            <a:endParaRPr lang="cs-CZ" sz="3200" b="1" dirty="0">
              <a:solidFill>
                <a:schemeClr val="bg2">
                  <a:lumMod val="75000"/>
                </a:schemeClr>
              </a:solidFill>
            </a:endParaRPr>
          </a:p>
          <a:p>
            <a:pPr algn="ctr"/>
            <a:r>
              <a:rPr lang="pl-PL" sz="1200" i="1" dirty="0">
                <a:solidFill>
                  <a:schemeClr val="bg2">
                    <a:lumMod val="75000"/>
                  </a:schemeClr>
                </a:solidFill>
              </a:rPr>
              <a:t>(1,5 % z celkové plochy vinic ČR)</a:t>
            </a:r>
          </a:p>
          <a:p>
            <a:pPr algn="ctr"/>
            <a:r>
              <a:rPr lang="cs-CZ" sz="1200" i="1" dirty="0">
                <a:solidFill>
                  <a:schemeClr val="bg2">
                    <a:lumMod val="75000"/>
                  </a:schemeClr>
                </a:solidFill>
              </a:rPr>
              <a:t>Zápis do Státní odrůdové knihy 1980</a:t>
            </a:r>
            <a:endParaRPr lang="cs-CZ" sz="1200" dirty="0">
              <a:solidFill>
                <a:schemeClr val="bg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67744" y="548680"/>
            <a:ext cx="4572000" cy="584775"/>
          </a:xfrm>
          <a:prstGeom prst="rect">
            <a:avLst/>
          </a:prstGeom>
        </p:spPr>
        <p:txBody>
          <a:bodyPr>
            <a:spAutoFit/>
          </a:bodyPr>
          <a:lstStyle/>
          <a:p>
            <a:pPr algn="ctr"/>
            <a:r>
              <a:rPr lang="cs-CZ" sz="3200" b="1" dirty="0" smtClean="0">
                <a:solidFill>
                  <a:schemeClr val="bg2">
                    <a:lumMod val="75000"/>
                  </a:schemeClr>
                </a:solidFill>
              </a:rPr>
              <a:t>CABERNET MORAVIA</a:t>
            </a:r>
            <a:endParaRPr lang="cs-CZ" sz="3200" b="1" dirty="0">
              <a:solidFill>
                <a:schemeClr val="bg2">
                  <a:lumMod val="75000"/>
                </a:schemeClr>
              </a:solidFill>
            </a:endParaRPr>
          </a:p>
        </p:txBody>
      </p:sp>
      <p:sp>
        <p:nvSpPr>
          <p:cNvPr id="3" name="Obdélník 2"/>
          <p:cNvSpPr/>
          <p:nvPr/>
        </p:nvSpPr>
        <p:spPr>
          <a:xfrm>
            <a:off x="395536" y="1628800"/>
            <a:ext cx="8352928" cy="3631763"/>
          </a:xfrm>
          <a:prstGeom prst="rect">
            <a:avLst/>
          </a:prstGeom>
        </p:spPr>
        <p:txBody>
          <a:bodyPr wrap="square">
            <a:spAutoFit/>
          </a:bodyPr>
          <a:lstStyle/>
          <a:p>
            <a:pPr algn="just"/>
            <a:r>
              <a:rPr lang="cs-CZ" sz="2300" dirty="0" smtClean="0">
                <a:solidFill>
                  <a:schemeClr val="bg2">
                    <a:lumMod val="75000"/>
                  </a:schemeClr>
                </a:solidFill>
              </a:rPr>
              <a:t>Odrůda vznikla křížením </a:t>
            </a:r>
            <a:r>
              <a:rPr lang="cs-CZ" sz="2300" dirty="0">
                <a:solidFill>
                  <a:schemeClr val="bg2">
                    <a:lumMod val="75000"/>
                  </a:schemeClr>
                </a:solidFill>
              </a:rPr>
              <a:t>odrůd Cabernet Franc a </a:t>
            </a:r>
            <a:r>
              <a:rPr lang="cs-CZ" sz="2300" dirty="0" err="1">
                <a:solidFill>
                  <a:schemeClr val="bg2">
                    <a:lumMod val="75000"/>
                  </a:schemeClr>
                </a:solidFill>
              </a:rPr>
              <a:t>Zweigeltrebe</a:t>
            </a:r>
            <a:r>
              <a:rPr lang="cs-CZ" sz="2300" dirty="0" smtClean="0">
                <a:solidFill>
                  <a:schemeClr val="bg2">
                    <a:lumMod val="75000"/>
                  </a:schemeClr>
                </a:solidFill>
              </a:rPr>
              <a:t>.</a:t>
            </a:r>
          </a:p>
          <a:p>
            <a:pPr algn="just"/>
            <a:endParaRPr lang="cs-CZ" sz="2300" dirty="0">
              <a:solidFill>
                <a:schemeClr val="bg2">
                  <a:lumMod val="75000"/>
                </a:schemeClr>
              </a:solidFill>
            </a:endParaRPr>
          </a:p>
          <a:p>
            <a:pPr algn="just"/>
            <a:r>
              <a:rPr lang="cs-CZ" sz="2300" dirty="0" smtClean="0">
                <a:solidFill>
                  <a:schemeClr val="bg2">
                    <a:lumMod val="75000"/>
                  </a:schemeClr>
                </a:solidFill>
              </a:rPr>
              <a:t>Zrání je </a:t>
            </a:r>
            <a:r>
              <a:rPr lang="cs-CZ" sz="2300" dirty="0">
                <a:solidFill>
                  <a:schemeClr val="bg2">
                    <a:lumMod val="75000"/>
                  </a:schemeClr>
                </a:solidFill>
              </a:rPr>
              <a:t>velmi pozdní. Plodnost je výborná a </a:t>
            </a:r>
            <a:r>
              <a:rPr lang="cs-CZ" sz="2300" dirty="0" smtClean="0">
                <a:solidFill>
                  <a:schemeClr val="bg2">
                    <a:lumMod val="75000"/>
                  </a:schemeClr>
                </a:solidFill>
              </a:rPr>
              <a:t>pravidelná. Cabernet </a:t>
            </a:r>
            <a:r>
              <a:rPr lang="cs-CZ" sz="2300" dirty="0" err="1">
                <a:solidFill>
                  <a:schemeClr val="bg2">
                    <a:lumMod val="75000"/>
                  </a:schemeClr>
                </a:solidFill>
              </a:rPr>
              <a:t>Moravia</a:t>
            </a:r>
            <a:r>
              <a:rPr lang="cs-CZ" sz="2300" dirty="0">
                <a:solidFill>
                  <a:schemeClr val="bg2">
                    <a:lumMod val="75000"/>
                  </a:schemeClr>
                </a:solidFill>
              </a:rPr>
              <a:t> patří do nejteplejších </a:t>
            </a:r>
            <a:r>
              <a:rPr lang="cs-CZ" sz="2300" dirty="0" smtClean="0">
                <a:solidFill>
                  <a:schemeClr val="bg2">
                    <a:lumMod val="75000"/>
                  </a:schemeClr>
                </a:solidFill>
              </a:rPr>
              <a:t>poloh a </a:t>
            </a:r>
            <a:r>
              <a:rPr lang="cs-CZ" sz="2300" dirty="0">
                <a:solidFill>
                  <a:schemeClr val="bg2">
                    <a:lumMod val="75000"/>
                  </a:schemeClr>
                </a:solidFill>
              </a:rPr>
              <a:t>oblastí. K výrobě vysoce kvalitních vín je </a:t>
            </a:r>
            <a:r>
              <a:rPr lang="cs-CZ" sz="2300" dirty="0" smtClean="0">
                <a:solidFill>
                  <a:schemeClr val="bg2">
                    <a:lumMod val="75000"/>
                  </a:schemeClr>
                </a:solidFill>
              </a:rPr>
              <a:t>třeba regulovat </a:t>
            </a:r>
            <a:r>
              <a:rPr lang="cs-CZ" sz="2300" dirty="0">
                <a:solidFill>
                  <a:schemeClr val="bg2">
                    <a:lumMod val="75000"/>
                  </a:schemeClr>
                </a:solidFill>
              </a:rPr>
              <a:t>sklizně.</a:t>
            </a: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Tmavě </a:t>
            </a:r>
            <a:r>
              <a:rPr lang="cs-CZ" sz="2300" i="1" dirty="0">
                <a:solidFill>
                  <a:schemeClr val="bg2">
                    <a:lumMod val="75000"/>
                  </a:schemeClr>
                </a:solidFill>
              </a:rPr>
              <a:t>granátová barva. Aromatické látky černorybízové, typické pro </a:t>
            </a:r>
            <a:r>
              <a:rPr lang="cs-CZ" sz="2300" i="1" dirty="0" err="1">
                <a:solidFill>
                  <a:schemeClr val="bg2">
                    <a:lumMod val="75000"/>
                  </a:schemeClr>
                </a:solidFill>
              </a:rPr>
              <a:t>kabernetovité</a:t>
            </a:r>
            <a:r>
              <a:rPr lang="cs-CZ" sz="2300" i="1" dirty="0">
                <a:solidFill>
                  <a:schemeClr val="bg2">
                    <a:lumMod val="75000"/>
                  </a:schemeClr>
                </a:solidFill>
              </a:rPr>
              <a:t> </a:t>
            </a:r>
            <a:r>
              <a:rPr lang="cs-CZ" sz="2300" i="1" dirty="0" smtClean="0">
                <a:solidFill>
                  <a:schemeClr val="bg2">
                    <a:lumMod val="75000"/>
                  </a:schemeClr>
                </a:solidFill>
              </a:rPr>
              <a:t>odrůdy, jsou </a:t>
            </a:r>
            <a:r>
              <a:rPr lang="cs-CZ" sz="2300" i="1" dirty="0">
                <a:solidFill>
                  <a:schemeClr val="bg2">
                    <a:lumMod val="75000"/>
                  </a:schemeClr>
                </a:solidFill>
              </a:rPr>
              <a:t>spojeny s </a:t>
            </a:r>
            <a:r>
              <a:rPr lang="cs-CZ" sz="2300" i="1" dirty="0" err="1">
                <a:solidFill>
                  <a:schemeClr val="bg2">
                    <a:lumMod val="75000"/>
                  </a:schemeClr>
                </a:solidFill>
              </a:rPr>
              <a:t>ovocností</a:t>
            </a:r>
            <a:r>
              <a:rPr lang="cs-CZ" sz="2300" i="1" dirty="0">
                <a:solidFill>
                  <a:schemeClr val="bg2">
                    <a:lumMod val="75000"/>
                  </a:schemeClr>
                </a:solidFill>
              </a:rPr>
              <a:t> a s dobře strukturovanými tříslovinami, </a:t>
            </a:r>
            <a:r>
              <a:rPr lang="cs-CZ" sz="2300" i="1" dirty="0" smtClean="0">
                <a:solidFill>
                  <a:schemeClr val="bg2">
                    <a:lumMod val="75000"/>
                  </a:schemeClr>
                </a:solidFill>
              </a:rPr>
              <a:t>které dávají </a:t>
            </a:r>
            <a:r>
              <a:rPr lang="cs-CZ" sz="2300" i="1" dirty="0">
                <a:solidFill>
                  <a:schemeClr val="bg2">
                    <a:lumMod val="75000"/>
                  </a:schemeClr>
                </a:solidFill>
              </a:rPr>
              <a:t>při zrání </a:t>
            </a:r>
            <a:r>
              <a:rPr lang="cs-CZ" sz="2300" i="1" dirty="0" smtClean="0">
                <a:solidFill>
                  <a:schemeClr val="bg2">
                    <a:lumMod val="75000"/>
                  </a:schemeClr>
                </a:solidFill>
              </a:rPr>
              <a:t>na láhvi </a:t>
            </a:r>
            <a:r>
              <a:rPr lang="cs-CZ" sz="2300" i="1" dirty="0">
                <a:solidFill>
                  <a:schemeClr val="bg2">
                    <a:lumMod val="75000"/>
                  </a:schemeClr>
                </a:solidFill>
              </a:rPr>
              <a:t>příjemný komplex typický pro červená vína severnějších oblastí.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339752" y="0"/>
            <a:ext cx="4572000" cy="954107"/>
          </a:xfrm>
          <a:prstGeom prst="rect">
            <a:avLst/>
          </a:prstGeom>
        </p:spPr>
        <p:txBody>
          <a:bodyPr>
            <a:spAutoFit/>
          </a:bodyPr>
          <a:lstStyle/>
          <a:p>
            <a:pPr algn="ctr"/>
            <a:r>
              <a:rPr lang="cs-CZ" sz="3200" b="1" dirty="0" smtClean="0">
                <a:solidFill>
                  <a:schemeClr val="bg2">
                    <a:lumMod val="75000"/>
                  </a:schemeClr>
                </a:solidFill>
              </a:rPr>
              <a:t>CABERNET MORAVIA</a:t>
            </a:r>
            <a:endParaRPr lang="cs-CZ" sz="3200" b="1" dirty="0">
              <a:solidFill>
                <a:schemeClr val="bg2">
                  <a:lumMod val="75000"/>
                </a:schemeClr>
              </a:solidFill>
            </a:endParaRPr>
          </a:p>
          <a:p>
            <a:pPr algn="ctr"/>
            <a:r>
              <a:rPr lang="pl-PL" sz="1200" i="1" dirty="0">
                <a:solidFill>
                  <a:schemeClr val="bg2">
                    <a:lumMod val="75000"/>
                  </a:schemeClr>
                </a:solidFill>
              </a:rPr>
              <a:t>(1,1 % z celkové plochy vinic ČR)</a:t>
            </a:r>
          </a:p>
          <a:p>
            <a:pPr algn="ctr"/>
            <a:r>
              <a:rPr lang="cs-CZ" sz="1200" i="1" dirty="0">
                <a:solidFill>
                  <a:schemeClr val="bg2">
                    <a:lumMod val="75000"/>
                  </a:schemeClr>
                </a:solidFill>
              </a:rPr>
              <a:t>Zápis do Státní odrůdové knihy 2001</a:t>
            </a:r>
            <a:endParaRPr lang="cs-CZ" sz="1200" dirty="0">
              <a:solidFill>
                <a:schemeClr val="bg2">
                  <a:lumMod val="75000"/>
                </a:schemeClr>
              </a:solidFill>
            </a:endParaRPr>
          </a:p>
        </p:txBody>
      </p:sp>
      <p:pic>
        <p:nvPicPr>
          <p:cNvPr id="3" name="Picture 2" descr="http://www.ovine.cz/web/document/odrudy_img/02-88.jpg"/>
          <p:cNvPicPr>
            <a:picLocks noChangeAspect="1" noChangeArrowheads="1"/>
          </p:cNvPicPr>
          <p:nvPr/>
        </p:nvPicPr>
        <p:blipFill>
          <a:blip r:embed="rId2" cstate="print"/>
          <a:srcRect/>
          <a:stretch>
            <a:fillRect/>
          </a:stretch>
        </p:blipFill>
        <p:spPr bwMode="auto">
          <a:xfrm>
            <a:off x="2483768" y="1052736"/>
            <a:ext cx="4230705" cy="544522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124744"/>
            <a:ext cx="8280920" cy="4339650"/>
          </a:xfrm>
          <a:prstGeom prst="rect">
            <a:avLst/>
          </a:prstGeom>
        </p:spPr>
        <p:txBody>
          <a:bodyPr wrap="square">
            <a:spAutoFit/>
          </a:bodyPr>
          <a:lstStyle/>
          <a:p>
            <a:pPr lvl="0" fontAlgn="base">
              <a:spcBef>
                <a:spcPct val="0"/>
              </a:spcBef>
              <a:spcAft>
                <a:spcPct val="0"/>
              </a:spcAft>
            </a:pPr>
            <a:r>
              <a:rPr lang="cs-CZ" sz="3600" b="1" dirty="0" err="1" smtClean="0">
                <a:solidFill>
                  <a:schemeClr val="bg2">
                    <a:lumMod val="75000"/>
                  </a:schemeClr>
                </a:solidFill>
                <a:latin typeface="Calibri" pitchFamily="34" charset="0"/>
                <a:ea typeface="Times New Roman" pitchFamily="18" charset="0"/>
                <a:cs typeface="Calibri" pitchFamily="34" charset="0"/>
              </a:rPr>
              <a:t>Agni</a:t>
            </a:r>
            <a:endParaRPr lang="cs-CZ" sz="3600" b="1" dirty="0" smtClean="0">
              <a:solidFill>
                <a:schemeClr val="bg2">
                  <a:lumMod val="75000"/>
                </a:schemeClr>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cs-CZ" sz="2400" dirty="0" smtClean="0">
                <a:solidFill>
                  <a:schemeClr val="bg2">
                    <a:lumMod val="75000"/>
                  </a:schemeClr>
                </a:solidFill>
                <a:latin typeface="Calibri" pitchFamily="34" charset="0"/>
                <a:ea typeface="Times New Roman" pitchFamily="18" charset="0"/>
                <a:cs typeface="Calibri" pitchFamily="34" charset="0"/>
              </a:rPr>
              <a:t>je modrá aromatická moštová odrůda vzniklá křížením odrůd André x Irsai Oliver. </a:t>
            </a:r>
          </a:p>
          <a:p>
            <a:pPr lvl="0" eaLnBrk="0" fontAlgn="base" hangingPunct="0">
              <a:spcBef>
                <a:spcPct val="0"/>
              </a:spcBef>
              <a:spcAft>
                <a:spcPct val="0"/>
              </a:spcAft>
            </a:pPr>
            <a:endParaRPr lang="cs-CZ" sz="2400" b="1" dirty="0" smtClean="0">
              <a:solidFill>
                <a:schemeClr val="bg2">
                  <a:lumMod val="75000"/>
                </a:schemeClr>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pPr>
            <a:r>
              <a:rPr lang="cs-CZ" sz="2400" i="1" dirty="0" smtClean="0">
                <a:solidFill>
                  <a:schemeClr val="bg2">
                    <a:lumMod val="75000"/>
                  </a:schemeClr>
                </a:solidFill>
                <a:latin typeface="Calibri" pitchFamily="34" charset="0"/>
                <a:ea typeface="Times New Roman" pitchFamily="18" charset="0"/>
                <a:cs typeface="Calibri" pitchFamily="34" charset="0"/>
              </a:rPr>
              <a:t>Odrůdové víno je plné, zvláštního, pro červená vína nezvyklého typu s výrazným muškátovým aroma. Odrůda by se pravděpodobně mohla uplatnit při výrobě vín dezertních. Barva typických vín je nadprůměrně sytá, intenzívně červená, vůně je doplněná květinovými tóny, chuť je plná, příjemná, tříslovina velmi jemná. Ve vůni a chuti můžeme hledat muškát a exotické tóny. Odrůdová vína nejsou příliš vhodná k archivaci.</a:t>
            </a:r>
            <a:endParaRPr lang="cs-CZ" sz="2400" b="1" i="1" dirty="0" smtClean="0">
              <a:solidFill>
                <a:schemeClr val="bg2">
                  <a:lumMod val="75000"/>
                </a:schemeClr>
              </a:solidFill>
              <a:latin typeface="Arial" pitchFamily="34" charset="0"/>
              <a:ea typeface="Times New Roman" pitchFamily="18"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124744"/>
            <a:ext cx="8280920" cy="3970318"/>
          </a:xfrm>
          <a:prstGeom prst="rect">
            <a:avLst/>
          </a:prstGeom>
        </p:spPr>
        <p:txBody>
          <a:bodyPr wrap="square">
            <a:spAutoFit/>
          </a:bodyPr>
          <a:lstStyle/>
          <a:p>
            <a:pPr lvl="0" fontAlgn="base">
              <a:spcBef>
                <a:spcPct val="0"/>
              </a:spcBef>
              <a:spcAft>
                <a:spcPct val="0"/>
              </a:spcAft>
            </a:pPr>
            <a:r>
              <a:rPr lang="cs-CZ" sz="3600" b="1" dirty="0" err="1" smtClean="0">
                <a:solidFill>
                  <a:schemeClr val="bg2">
                    <a:lumMod val="75000"/>
                  </a:schemeClr>
                </a:solidFill>
                <a:latin typeface="Calibri" pitchFamily="34" charset="0"/>
                <a:ea typeface="Times New Roman" pitchFamily="18" charset="0"/>
                <a:cs typeface="Calibri" pitchFamily="34" charset="0"/>
              </a:rPr>
              <a:t>Ariana</a:t>
            </a:r>
            <a:endParaRPr lang="cs-CZ" sz="3600" b="1" dirty="0" smtClean="0">
              <a:solidFill>
                <a:schemeClr val="bg2">
                  <a:lumMod val="75000"/>
                </a:schemeClr>
              </a:solidFill>
              <a:latin typeface="Arial" pitchFamily="34" charset="0"/>
              <a:ea typeface="Times New Roman" pitchFamily="18" charset="0"/>
              <a:cs typeface="Arial" pitchFamily="34" charset="0"/>
            </a:endParaRPr>
          </a:p>
          <a:p>
            <a:r>
              <a:rPr lang="cs-CZ" sz="2400" dirty="0" err="1" smtClean="0">
                <a:solidFill>
                  <a:schemeClr val="bg2">
                    <a:lumMod val="75000"/>
                  </a:schemeClr>
                </a:solidFill>
              </a:rPr>
              <a:t>Ariana</a:t>
            </a:r>
            <a:r>
              <a:rPr lang="cs-CZ" sz="2400" dirty="0" smtClean="0">
                <a:solidFill>
                  <a:schemeClr val="bg2">
                    <a:lumMod val="75000"/>
                  </a:schemeClr>
                </a:solidFill>
              </a:rPr>
              <a:t> je modrá moštová odrůda vzniklá křížením (Ryzlink rýnský x Svatovavřinecké) x </a:t>
            </a:r>
            <a:r>
              <a:rPr lang="cs-CZ" sz="2400" dirty="0" err="1" smtClean="0">
                <a:solidFill>
                  <a:schemeClr val="bg2">
                    <a:lumMod val="75000"/>
                  </a:schemeClr>
                </a:solidFill>
              </a:rPr>
              <a:t>Zweigeltrebe</a:t>
            </a:r>
            <a:r>
              <a:rPr lang="cs-CZ" sz="2400" dirty="0" smtClean="0">
                <a:solidFill>
                  <a:schemeClr val="bg2">
                    <a:lumMod val="75000"/>
                  </a:schemeClr>
                </a:solidFill>
              </a:rPr>
              <a:t>. </a:t>
            </a:r>
          </a:p>
          <a:p>
            <a:endParaRPr lang="cs-CZ" sz="2400" dirty="0" smtClean="0">
              <a:solidFill>
                <a:schemeClr val="bg2">
                  <a:lumMod val="75000"/>
                </a:schemeClr>
              </a:solidFill>
            </a:endParaRPr>
          </a:p>
          <a:p>
            <a:pPr algn="just"/>
            <a:r>
              <a:rPr lang="cs-CZ" sz="2400" i="1" dirty="0" smtClean="0">
                <a:solidFill>
                  <a:schemeClr val="bg2">
                    <a:lumMod val="75000"/>
                  </a:schemeClr>
                </a:solidFill>
              </a:rPr>
              <a:t>Charakter vín připomíná vyzrálá vína odrůdy </a:t>
            </a:r>
            <a:r>
              <a:rPr lang="cs-CZ" sz="2400" i="1" dirty="0" err="1" smtClean="0">
                <a:solidFill>
                  <a:schemeClr val="bg2">
                    <a:lumMod val="75000"/>
                  </a:schemeClr>
                </a:solidFill>
              </a:rPr>
              <a:t>Zweigeltrebe</a:t>
            </a:r>
            <a:r>
              <a:rPr lang="cs-CZ" sz="2400" i="1" dirty="0" smtClean="0">
                <a:solidFill>
                  <a:schemeClr val="bg2">
                    <a:lumMod val="75000"/>
                  </a:schemeClr>
                </a:solidFill>
              </a:rPr>
              <a:t>. Víno je tmavě rubínové až granátové barvy, plné, harmonické, sametově hebké, dostatečně barevné, velmi dobré kvality s jemným obsahem tříslovin. Zráním získává na kvalitě. Ve vůni a chuti můžeme hledat peckovité ovoce, třešně a višně. Odrůdová vína jsou vhodná ke střednědobé archivaci.</a:t>
            </a:r>
            <a:endParaRPr lang="cs-CZ" sz="2400" i="1" dirty="0">
              <a:solidFill>
                <a:schemeClr val="bg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55776" y="476672"/>
            <a:ext cx="4248472" cy="584775"/>
          </a:xfrm>
          <a:prstGeom prst="rect">
            <a:avLst/>
          </a:prstGeom>
        </p:spPr>
        <p:txBody>
          <a:bodyPr wrap="square">
            <a:spAutoFit/>
          </a:bodyPr>
          <a:lstStyle/>
          <a:p>
            <a:pPr algn="ctr"/>
            <a:r>
              <a:rPr lang="cs-CZ" sz="3200" b="1" dirty="0" smtClean="0">
                <a:solidFill>
                  <a:schemeClr val="bg2">
                    <a:lumMod val="75000"/>
                  </a:schemeClr>
                </a:solidFill>
              </a:rPr>
              <a:t>FRANKOVKA</a:t>
            </a:r>
          </a:p>
        </p:txBody>
      </p:sp>
      <p:sp>
        <p:nvSpPr>
          <p:cNvPr id="4" name="Obdélník 3"/>
          <p:cNvSpPr/>
          <p:nvPr/>
        </p:nvSpPr>
        <p:spPr>
          <a:xfrm>
            <a:off x="323528" y="1628800"/>
            <a:ext cx="8208912" cy="3631763"/>
          </a:xfrm>
          <a:prstGeom prst="rect">
            <a:avLst/>
          </a:prstGeom>
        </p:spPr>
        <p:txBody>
          <a:bodyPr wrap="square">
            <a:spAutoFit/>
          </a:bodyPr>
          <a:lstStyle/>
          <a:p>
            <a:pPr algn="just"/>
            <a:r>
              <a:rPr lang="cs-CZ" sz="2300" dirty="0" smtClean="0">
                <a:solidFill>
                  <a:schemeClr val="bg2">
                    <a:lumMod val="75000"/>
                  </a:schemeClr>
                </a:solidFill>
              </a:rPr>
              <a:t>Na </a:t>
            </a:r>
            <a:r>
              <a:rPr lang="cs-CZ" sz="2300" dirty="0">
                <a:solidFill>
                  <a:schemeClr val="bg2">
                    <a:lumMod val="75000"/>
                  </a:schemeClr>
                </a:solidFill>
              </a:rPr>
              <a:t>vzniku pravděpodobně rakouské odrůdy se </a:t>
            </a:r>
            <a:r>
              <a:rPr lang="cs-CZ" sz="2300" dirty="0" smtClean="0">
                <a:solidFill>
                  <a:schemeClr val="bg2">
                    <a:lumMod val="75000"/>
                  </a:schemeClr>
                </a:solidFill>
              </a:rPr>
              <a:t>podílela odrůda </a:t>
            </a:r>
            <a:r>
              <a:rPr lang="cs-CZ" sz="2300" dirty="0" err="1">
                <a:solidFill>
                  <a:schemeClr val="bg2">
                    <a:lumMod val="75000"/>
                  </a:schemeClr>
                </a:solidFill>
              </a:rPr>
              <a:t>Heunisch</a:t>
            </a:r>
            <a:r>
              <a:rPr lang="cs-CZ" sz="2300" dirty="0">
                <a:solidFill>
                  <a:schemeClr val="bg2">
                    <a:lumMod val="75000"/>
                  </a:schemeClr>
                </a:solidFill>
              </a:rPr>
              <a:t>. </a:t>
            </a:r>
            <a:endParaRPr lang="cs-CZ" sz="2300" dirty="0" smtClean="0">
              <a:solidFill>
                <a:schemeClr val="bg2">
                  <a:lumMod val="75000"/>
                </a:schemeClr>
              </a:solidFill>
            </a:endParaRPr>
          </a:p>
          <a:p>
            <a:pPr algn="just"/>
            <a:endParaRPr lang="cs-CZ" sz="2300" dirty="0">
              <a:solidFill>
                <a:schemeClr val="bg2">
                  <a:lumMod val="75000"/>
                </a:schemeClr>
              </a:solidFill>
            </a:endParaRPr>
          </a:p>
          <a:p>
            <a:pPr algn="just"/>
            <a:r>
              <a:rPr lang="cs-CZ" sz="2300" dirty="0" smtClean="0">
                <a:solidFill>
                  <a:schemeClr val="bg2">
                    <a:lumMod val="75000"/>
                  </a:schemeClr>
                </a:solidFill>
              </a:rPr>
              <a:t>Pěstuje </a:t>
            </a:r>
            <a:r>
              <a:rPr lang="cs-CZ" sz="2300" dirty="0">
                <a:solidFill>
                  <a:schemeClr val="bg2">
                    <a:lumMod val="75000"/>
                  </a:schemeClr>
                </a:solidFill>
              </a:rPr>
              <a:t>se hlavně ve </a:t>
            </a:r>
            <a:r>
              <a:rPr lang="cs-CZ" sz="2300" dirty="0" smtClean="0">
                <a:solidFill>
                  <a:schemeClr val="bg2">
                    <a:lumMod val="75000"/>
                  </a:schemeClr>
                </a:solidFill>
              </a:rPr>
              <a:t>středoevropských vinařských </a:t>
            </a:r>
            <a:r>
              <a:rPr lang="cs-CZ" sz="2300" dirty="0">
                <a:solidFill>
                  <a:schemeClr val="bg2">
                    <a:lumMod val="75000"/>
                  </a:schemeClr>
                </a:solidFill>
              </a:rPr>
              <a:t>oblastech; u nás se </a:t>
            </a:r>
            <a:r>
              <a:rPr lang="cs-CZ" sz="2300" dirty="0" smtClean="0">
                <a:solidFill>
                  <a:schemeClr val="bg2">
                    <a:lumMod val="75000"/>
                  </a:schemeClr>
                </a:solidFill>
              </a:rPr>
              <a:t>objevuje </a:t>
            </a:r>
            <a:r>
              <a:rPr lang="pl-PL" sz="2300" dirty="0" smtClean="0">
                <a:solidFill>
                  <a:schemeClr val="bg2">
                    <a:lumMod val="75000"/>
                  </a:schemeClr>
                </a:solidFill>
              </a:rPr>
              <a:t>jen </a:t>
            </a:r>
            <a:r>
              <a:rPr lang="pl-PL" sz="2300" dirty="0">
                <a:solidFill>
                  <a:schemeClr val="bg2">
                    <a:lumMod val="75000"/>
                  </a:schemeClr>
                </a:solidFill>
              </a:rPr>
              <a:t>na Moravě, protože to je odrůda pozdní</a:t>
            </a:r>
            <a:r>
              <a:rPr lang="pl-PL" sz="2300" dirty="0" smtClean="0">
                <a:solidFill>
                  <a:schemeClr val="bg2">
                    <a:lumMod val="75000"/>
                  </a:schemeClr>
                </a:solidFill>
              </a:rPr>
              <a:t>.</a:t>
            </a: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Tmavě </a:t>
            </a:r>
            <a:r>
              <a:rPr lang="cs-CZ" sz="2300" i="1" dirty="0">
                <a:solidFill>
                  <a:schemeClr val="bg2">
                    <a:lumMod val="75000"/>
                  </a:schemeClr>
                </a:solidFill>
              </a:rPr>
              <a:t>rubínová barva. V mládí je u některých vín výraznější projev kyselin a tříslovin, </a:t>
            </a:r>
            <a:r>
              <a:rPr lang="cs-CZ" sz="2300" i="1" dirty="0" smtClean="0">
                <a:solidFill>
                  <a:schemeClr val="bg2">
                    <a:lumMod val="75000"/>
                  </a:schemeClr>
                </a:solidFill>
              </a:rPr>
              <a:t>po vyzrání </a:t>
            </a:r>
            <a:r>
              <a:rPr lang="cs-CZ" sz="2300" i="1" dirty="0">
                <a:solidFill>
                  <a:schemeClr val="bg2">
                    <a:lumMod val="75000"/>
                  </a:schemeClr>
                </a:solidFill>
              </a:rPr>
              <a:t>se objevuje příjemná </a:t>
            </a:r>
            <a:r>
              <a:rPr lang="cs-CZ" sz="2300" i="1" dirty="0" smtClean="0">
                <a:solidFill>
                  <a:schemeClr val="bg2">
                    <a:lumMod val="75000"/>
                  </a:schemeClr>
                </a:solidFill>
              </a:rPr>
              <a:t>kořenitost, někdy </a:t>
            </a:r>
            <a:r>
              <a:rPr lang="cs-CZ" sz="2300" i="1" dirty="0" err="1" smtClean="0">
                <a:solidFill>
                  <a:schemeClr val="bg2">
                    <a:lumMod val="75000"/>
                  </a:schemeClr>
                </a:solidFill>
              </a:rPr>
              <a:t>pepřnatost</a:t>
            </a:r>
            <a:r>
              <a:rPr lang="cs-CZ" sz="2300" i="1" dirty="0" smtClean="0">
                <a:solidFill>
                  <a:schemeClr val="bg2">
                    <a:lumMod val="75000"/>
                  </a:schemeClr>
                </a:solidFill>
              </a:rPr>
              <a:t> spojená </a:t>
            </a:r>
            <a:r>
              <a:rPr lang="cs-CZ" sz="2300" i="1" dirty="0">
                <a:solidFill>
                  <a:schemeClr val="bg2">
                    <a:lumMod val="75000"/>
                  </a:schemeClr>
                </a:solidFill>
              </a:rPr>
              <a:t>s </a:t>
            </a:r>
            <a:r>
              <a:rPr lang="cs-CZ" sz="2300" i="1" dirty="0" err="1" smtClean="0">
                <a:solidFill>
                  <a:schemeClr val="bg2">
                    <a:lumMod val="75000"/>
                  </a:schemeClr>
                </a:solidFill>
              </a:rPr>
              <a:t>ovocností</a:t>
            </a:r>
            <a:r>
              <a:rPr lang="cs-CZ" sz="2300" i="1" dirty="0" smtClean="0">
                <a:solidFill>
                  <a:schemeClr val="bg2">
                    <a:lumMod val="75000"/>
                  </a:schemeClr>
                </a:solidFill>
              </a:rPr>
              <a:t> ostružin. V chuti plné, kulaté víno s příjemnou perzistencí.</a:t>
            </a:r>
            <a:endParaRPr lang="cs-CZ" sz="2300" i="1"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67544" y="1124744"/>
            <a:ext cx="8280920" cy="4770537"/>
          </a:xfrm>
          <a:prstGeom prst="rect">
            <a:avLst/>
          </a:prstGeom>
        </p:spPr>
        <p:txBody>
          <a:bodyPr wrap="square">
            <a:spAutoFit/>
          </a:bodyPr>
          <a:lstStyle/>
          <a:p>
            <a:r>
              <a:rPr lang="cs-CZ" sz="4000" b="1" dirty="0" smtClean="0">
                <a:solidFill>
                  <a:schemeClr val="bg2">
                    <a:lumMod val="75000"/>
                  </a:schemeClr>
                </a:solidFill>
              </a:rPr>
              <a:t>Alibernet</a:t>
            </a:r>
          </a:p>
          <a:p>
            <a:pPr algn="just"/>
            <a:r>
              <a:rPr lang="cs-CZ" sz="2400" dirty="0" smtClean="0">
                <a:solidFill>
                  <a:schemeClr val="bg2">
                    <a:lumMod val="75000"/>
                  </a:schemeClr>
                </a:solidFill>
              </a:rPr>
              <a:t>Je modrá moštová odrůda, barvířka, kříženec </a:t>
            </a:r>
            <a:r>
              <a:rPr lang="cs-CZ" sz="2400" dirty="0" err="1" smtClean="0">
                <a:solidFill>
                  <a:schemeClr val="bg2">
                    <a:lumMod val="75000"/>
                  </a:schemeClr>
                </a:solidFill>
              </a:rPr>
              <a:t>Alicante</a:t>
            </a:r>
            <a:r>
              <a:rPr lang="cs-CZ" sz="2400" dirty="0" smtClean="0">
                <a:solidFill>
                  <a:schemeClr val="bg2">
                    <a:lumMod val="75000"/>
                  </a:schemeClr>
                </a:solidFill>
              </a:rPr>
              <a:t> </a:t>
            </a:r>
            <a:r>
              <a:rPr lang="cs-CZ" sz="2400" dirty="0" err="1" smtClean="0">
                <a:solidFill>
                  <a:schemeClr val="bg2">
                    <a:lumMod val="75000"/>
                  </a:schemeClr>
                </a:solidFill>
              </a:rPr>
              <a:t>Bouchet</a:t>
            </a:r>
            <a:r>
              <a:rPr lang="cs-CZ" sz="2400" dirty="0" smtClean="0">
                <a:solidFill>
                  <a:schemeClr val="bg2">
                    <a:lumMod val="75000"/>
                  </a:schemeClr>
                </a:solidFill>
              </a:rPr>
              <a:t> x Cabernet Sauvignon. Pochází z Ukrajiny kde byla vyšlechtěna r. 1950 ve VÚ vinohradnickém v Oděse. Barva se nachází také v dužnině bobule. Může se využít jako přídavek k odrůdám s nižší barevností červeného vína a s nižší plností. </a:t>
            </a:r>
          </a:p>
          <a:p>
            <a:pPr algn="just"/>
            <a:endParaRPr lang="cs-CZ" sz="2400" dirty="0" smtClean="0">
              <a:solidFill>
                <a:schemeClr val="bg2">
                  <a:lumMod val="75000"/>
                </a:schemeClr>
              </a:solidFill>
            </a:endParaRPr>
          </a:p>
          <a:p>
            <a:pPr algn="just"/>
            <a:r>
              <a:rPr lang="cs-CZ" sz="2400" i="1" dirty="0" smtClean="0">
                <a:solidFill>
                  <a:schemeClr val="bg2">
                    <a:lumMod val="75000"/>
                  </a:schemeClr>
                </a:solidFill>
              </a:rPr>
              <a:t>Ve vůni a chuti můžeme hledat černý rybíz, </a:t>
            </a:r>
            <a:r>
              <a:rPr lang="cs-CZ" sz="2400" i="1" dirty="0" err="1" smtClean="0">
                <a:solidFill>
                  <a:schemeClr val="bg2">
                    <a:lumMod val="75000"/>
                  </a:schemeClr>
                </a:solidFill>
              </a:rPr>
              <a:t>kabernetové</a:t>
            </a:r>
            <a:r>
              <a:rPr lang="cs-CZ" sz="2400" i="1" dirty="0" smtClean="0">
                <a:solidFill>
                  <a:schemeClr val="bg2">
                    <a:lumMod val="75000"/>
                  </a:schemeClr>
                </a:solidFill>
              </a:rPr>
              <a:t> tóny, čokoládu. Vína jsou vhodná k archivaci. Odrůdová vína jsou, podobně jako vína odrůdy Cabernet Sauvignon, vhodná k pokrmům ze zvěřiny. V černomořské oblasti se z odrůdy vyrábějí i dezertní a šumivá vína.</a:t>
            </a:r>
            <a:endParaRPr lang="cs-CZ" sz="2400" b="1" i="1" dirty="0" smtClean="0">
              <a:solidFill>
                <a:schemeClr val="bg2">
                  <a:lumMod val="75000"/>
                </a:schemeClr>
              </a:solidFill>
              <a:latin typeface="Arial" pitchFamily="34" charset="0"/>
              <a:ea typeface="Times New Roman" pitchFamily="18"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052736"/>
            <a:ext cx="8280920" cy="5509200"/>
          </a:xfrm>
          <a:prstGeom prst="rect">
            <a:avLst/>
          </a:prstGeom>
        </p:spPr>
        <p:txBody>
          <a:bodyPr wrap="square">
            <a:spAutoFit/>
          </a:bodyPr>
          <a:lstStyle/>
          <a:p>
            <a:r>
              <a:rPr lang="cs-CZ" sz="4000" b="1" dirty="0" err="1" smtClean="0">
                <a:solidFill>
                  <a:schemeClr val="bg2">
                    <a:lumMod val="75000"/>
                  </a:schemeClr>
                </a:solidFill>
              </a:rPr>
              <a:t>Rubinet</a:t>
            </a:r>
            <a:endParaRPr lang="cs-CZ" sz="4000" b="1" dirty="0" smtClean="0">
              <a:solidFill>
                <a:schemeClr val="bg2">
                  <a:lumMod val="75000"/>
                </a:schemeClr>
              </a:solidFill>
            </a:endParaRPr>
          </a:p>
          <a:p>
            <a:r>
              <a:rPr lang="cs-CZ" sz="2400" dirty="0" smtClean="0">
                <a:solidFill>
                  <a:schemeClr val="bg2">
                    <a:lumMod val="75000"/>
                  </a:schemeClr>
                </a:solidFill>
              </a:rPr>
              <a:t>je modrá moštová odrůda (barvířka),  kříženec (Revolta x Alibernet) x André. Původní název </a:t>
            </a:r>
            <a:r>
              <a:rPr lang="cs-CZ" sz="2400" dirty="0" err="1" smtClean="0">
                <a:solidFill>
                  <a:schemeClr val="bg2">
                    <a:lumMod val="75000"/>
                  </a:schemeClr>
                </a:solidFill>
              </a:rPr>
              <a:t>Tintet</a:t>
            </a:r>
            <a:r>
              <a:rPr lang="cs-CZ" sz="2400" dirty="0" smtClean="0">
                <a:solidFill>
                  <a:schemeClr val="bg2">
                    <a:lumMod val="75000"/>
                  </a:schemeClr>
                </a:solidFill>
              </a:rPr>
              <a:t>. Barva se nachází také v dužnině bobule.</a:t>
            </a:r>
          </a:p>
          <a:p>
            <a:endParaRPr lang="cs-CZ" sz="2400" dirty="0" smtClean="0">
              <a:solidFill>
                <a:schemeClr val="bg2">
                  <a:lumMod val="75000"/>
                </a:schemeClr>
              </a:solidFill>
            </a:endParaRPr>
          </a:p>
          <a:p>
            <a:pPr algn="just"/>
            <a:r>
              <a:rPr lang="cs-CZ" sz="2400" dirty="0" smtClean="0">
                <a:solidFill>
                  <a:schemeClr val="bg2">
                    <a:lumMod val="75000"/>
                  </a:schemeClr>
                </a:solidFill>
              </a:rPr>
              <a:t>Charakterem víno připomíná červená vína z jižní Evropy. Je velmi vhodné ke spojování s červenými víny, kterým dodává plnost a charakter. Může se využít jako přídavek k odrůdám s nižší barevností červeného vína a s nižší plností. </a:t>
            </a:r>
          </a:p>
          <a:p>
            <a:endParaRPr lang="cs-CZ" sz="2400" dirty="0" smtClean="0">
              <a:solidFill>
                <a:schemeClr val="bg2">
                  <a:lumMod val="75000"/>
                </a:schemeClr>
              </a:solidFill>
            </a:endParaRPr>
          </a:p>
          <a:p>
            <a:pPr algn="just"/>
            <a:r>
              <a:rPr lang="cs-CZ" sz="2400" i="1" dirty="0" smtClean="0">
                <a:solidFill>
                  <a:schemeClr val="bg2">
                    <a:lumMod val="75000"/>
                  </a:schemeClr>
                </a:solidFill>
              </a:rPr>
              <a:t>Typická odrůdová vína jsou neprůhledně sytě červenohnědá, vůně je intenzivní, kořenitě </a:t>
            </a:r>
            <a:r>
              <a:rPr lang="cs-CZ" sz="2400" i="1" dirty="0" err="1" smtClean="0">
                <a:solidFill>
                  <a:schemeClr val="bg2">
                    <a:lumMod val="75000"/>
                  </a:schemeClr>
                </a:solidFill>
              </a:rPr>
              <a:t>kabernetová</a:t>
            </a:r>
            <a:r>
              <a:rPr lang="cs-CZ" sz="2400" i="1" dirty="0" smtClean="0">
                <a:solidFill>
                  <a:schemeClr val="bg2">
                    <a:lumMod val="75000"/>
                  </a:schemeClr>
                </a:solidFill>
              </a:rPr>
              <a:t>, zvláštní, chuť velmi plná, viskózní, tříslovitá, charakteru jižních vín. Ve vůni a chuti můžeme hledat černý rybíz, plody černého bezu, koření. </a:t>
            </a:r>
            <a:endParaRPr lang="cs-CZ" sz="2400" i="1" dirty="0">
              <a:solidFill>
                <a:schemeClr val="bg2">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071801"/>
            <a:ext cx="8280920" cy="5047536"/>
          </a:xfrm>
          <a:prstGeom prst="rect">
            <a:avLst/>
          </a:prstGeom>
        </p:spPr>
        <p:txBody>
          <a:bodyPr wrap="square">
            <a:spAutoFit/>
          </a:bodyPr>
          <a:lstStyle/>
          <a:p>
            <a:r>
              <a:rPr lang="cs-CZ" sz="4000" b="1" dirty="0" err="1" smtClean="0">
                <a:solidFill>
                  <a:schemeClr val="bg2">
                    <a:lumMod val="75000"/>
                  </a:schemeClr>
                </a:solidFill>
              </a:rPr>
              <a:t>Neronet</a:t>
            </a:r>
            <a:endParaRPr lang="cs-CZ" sz="4000" b="1" dirty="0" smtClean="0">
              <a:solidFill>
                <a:schemeClr val="bg2">
                  <a:lumMod val="75000"/>
                </a:schemeClr>
              </a:solidFill>
            </a:endParaRPr>
          </a:p>
          <a:p>
            <a:r>
              <a:rPr lang="cs-CZ" sz="2400" dirty="0" smtClean="0">
                <a:solidFill>
                  <a:schemeClr val="bg2">
                    <a:lumMod val="75000"/>
                  </a:schemeClr>
                </a:solidFill>
              </a:rPr>
              <a:t>je modrá moštová odrůda (barvířka) vzniklá křížením (Svatovavřinecké x Modrý Portugal) x Alibernet. </a:t>
            </a:r>
          </a:p>
          <a:p>
            <a:endParaRPr lang="cs-CZ" sz="2400" dirty="0" smtClean="0">
              <a:solidFill>
                <a:schemeClr val="bg2">
                  <a:lumMod val="75000"/>
                </a:schemeClr>
              </a:solidFill>
            </a:endParaRPr>
          </a:p>
          <a:p>
            <a:pPr algn="just"/>
            <a:r>
              <a:rPr lang="cs-CZ" sz="2400" dirty="0" smtClean="0">
                <a:solidFill>
                  <a:schemeClr val="bg2">
                    <a:lumMod val="75000"/>
                  </a:schemeClr>
                </a:solidFill>
              </a:rPr>
              <a:t>Odrůda je určena především ke zlepšování barevné intenzity červených vín, setkáváme se však i s odrůdovými víny. V </a:t>
            </a:r>
            <a:r>
              <a:rPr lang="cs-CZ" sz="2400" dirty="0" err="1" smtClean="0">
                <a:solidFill>
                  <a:schemeClr val="bg2">
                    <a:lumMod val="75000"/>
                  </a:schemeClr>
                </a:solidFill>
              </a:rPr>
              <a:t>kupážích</a:t>
            </a:r>
            <a:r>
              <a:rPr lang="cs-CZ" sz="2400" dirty="0" smtClean="0">
                <a:solidFill>
                  <a:schemeClr val="bg2">
                    <a:lumMod val="75000"/>
                  </a:schemeClr>
                </a:solidFill>
              </a:rPr>
              <a:t> nenarušuje odrůdový charakter ostatních vín. </a:t>
            </a:r>
          </a:p>
          <a:p>
            <a:pPr algn="just"/>
            <a:endParaRPr lang="cs-CZ" dirty="0" smtClean="0">
              <a:solidFill>
                <a:schemeClr val="bg2">
                  <a:lumMod val="75000"/>
                </a:schemeClr>
              </a:solidFill>
            </a:endParaRPr>
          </a:p>
          <a:p>
            <a:pPr algn="just"/>
            <a:r>
              <a:rPr lang="cs-CZ" sz="2400" i="1" dirty="0" smtClean="0">
                <a:solidFill>
                  <a:schemeClr val="bg2">
                    <a:lumMod val="75000"/>
                  </a:schemeClr>
                </a:solidFill>
              </a:rPr>
              <a:t>Typická odrůdová vína mají vysoké odstíny tmavě červené barvy s modravými záblesky. Charakterem připomíná vína jižních vinařských oblastí. Ve vůni a chuti můžeme hledat černý rybíz, višňový kompot, </a:t>
            </a:r>
            <a:r>
              <a:rPr lang="cs-CZ" sz="2400" i="1" dirty="0" err="1" smtClean="0">
                <a:solidFill>
                  <a:schemeClr val="bg2">
                    <a:lumMod val="75000"/>
                  </a:schemeClr>
                </a:solidFill>
              </a:rPr>
              <a:t>kabernetové</a:t>
            </a:r>
            <a:r>
              <a:rPr lang="cs-CZ" sz="2400" i="1" dirty="0" smtClean="0">
                <a:solidFill>
                  <a:schemeClr val="bg2">
                    <a:lumMod val="75000"/>
                  </a:schemeClr>
                </a:solidFill>
              </a:rPr>
              <a:t> tóny, borůvky, ostružiny. Vína mají střední potenciál zrání.</a:t>
            </a:r>
            <a:endParaRPr lang="cs-CZ" sz="2400" i="1" dirty="0">
              <a:solidFill>
                <a:schemeClr val="bg2">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052736"/>
            <a:ext cx="8280920" cy="4401205"/>
          </a:xfrm>
          <a:prstGeom prst="rect">
            <a:avLst/>
          </a:prstGeom>
        </p:spPr>
        <p:txBody>
          <a:bodyPr wrap="square">
            <a:spAutoFit/>
          </a:bodyPr>
          <a:lstStyle/>
          <a:p>
            <a:r>
              <a:rPr lang="cs-CZ" sz="4000" b="1" dirty="0" err="1" smtClean="0">
                <a:solidFill>
                  <a:schemeClr val="bg2">
                    <a:lumMod val="75000"/>
                  </a:schemeClr>
                </a:solidFill>
              </a:rPr>
              <a:t>Laurot</a:t>
            </a:r>
            <a:r>
              <a:rPr lang="cs-CZ" sz="4000" dirty="0" smtClean="0">
                <a:solidFill>
                  <a:schemeClr val="bg2">
                    <a:lumMod val="75000"/>
                  </a:schemeClr>
                </a:solidFill>
              </a:rPr>
              <a:t> </a:t>
            </a:r>
          </a:p>
          <a:p>
            <a:r>
              <a:rPr lang="cs-CZ" sz="2400" dirty="0" smtClean="0">
                <a:solidFill>
                  <a:schemeClr val="bg2">
                    <a:lumMod val="75000"/>
                  </a:schemeClr>
                </a:solidFill>
              </a:rPr>
              <a:t>je modrá interspecifická moštová odrůda, kříženec odrůd Merlan (Merlot x </a:t>
            </a:r>
            <a:r>
              <a:rPr lang="cs-CZ" sz="2400" dirty="0" err="1" smtClean="0">
                <a:solidFill>
                  <a:schemeClr val="bg2">
                    <a:lumMod val="75000"/>
                  </a:schemeClr>
                </a:solidFill>
              </a:rPr>
              <a:t>Seibel</a:t>
            </a:r>
            <a:r>
              <a:rPr lang="cs-CZ" sz="2400" dirty="0" smtClean="0">
                <a:solidFill>
                  <a:schemeClr val="bg2">
                    <a:lumMod val="75000"/>
                  </a:schemeClr>
                </a:solidFill>
              </a:rPr>
              <a:t>) x (Frankovka x Svatovavřinecké). </a:t>
            </a:r>
          </a:p>
          <a:p>
            <a:endParaRPr lang="cs-CZ" sz="2400" dirty="0" smtClean="0">
              <a:solidFill>
                <a:schemeClr val="bg2">
                  <a:lumMod val="75000"/>
                </a:schemeClr>
              </a:solidFill>
            </a:endParaRPr>
          </a:p>
          <a:p>
            <a:pPr algn="just"/>
            <a:r>
              <a:rPr lang="cs-CZ" sz="2400" i="1" dirty="0" smtClean="0">
                <a:solidFill>
                  <a:schemeClr val="bg2">
                    <a:lumMod val="75000"/>
                  </a:schemeClr>
                </a:solidFill>
              </a:rPr>
              <a:t>Typický </a:t>
            </a:r>
            <a:r>
              <a:rPr lang="cs-CZ" sz="2400" i="1" dirty="0" err="1" smtClean="0">
                <a:solidFill>
                  <a:schemeClr val="bg2">
                    <a:lumMod val="75000"/>
                  </a:schemeClr>
                </a:solidFill>
              </a:rPr>
              <a:t>Laurot</a:t>
            </a:r>
            <a:r>
              <a:rPr lang="cs-CZ" sz="2400" i="1" dirty="0" smtClean="0">
                <a:solidFill>
                  <a:schemeClr val="bg2">
                    <a:lumMod val="75000"/>
                  </a:schemeClr>
                </a:solidFill>
              </a:rPr>
              <a:t> je velmi tmavě granátové barvy s fialovými reflexy, vůně je svěží s ovocnými tóny, </a:t>
            </a:r>
            <a:r>
              <a:rPr lang="cs-CZ" sz="2400" i="1" dirty="0" err="1" smtClean="0">
                <a:solidFill>
                  <a:schemeClr val="bg2">
                    <a:lumMod val="75000"/>
                  </a:schemeClr>
                </a:solidFill>
              </a:rPr>
              <a:t>chuťje</a:t>
            </a:r>
            <a:r>
              <a:rPr lang="cs-CZ" sz="2400" i="1" dirty="0" smtClean="0">
                <a:solidFill>
                  <a:schemeClr val="bg2">
                    <a:lumMod val="75000"/>
                  </a:schemeClr>
                </a:solidFill>
              </a:rPr>
              <a:t> plná, jemná, atraktivně harmonická. Ve vůni a chuti jsou dominantní třešně a višně, dále můžeme hledat listy a plody černého rybízu, vyzrálé lesní ovoce a čokoládu. V chuti lze pozorovat výraznou tříslovinu. Víno je vhodné ke střednědobé archivaci, při zrání se rychle sametově zaplňuje.</a:t>
            </a:r>
            <a:endParaRPr lang="cs-CZ" sz="2400" i="1" dirty="0">
              <a:solidFill>
                <a:schemeClr val="bg2">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124744"/>
            <a:ext cx="8280920" cy="4401205"/>
          </a:xfrm>
          <a:prstGeom prst="rect">
            <a:avLst/>
          </a:prstGeom>
        </p:spPr>
        <p:txBody>
          <a:bodyPr wrap="square">
            <a:spAutoFit/>
          </a:bodyPr>
          <a:lstStyle/>
          <a:p>
            <a:r>
              <a:rPr lang="cs-CZ" sz="4000" b="1" dirty="0" err="1" smtClean="0">
                <a:solidFill>
                  <a:schemeClr val="bg2">
                    <a:lumMod val="75000"/>
                  </a:schemeClr>
                </a:solidFill>
              </a:rPr>
              <a:t>Fratava</a:t>
            </a:r>
            <a:endParaRPr lang="cs-CZ" sz="4000" b="1" dirty="0" smtClean="0">
              <a:solidFill>
                <a:schemeClr val="bg2">
                  <a:lumMod val="75000"/>
                </a:schemeClr>
              </a:solidFill>
            </a:endParaRPr>
          </a:p>
          <a:p>
            <a:r>
              <a:rPr lang="cs-CZ" sz="2400" dirty="0" smtClean="0">
                <a:solidFill>
                  <a:schemeClr val="bg2">
                    <a:lumMod val="75000"/>
                  </a:schemeClr>
                </a:solidFill>
              </a:rPr>
              <a:t>je modrá interspecifická odrůda, byla vyšlechtěna křížením odrůd Frankovka x Svatovavřinecké. </a:t>
            </a:r>
          </a:p>
          <a:p>
            <a:endParaRPr lang="cs-CZ" sz="2400" dirty="0" smtClean="0">
              <a:solidFill>
                <a:schemeClr val="bg2">
                  <a:lumMod val="75000"/>
                </a:schemeClr>
              </a:solidFill>
            </a:endParaRPr>
          </a:p>
          <a:p>
            <a:pPr algn="just"/>
            <a:r>
              <a:rPr lang="cs-CZ" sz="2400" i="1" dirty="0" smtClean="0">
                <a:solidFill>
                  <a:schemeClr val="bg2">
                    <a:lumMod val="75000"/>
                  </a:schemeClr>
                </a:solidFill>
              </a:rPr>
              <a:t>V dobrých polohách dává vína vysoce kvalitní, plná, silně barevná, s nižšími kyselinami a příjemnou tříslovinou. Charakterem a jakostí připomínají vína odrůdy Svatovavřinecké, ovšem s podstatně nižší aciditou. Ve vůni najdeme ovocné a kořenité složky, často konzervované ovoce až povidlové tóny. V chuti se dá objevit červené zralé ovoce, marmeláda, kořenité tóny. </a:t>
            </a:r>
            <a:endParaRPr lang="cs-CZ" sz="2400" i="1" dirty="0">
              <a:solidFill>
                <a:schemeClr val="bg2">
                  <a:lumMod val="7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052736"/>
            <a:ext cx="8280920" cy="5416868"/>
          </a:xfrm>
          <a:prstGeom prst="rect">
            <a:avLst/>
          </a:prstGeom>
        </p:spPr>
        <p:txBody>
          <a:bodyPr wrap="square">
            <a:spAutoFit/>
          </a:bodyPr>
          <a:lstStyle/>
          <a:p>
            <a:r>
              <a:rPr lang="cs-CZ" sz="4000" b="1" dirty="0" err="1" smtClean="0">
                <a:solidFill>
                  <a:schemeClr val="bg2">
                    <a:lumMod val="75000"/>
                  </a:schemeClr>
                </a:solidFill>
              </a:rPr>
              <a:t>Dornfelder</a:t>
            </a:r>
            <a:r>
              <a:rPr lang="cs-CZ" sz="4000" dirty="0" smtClean="0">
                <a:solidFill>
                  <a:schemeClr val="bg2">
                    <a:lumMod val="75000"/>
                  </a:schemeClr>
                </a:solidFill>
              </a:rPr>
              <a:t> </a:t>
            </a:r>
          </a:p>
          <a:p>
            <a:r>
              <a:rPr lang="cs-CZ" sz="2400" dirty="0" smtClean="0">
                <a:solidFill>
                  <a:schemeClr val="bg2">
                    <a:lumMod val="75000"/>
                  </a:schemeClr>
                </a:solidFill>
              </a:rPr>
              <a:t>je modrá moštová odrůda (barvířka) vzniklá křížením </a:t>
            </a:r>
            <a:r>
              <a:rPr lang="cs-CZ" sz="2400" dirty="0" err="1" smtClean="0">
                <a:solidFill>
                  <a:schemeClr val="bg2">
                    <a:lumMod val="75000"/>
                  </a:schemeClr>
                </a:solidFill>
              </a:rPr>
              <a:t>novošlechtěnců</a:t>
            </a:r>
            <a:r>
              <a:rPr lang="cs-CZ" sz="2400" dirty="0" smtClean="0">
                <a:solidFill>
                  <a:schemeClr val="bg2">
                    <a:lumMod val="75000"/>
                  </a:schemeClr>
                </a:solidFill>
              </a:rPr>
              <a:t> </a:t>
            </a:r>
            <a:r>
              <a:rPr lang="cs-CZ" sz="2400" b="1" i="1" dirty="0" err="1" smtClean="0">
                <a:solidFill>
                  <a:schemeClr val="bg2">
                    <a:lumMod val="75000"/>
                  </a:schemeClr>
                </a:solidFill>
              </a:rPr>
              <a:t>Helfensteiner</a:t>
            </a:r>
            <a:r>
              <a:rPr lang="cs-CZ" sz="2400" dirty="0" smtClean="0">
                <a:solidFill>
                  <a:schemeClr val="bg2">
                    <a:lumMod val="75000"/>
                  </a:schemeClr>
                </a:solidFill>
              </a:rPr>
              <a:t>(Jakubské x </a:t>
            </a:r>
            <a:r>
              <a:rPr lang="cs-CZ" sz="2400" dirty="0" err="1" smtClean="0">
                <a:solidFill>
                  <a:schemeClr val="bg2">
                    <a:lumMod val="75000"/>
                  </a:schemeClr>
                </a:solidFill>
              </a:rPr>
              <a:t>Trolínské</a:t>
            </a:r>
            <a:r>
              <a:rPr lang="cs-CZ" sz="2400" dirty="0" smtClean="0">
                <a:solidFill>
                  <a:schemeClr val="bg2">
                    <a:lumMod val="75000"/>
                  </a:schemeClr>
                </a:solidFill>
              </a:rPr>
              <a:t>) x </a:t>
            </a:r>
            <a:r>
              <a:rPr lang="cs-CZ" sz="2400" b="1" i="1" dirty="0" err="1" smtClean="0">
                <a:solidFill>
                  <a:schemeClr val="bg2">
                    <a:lumMod val="75000"/>
                  </a:schemeClr>
                </a:solidFill>
              </a:rPr>
              <a:t>Heroldrebe</a:t>
            </a:r>
            <a:r>
              <a:rPr lang="cs-CZ" sz="2400" dirty="0" smtClean="0">
                <a:solidFill>
                  <a:schemeClr val="bg2">
                    <a:lumMod val="75000"/>
                  </a:schemeClr>
                </a:solidFill>
              </a:rPr>
              <a:t> (Modrý Portugal x Frankovka). Vyšlechtěna ve </a:t>
            </a:r>
            <a:r>
              <a:rPr lang="cs-CZ" sz="2400" dirty="0" err="1" smtClean="0">
                <a:solidFill>
                  <a:schemeClr val="bg2">
                    <a:lumMod val="75000"/>
                  </a:schemeClr>
                </a:solidFill>
              </a:rPr>
              <a:t>Weinsbergu</a:t>
            </a:r>
            <a:r>
              <a:rPr lang="cs-CZ" sz="2400" dirty="0" smtClean="0">
                <a:solidFill>
                  <a:schemeClr val="bg2">
                    <a:lumMod val="75000"/>
                  </a:schemeClr>
                </a:solidFill>
              </a:rPr>
              <a:t> (SRN) Augustem Heroldem. </a:t>
            </a:r>
          </a:p>
          <a:p>
            <a:endParaRPr lang="cs-CZ" dirty="0" smtClean="0">
              <a:solidFill>
                <a:schemeClr val="bg2">
                  <a:lumMod val="75000"/>
                </a:schemeClr>
              </a:solidFill>
            </a:endParaRPr>
          </a:p>
          <a:p>
            <a:r>
              <a:rPr lang="cs-CZ" sz="2400" i="1" dirty="0" smtClean="0">
                <a:solidFill>
                  <a:schemeClr val="bg2">
                    <a:lumMod val="75000"/>
                  </a:schemeClr>
                </a:solidFill>
              </a:rPr>
              <a:t>Typická odrůdová vína jsou tmavě granátová, jemně aromatická, ve vůni mají svěží ovocné tóny, chuť je středně plná až plná podle úrody a technologie.</a:t>
            </a:r>
          </a:p>
          <a:p>
            <a:r>
              <a:rPr lang="cs-CZ" sz="2400" i="1" dirty="0" smtClean="0">
                <a:solidFill>
                  <a:schemeClr val="bg2">
                    <a:lumMod val="75000"/>
                  </a:schemeClr>
                </a:solidFill>
              </a:rPr>
              <a:t>Ve vůni a chuti najdeme například lesní plody, brusinky, ořechy, někdy i zelenou papriku u vín z méně vyzrálých hroznů. Většinou jsou vína určena k pití jako mladá. Jen velmi plná vína z malé sklizně jsou vhodná pro školení v sudech </a:t>
            </a:r>
            <a:r>
              <a:rPr lang="cs-CZ" sz="2400" i="1" dirty="0" err="1" smtClean="0">
                <a:solidFill>
                  <a:schemeClr val="bg2">
                    <a:lumMod val="75000"/>
                  </a:schemeClr>
                </a:solidFill>
              </a:rPr>
              <a:t>barrique</a:t>
            </a:r>
            <a:r>
              <a:rPr lang="cs-CZ" sz="2400" i="1" dirty="0" smtClean="0">
                <a:solidFill>
                  <a:schemeClr val="bg2">
                    <a:lumMod val="75000"/>
                  </a:schemeClr>
                </a:solidFill>
              </a:rPr>
              <a:t>, pro střednědobé zrání a archivaci.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txBox="1">
            <a:spLocks/>
          </p:cNvSpPr>
          <p:nvPr/>
        </p:nvSpPr>
        <p:spPr>
          <a:xfrm>
            <a:off x="467544" y="692696"/>
            <a:ext cx="8352928" cy="4525963"/>
          </a:xfrm>
          <a:prstGeom prst="rect">
            <a:avLst/>
          </a:prstGeom>
        </p:spPr>
        <p:txBody>
          <a:bodyPr>
            <a:normAutofit/>
          </a:bodyPr>
          <a:lstStyle/>
          <a:p>
            <a:pPr marL="449263" lvl="0" indent="-449263">
              <a:spcBef>
                <a:spcPct val="20000"/>
              </a:spcBef>
            </a:pPr>
            <a:r>
              <a:rPr kumimoji="0" lang="cs-CZ" sz="1400" b="0" i="1" u="none" strike="noStrike" kern="1200" cap="none" spc="0" normalizeH="0" baseline="0" noProof="0" dirty="0" smtClean="0">
                <a:ln>
                  <a:noFill/>
                </a:ln>
                <a:solidFill>
                  <a:schemeClr val="bg2">
                    <a:lumMod val="75000"/>
                  </a:schemeClr>
                </a:solidFill>
                <a:effectLst/>
                <a:uLnTx/>
                <a:uFillTx/>
                <a:latin typeface="+mn-lt"/>
                <a:ea typeface="+mn-ea"/>
                <a:cs typeface="+mn-cs"/>
              </a:rPr>
              <a:t>Zdroj</a:t>
            </a:r>
            <a:r>
              <a:rPr kumimoji="0" lang="cs-CZ" sz="1400" b="0" i="1" u="none" strike="noStrike" kern="1200" cap="none" spc="0" normalizeH="0" noProof="0" dirty="0" smtClean="0">
                <a:ln>
                  <a:noFill/>
                </a:ln>
                <a:solidFill>
                  <a:schemeClr val="bg2">
                    <a:lumMod val="75000"/>
                  </a:schemeClr>
                </a:solidFill>
                <a:effectLst/>
                <a:uLnTx/>
                <a:uFillTx/>
                <a:latin typeface="+mn-lt"/>
                <a:ea typeface="+mn-ea"/>
                <a:cs typeface="+mn-cs"/>
              </a:rPr>
              <a:t>- </a:t>
            </a:r>
            <a:r>
              <a:rPr lang="cs-CZ" sz="1400" i="1" dirty="0" smtClean="0">
                <a:solidFill>
                  <a:schemeClr val="bg2">
                    <a:lumMod val="75000"/>
                  </a:schemeClr>
                </a:solidFill>
              </a:rPr>
              <a:t>Rakouské víno.</a:t>
            </a:r>
            <a:r>
              <a:rPr lang="cs-CZ" sz="1400" i="1" dirty="0" err="1" smtClean="0">
                <a:solidFill>
                  <a:schemeClr val="bg2">
                    <a:lumMod val="75000"/>
                  </a:schemeClr>
                </a:solidFill>
              </a:rPr>
              <a:t>cz</a:t>
            </a:r>
            <a:r>
              <a:rPr lang="cs-CZ" sz="1400" i="1" dirty="0" smtClean="0">
                <a:solidFill>
                  <a:schemeClr val="bg2">
                    <a:lumMod val="75000"/>
                  </a:schemeClr>
                </a:solidFill>
              </a:rPr>
              <a:t> </a:t>
            </a:r>
            <a:r>
              <a:rPr kumimoji="0" lang="cs-CZ" sz="1400" b="0" i="0" u="none" strike="noStrike" kern="1200" cap="none" spc="0" normalizeH="0" baseline="0" noProof="0" dirty="0" smtClean="0">
                <a:ln>
                  <a:noFill/>
                </a:ln>
                <a:solidFill>
                  <a:schemeClr val="bg2">
                    <a:lumMod val="75000"/>
                  </a:schemeClr>
                </a:solidFill>
                <a:effectLst/>
                <a:uLnTx/>
                <a:uFillTx/>
                <a:latin typeface="+mn-lt"/>
                <a:ea typeface="+mn-ea"/>
                <a:cs typeface="+mn-cs"/>
              </a:rPr>
              <a:t>[online</a:t>
            </a:r>
            <a:r>
              <a:rPr kumimoji="0" lang="cs-CZ" sz="1400" b="0" i="0" u="none" strike="noStrike" kern="1200" cap="none" spc="0" normalizeH="0" baseline="0" noProof="0" dirty="0" smtClean="0">
                <a:ln>
                  <a:noFill/>
                </a:ln>
                <a:solidFill>
                  <a:schemeClr val="bg2">
                    <a:lumMod val="75000"/>
                  </a:schemeClr>
                </a:solidFill>
                <a:effectLst/>
                <a:uLnTx/>
                <a:uFillTx/>
                <a:latin typeface="+mn-lt"/>
                <a:ea typeface="+mn-ea"/>
                <a:cs typeface="+mn-cs"/>
              </a:rPr>
              <a:t>]. Dostupné volně z </a:t>
            </a:r>
            <a:r>
              <a:rPr lang="cs-CZ" sz="1400" dirty="0" smtClean="0">
                <a:solidFill>
                  <a:schemeClr val="bg2">
                    <a:lumMod val="75000"/>
                  </a:schemeClr>
                </a:solidFill>
                <a:hlinkClick r:id="rId2"/>
              </a:rPr>
              <a:t>http</a:t>
            </a:r>
            <a:r>
              <a:rPr lang="cs-CZ" sz="1400" dirty="0" smtClean="0">
                <a:solidFill>
                  <a:schemeClr val="bg2">
                    <a:lumMod val="75000"/>
                  </a:schemeClr>
                </a:solidFill>
                <a:hlinkClick r:id="rId2"/>
              </a:rPr>
              <a:t>://rakouskevino.cz/shop/content/21-bila-vina</a:t>
            </a:r>
            <a:endParaRPr lang="cs-CZ" sz="1400" dirty="0" smtClean="0">
              <a:solidFill>
                <a:schemeClr val="bg2">
                  <a:lumMod val="75000"/>
                </a:schemeClr>
              </a:solidFill>
            </a:endParaRPr>
          </a:p>
          <a:p>
            <a:pPr marL="449263" lvl="0" indent="-449263">
              <a:spcBef>
                <a:spcPct val="20000"/>
              </a:spcBef>
            </a:pPr>
            <a:r>
              <a:rPr lang="cs-CZ" sz="1400" i="1" dirty="0" smtClean="0">
                <a:solidFill>
                  <a:schemeClr val="bg2">
                    <a:lumMod val="75000"/>
                  </a:schemeClr>
                </a:solidFill>
              </a:rPr>
              <a:t>            </a:t>
            </a:r>
            <a:r>
              <a:rPr lang="cs-CZ" sz="1400" i="1" dirty="0" smtClean="0">
                <a:solidFill>
                  <a:schemeClr val="bg2">
                    <a:lumMod val="75000"/>
                  </a:schemeClr>
                </a:solidFill>
              </a:rPr>
              <a:t>Národní vinařské centrum o.p.s.</a:t>
            </a:r>
            <a:r>
              <a:rPr lang="cs-CZ" sz="1400" dirty="0" smtClean="0">
                <a:solidFill>
                  <a:schemeClr val="bg2">
                    <a:lumMod val="75000"/>
                  </a:schemeClr>
                </a:solidFill>
              </a:rPr>
              <a:t>[online</a:t>
            </a:r>
            <a:r>
              <a:rPr lang="cs-CZ" sz="1400" dirty="0" smtClean="0">
                <a:solidFill>
                  <a:schemeClr val="bg2">
                    <a:lumMod val="75000"/>
                  </a:schemeClr>
                </a:solidFill>
              </a:rPr>
              <a:t>]. Dostupné volně z </a:t>
            </a:r>
            <a:r>
              <a:rPr lang="cs-CZ" sz="1400" dirty="0" smtClean="0">
                <a:solidFill>
                  <a:schemeClr val="bg2">
                    <a:lumMod val="75000"/>
                  </a:schemeClr>
                </a:solidFill>
                <a:hlinkClick r:id="rId3"/>
              </a:rPr>
              <a:t>http://www.</a:t>
            </a:r>
            <a:r>
              <a:rPr lang="cs-CZ" sz="1400" dirty="0" err="1" smtClean="0">
                <a:solidFill>
                  <a:schemeClr val="bg2">
                    <a:lumMod val="75000"/>
                  </a:schemeClr>
                </a:solidFill>
                <a:hlinkClick r:id="rId3"/>
              </a:rPr>
              <a:t>wineofczechrepublic.cz</a:t>
            </a:r>
            <a:r>
              <a:rPr lang="cs-CZ" sz="1400" dirty="0" smtClean="0">
                <a:solidFill>
                  <a:schemeClr val="bg2">
                    <a:lumMod val="75000"/>
                  </a:schemeClr>
                </a:solidFill>
                <a:hlinkClick r:id="rId3"/>
              </a:rPr>
              <a:t>/ovine/</a:t>
            </a:r>
            <a:r>
              <a:rPr lang="cs-CZ" sz="1400" dirty="0" err="1" smtClean="0">
                <a:solidFill>
                  <a:schemeClr val="bg2">
                    <a:lumMod val="75000"/>
                  </a:schemeClr>
                </a:solidFill>
                <a:hlinkClick r:id="rId3"/>
              </a:rPr>
              <a:t>files</a:t>
            </a:r>
            <a:r>
              <a:rPr lang="cs-CZ" sz="1400" dirty="0" smtClean="0">
                <a:solidFill>
                  <a:schemeClr val="bg2">
                    <a:lumMod val="75000"/>
                  </a:schemeClr>
                </a:solidFill>
                <a:hlinkClick r:id="rId3"/>
              </a:rPr>
              <a:t>/Plakat%20A2%20odrudy%20vin_2tisk_2007-10.pdf</a:t>
            </a:r>
            <a:endParaRPr kumimoji="0" lang="cs-CZ" sz="1400" b="0" i="0" u="none" strike="noStrike" kern="1200" cap="none" spc="0" normalizeH="0" baseline="0" noProof="0" dirty="0" smtClean="0">
              <a:ln>
                <a:noFill/>
              </a:ln>
              <a:solidFill>
                <a:schemeClr val="bg2">
                  <a:lumMod val="7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blau_fraenkisch.jpg"/>
          <p:cNvPicPr>
            <a:picLocks noChangeAspect="1" noChangeArrowheads="1"/>
          </p:cNvPicPr>
          <p:nvPr/>
        </p:nvPicPr>
        <p:blipFill>
          <a:blip r:embed="rId2" cstate="print"/>
          <a:srcRect/>
          <a:stretch>
            <a:fillRect/>
          </a:stretch>
        </p:blipFill>
        <p:spPr bwMode="auto">
          <a:xfrm>
            <a:off x="1979712" y="1268760"/>
            <a:ext cx="5046712" cy="5268894"/>
          </a:xfrm>
          <a:prstGeom prst="rect">
            <a:avLst/>
          </a:prstGeom>
          <a:noFill/>
        </p:spPr>
      </p:pic>
      <p:sp>
        <p:nvSpPr>
          <p:cNvPr id="3" name="Obdélník 2"/>
          <p:cNvSpPr/>
          <p:nvPr/>
        </p:nvSpPr>
        <p:spPr>
          <a:xfrm>
            <a:off x="2411760" y="0"/>
            <a:ext cx="4248472" cy="1231106"/>
          </a:xfrm>
          <a:prstGeom prst="rect">
            <a:avLst/>
          </a:prstGeom>
        </p:spPr>
        <p:txBody>
          <a:bodyPr wrap="square">
            <a:spAutoFit/>
          </a:bodyPr>
          <a:lstStyle/>
          <a:p>
            <a:pPr algn="ctr"/>
            <a:r>
              <a:rPr lang="cs-CZ" sz="3200" b="1" dirty="0" smtClean="0">
                <a:solidFill>
                  <a:schemeClr val="bg2">
                    <a:lumMod val="75000"/>
                  </a:schemeClr>
                </a:solidFill>
              </a:rPr>
              <a:t>FRANKOVKA</a:t>
            </a:r>
          </a:p>
          <a:p>
            <a:pPr algn="ctr"/>
            <a:r>
              <a:rPr lang="cs-CZ" i="1" dirty="0" smtClean="0">
                <a:solidFill>
                  <a:schemeClr val="bg2">
                    <a:lumMod val="75000"/>
                  </a:schemeClr>
                </a:solidFill>
              </a:rPr>
              <a:t>Synonymum: </a:t>
            </a:r>
            <a:r>
              <a:rPr lang="cs-CZ" i="1" dirty="0" err="1" smtClean="0">
                <a:solidFill>
                  <a:schemeClr val="bg2">
                    <a:lumMod val="75000"/>
                  </a:schemeClr>
                </a:solidFill>
              </a:rPr>
              <a:t>Lemberger</a:t>
            </a:r>
            <a:r>
              <a:rPr lang="cs-CZ" i="1" dirty="0" smtClean="0">
                <a:solidFill>
                  <a:schemeClr val="bg2">
                    <a:lumMod val="75000"/>
                  </a:schemeClr>
                </a:solidFill>
              </a:rPr>
              <a:t>, </a:t>
            </a:r>
            <a:r>
              <a:rPr lang="cs-CZ" i="1" dirty="0" err="1" smtClean="0">
                <a:solidFill>
                  <a:schemeClr val="bg2">
                    <a:lumMod val="75000"/>
                  </a:schemeClr>
                </a:solidFill>
              </a:rPr>
              <a:t>Blaufränkisch</a:t>
            </a:r>
            <a:endParaRPr lang="cs-CZ" i="1" dirty="0" smtClean="0">
              <a:solidFill>
                <a:schemeClr val="bg2">
                  <a:lumMod val="75000"/>
                </a:schemeClr>
              </a:solidFill>
            </a:endParaRPr>
          </a:p>
          <a:p>
            <a:pPr algn="ctr"/>
            <a:r>
              <a:rPr lang="pl-PL" sz="1200" i="1" dirty="0" smtClean="0">
                <a:solidFill>
                  <a:schemeClr val="bg2">
                    <a:lumMod val="75000"/>
                  </a:schemeClr>
                </a:solidFill>
              </a:rPr>
              <a:t>(7,2 % z celkové plochy vinic ČR) </a:t>
            </a:r>
            <a:r>
              <a:rPr lang="cs-CZ" sz="1200" i="1" dirty="0" smtClean="0">
                <a:solidFill>
                  <a:schemeClr val="bg2">
                    <a:lumMod val="75000"/>
                  </a:schemeClr>
                </a:solidFill>
              </a:rPr>
              <a:t>Zápis do Státní odrůdové knihy 1941</a:t>
            </a:r>
            <a:endParaRPr lang="cs-CZ" sz="1200" i="1"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483768" y="548680"/>
            <a:ext cx="4572000" cy="584775"/>
          </a:xfrm>
          <a:prstGeom prst="rect">
            <a:avLst/>
          </a:prstGeom>
        </p:spPr>
        <p:txBody>
          <a:bodyPr>
            <a:spAutoFit/>
          </a:bodyPr>
          <a:lstStyle/>
          <a:p>
            <a:pPr algn="ctr"/>
            <a:r>
              <a:rPr lang="cs-CZ" sz="3200" b="1" dirty="0" smtClean="0">
                <a:solidFill>
                  <a:schemeClr val="bg2">
                    <a:lumMod val="75000"/>
                  </a:schemeClr>
                </a:solidFill>
              </a:rPr>
              <a:t>SVATOVAVŘINECKÉ</a:t>
            </a:r>
            <a:endParaRPr lang="cs-CZ" sz="3200" b="1" dirty="0">
              <a:solidFill>
                <a:schemeClr val="bg2">
                  <a:lumMod val="75000"/>
                </a:schemeClr>
              </a:solidFill>
            </a:endParaRPr>
          </a:p>
        </p:txBody>
      </p:sp>
      <p:sp>
        <p:nvSpPr>
          <p:cNvPr id="4" name="Obdélník 3"/>
          <p:cNvSpPr/>
          <p:nvPr/>
        </p:nvSpPr>
        <p:spPr>
          <a:xfrm>
            <a:off x="251520" y="1628800"/>
            <a:ext cx="8424936" cy="3985706"/>
          </a:xfrm>
          <a:prstGeom prst="rect">
            <a:avLst/>
          </a:prstGeom>
        </p:spPr>
        <p:txBody>
          <a:bodyPr wrap="square">
            <a:spAutoFit/>
          </a:bodyPr>
          <a:lstStyle/>
          <a:p>
            <a:pPr algn="just"/>
            <a:r>
              <a:rPr lang="cs-CZ" sz="2300" dirty="0">
                <a:solidFill>
                  <a:schemeClr val="bg2">
                    <a:lumMod val="75000"/>
                  </a:schemeClr>
                </a:solidFill>
              </a:rPr>
              <a:t>Odrůda ve Francii známá jako </a:t>
            </a:r>
            <a:r>
              <a:rPr lang="cs-CZ" sz="2300" dirty="0" err="1">
                <a:solidFill>
                  <a:schemeClr val="bg2">
                    <a:lumMod val="75000"/>
                  </a:schemeClr>
                </a:solidFill>
              </a:rPr>
              <a:t>Saint</a:t>
            </a:r>
            <a:r>
              <a:rPr lang="cs-CZ" sz="2300" dirty="0">
                <a:solidFill>
                  <a:schemeClr val="bg2">
                    <a:lumMod val="75000"/>
                  </a:schemeClr>
                </a:solidFill>
              </a:rPr>
              <a:t> </a:t>
            </a:r>
            <a:r>
              <a:rPr lang="cs-CZ" sz="2300" dirty="0" err="1" smtClean="0">
                <a:solidFill>
                  <a:schemeClr val="bg2">
                    <a:lumMod val="75000"/>
                  </a:schemeClr>
                </a:solidFill>
              </a:rPr>
              <a:t>Laurent</a:t>
            </a:r>
            <a:r>
              <a:rPr lang="cs-CZ" sz="2300" dirty="0" smtClean="0">
                <a:solidFill>
                  <a:schemeClr val="bg2">
                    <a:lumMod val="75000"/>
                  </a:schemeClr>
                </a:solidFill>
              </a:rPr>
              <a:t> se </a:t>
            </a:r>
            <a:r>
              <a:rPr lang="cs-CZ" sz="2300" dirty="0">
                <a:solidFill>
                  <a:schemeClr val="bg2">
                    <a:lumMod val="75000"/>
                  </a:schemeClr>
                </a:solidFill>
              </a:rPr>
              <a:t>dnes nejvíce </a:t>
            </a:r>
            <a:r>
              <a:rPr lang="cs-CZ" sz="2300" dirty="0" smtClean="0">
                <a:solidFill>
                  <a:schemeClr val="bg2">
                    <a:lumMod val="75000"/>
                  </a:schemeClr>
                </a:solidFill>
              </a:rPr>
              <a:t>pěstuje u </a:t>
            </a:r>
            <a:r>
              <a:rPr lang="cs-CZ" sz="2300" dirty="0">
                <a:solidFill>
                  <a:schemeClr val="bg2">
                    <a:lumMod val="75000"/>
                  </a:schemeClr>
                </a:solidFill>
              </a:rPr>
              <a:t>nás. Genetické analýzy ukazují, že je </a:t>
            </a:r>
            <a:r>
              <a:rPr lang="cs-CZ" sz="2300" dirty="0" smtClean="0">
                <a:solidFill>
                  <a:schemeClr val="bg2">
                    <a:lumMod val="75000"/>
                  </a:schemeClr>
                </a:solidFill>
              </a:rPr>
              <a:t>příbuzná s </a:t>
            </a:r>
            <a:r>
              <a:rPr lang="cs-CZ" sz="2300" dirty="0">
                <a:solidFill>
                  <a:schemeClr val="bg2">
                    <a:lumMod val="75000"/>
                  </a:schemeClr>
                </a:solidFill>
              </a:rPr>
              <a:t>odrůdami burgundskými.</a:t>
            </a:r>
          </a:p>
          <a:p>
            <a:pPr algn="just"/>
            <a:endParaRPr lang="cs-CZ" sz="2300" dirty="0" smtClean="0">
              <a:solidFill>
                <a:schemeClr val="bg2">
                  <a:lumMod val="75000"/>
                </a:schemeClr>
              </a:solidFill>
            </a:endParaRPr>
          </a:p>
          <a:p>
            <a:pPr algn="just"/>
            <a:r>
              <a:rPr lang="cs-CZ" sz="2300" dirty="0" smtClean="0">
                <a:solidFill>
                  <a:schemeClr val="bg2">
                    <a:lumMod val="75000"/>
                  </a:schemeClr>
                </a:solidFill>
              </a:rPr>
              <a:t>Tuto odrůdu </a:t>
            </a:r>
            <a:r>
              <a:rPr lang="cs-CZ" sz="2300" dirty="0">
                <a:solidFill>
                  <a:schemeClr val="bg2">
                    <a:lumMod val="75000"/>
                  </a:schemeClr>
                </a:solidFill>
              </a:rPr>
              <a:t>lze pěstovat i na méně úrodných </a:t>
            </a:r>
            <a:r>
              <a:rPr lang="cs-CZ" sz="2300" dirty="0" smtClean="0">
                <a:solidFill>
                  <a:schemeClr val="bg2">
                    <a:lumMod val="75000"/>
                  </a:schemeClr>
                </a:solidFill>
              </a:rPr>
              <a:t>půdách, dosahuje </a:t>
            </a:r>
            <a:r>
              <a:rPr lang="cs-CZ" sz="2300" dirty="0">
                <a:solidFill>
                  <a:schemeClr val="bg2">
                    <a:lumMod val="75000"/>
                  </a:schemeClr>
                </a:solidFill>
              </a:rPr>
              <a:t>dobrých výnosů a jakosti.</a:t>
            </a: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Tmavě </a:t>
            </a:r>
            <a:r>
              <a:rPr lang="cs-CZ" sz="2300" i="1" dirty="0">
                <a:solidFill>
                  <a:schemeClr val="bg2">
                    <a:lumMod val="75000"/>
                  </a:schemeClr>
                </a:solidFill>
              </a:rPr>
              <a:t>granátová barva s fialovými odstíny. Projev tříslovin i kyselin doprovázejí </a:t>
            </a:r>
            <a:r>
              <a:rPr lang="cs-CZ" sz="2300" i="1" dirty="0" smtClean="0">
                <a:solidFill>
                  <a:schemeClr val="bg2">
                    <a:lumMod val="75000"/>
                  </a:schemeClr>
                </a:solidFill>
              </a:rPr>
              <a:t>vůně višní, povidel </a:t>
            </a:r>
            <a:r>
              <a:rPr lang="cs-CZ" sz="2300" i="1" dirty="0">
                <a:solidFill>
                  <a:schemeClr val="bg2">
                    <a:lumMod val="75000"/>
                  </a:schemeClr>
                </a:solidFill>
              </a:rPr>
              <a:t>a někdy i černého rybízu. Víno je středně plné až plné, v době láhvové zralosti se </a:t>
            </a:r>
            <a:r>
              <a:rPr lang="cs-CZ" sz="2300" i="1" dirty="0" smtClean="0">
                <a:solidFill>
                  <a:schemeClr val="bg2">
                    <a:lumMod val="75000"/>
                  </a:schemeClr>
                </a:solidFill>
              </a:rPr>
              <a:t>jeho výrazný </a:t>
            </a:r>
            <a:r>
              <a:rPr lang="cs-CZ" sz="2300" i="1" dirty="0">
                <a:solidFill>
                  <a:schemeClr val="bg2">
                    <a:lumMod val="75000"/>
                  </a:schemeClr>
                </a:solidFill>
              </a:rPr>
              <a:t>charakter mění v říznou a nakonec sametovou plnost.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SV.jpg"/>
          <p:cNvPicPr>
            <a:picLocks noChangeAspect="1" noChangeArrowheads="1"/>
          </p:cNvPicPr>
          <p:nvPr/>
        </p:nvPicPr>
        <p:blipFill>
          <a:blip r:embed="rId2" cstate="print"/>
          <a:srcRect/>
          <a:stretch>
            <a:fillRect/>
          </a:stretch>
        </p:blipFill>
        <p:spPr bwMode="auto">
          <a:xfrm>
            <a:off x="2843808" y="1268760"/>
            <a:ext cx="3706911" cy="5327228"/>
          </a:xfrm>
          <a:prstGeom prst="rect">
            <a:avLst/>
          </a:prstGeom>
          <a:noFill/>
        </p:spPr>
      </p:pic>
      <p:sp>
        <p:nvSpPr>
          <p:cNvPr id="3" name="Obdélník 2"/>
          <p:cNvSpPr/>
          <p:nvPr/>
        </p:nvSpPr>
        <p:spPr>
          <a:xfrm>
            <a:off x="2411760" y="0"/>
            <a:ext cx="4572000" cy="1046440"/>
          </a:xfrm>
          <a:prstGeom prst="rect">
            <a:avLst/>
          </a:prstGeom>
        </p:spPr>
        <p:txBody>
          <a:bodyPr>
            <a:spAutoFit/>
          </a:bodyPr>
          <a:lstStyle/>
          <a:p>
            <a:pPr algn="ctr"/>
            <a:r>
              <a:rPr lang="cs-CZ" sz="3200" b="1" dirty="0" smtClean="0">
                <a:solidFill>
                  <a:schemeClr val="bg2">
                    <a:lumMod val="75000"/>
                  </a:schemeClr>
                </a:solidFill>
              </a:rPr>
              <a:t>SVATOVAVŘINECKÉ</a:t>
            </a:r>
            <a:endParaRPr lang="cs-CZ" sz="3200" b="1" dirty="0">
              <a:solidFill>
                <a:schemeClr val="bg2">
                  <a:lumMod val="75000"/>
                </a:schemeClr>
              </a:solidFill>
            </a:endParaRPr>
          </a:p>
          <a:p>
            <a:pPr algn="ctr"/>
            <a:r>
              <a:rPr lang="cs-CZ" i="1" dirty="0">
                <a:solidFill>
                  <a:schemeClr val="bg2">
                    <a:lumMod val="75000"/>
                  </a:schemeClr>
                </a:solidFill>
              </a:rPr>
              <a:t>Synonymum: </a:t>
            </a:r>
            <a:r>
              <a:rPr lang="cs-CZ" i="1" dirty="0" err="1">
                <a:solidFill>
                  <a:schemeClr val="bg2">
                    <a:lumMod val="75000"/>
                  </a:schemeClr>
                </a:solidFill>
              </a:rPr>
              <a:t>Saint</a:t>
            </a:r>
            <a:r>
              <a:rPr lang="cs-CZ" i="1" dirty="0">
                <a:solidFill>
                  <a:schemeClr val="bg2">
                    <a:lumMod val="75000"/>
                  </a:schemeClr>
                </a:solidFill>
              </a:rPr>
              <a:t> </a:t>
            </a:r>
            <a:r>
              <a:rPr lang="cs-CZ" i="1" dirty="0" err="1">
                <a:solidFill>
                  <a:schemeClr val="bg2">
                    <a:lumMod val="75000"/>
                  </a:schemeClr>
                </a:solidFill>
              </a:rPr>
              <a:t>Laurent</a:t>
            </a:r>
            <a:endParaRPr lang="cs-CZ" i="1" dirty="0">
              <a:solidFill>
                <a:schemeClr val="bg2">
                  <a:lumMod val="75000"/>
                </a:schemeClr>
              </a:solidFill>
            </a:endParaRPr>
          </a:p>
          <a:p>
            <a:pPr algn="ctr"/>
            <a:r>
              <a:rPr lang="pl-PL" sz="1200" i="1" dirty="0">
                <a:solidFill>
                  <a:schemeClr val="bg2">
                    <a:lumMod val="75000"/>
                  </a:schemeClr>
                </a:solidFill>
              </a:rPr>
              <a:t>(8,7 % z celkové plochy vinic </a:t>
            </a:r>
            <a:r>
              <a:rPr lang="pl-PL" sz="1200" i="1" dirty="0" smtClean="0">
                <a:solidFill>
                  <a:schemeClr val="bg2">
                    <a:lumMod val="75000"/>
                  </a:schemeClr>
                </a:solidFill>
              </a:rPr>
              <a:t>ČR) </a:t>
            </a:r>
            <a:r>
              <a:rPr lang="cs-CZ" sz="1200" i="1" dirty="0" smtClean="0">
                <a:solidFill>
                  <a:schemeClr val="bg2">
                    <a:lumMod val="75000"/>
                  </a:schemeClr>
                </a:solidFill>
              </a:rPr>
              <a:t>Zápis </a:t>
            </a:r>
            <a:r>
              <a:rPr lang="cs-CZ" sz="1200" i="1" dirty="0">
                <a:solidFill>
                  <a:schemeClr val="bg2">
                    <a:lumMod val="75000"/>
                  </a:schemeClr>
                </a:solidFill>
              </a:rPr>
              <a:t>do Státní odrůdové knihy 1941</a:t>
            </a:r>
            <a:endParaRPr lang="cs-CZ" sz="1200"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483768" y="548680"/>
            <a:ext cx="4572000" cy="584775"/>
          </a:xfrm>
          <a:prstGeom prst="rect">
            <a:avLst/>
          </a:prstGeom>
        </p:spPr>
        <p:txBody>
          <a:bodyPr>
            <a:spAutoFit/>
          </a:bodyPr>
          <a:lstStyle/>
          <a:p>
            <a:pPr algn="ctr"/>
            <a:r>
              <a:rPr lang="cs-CZ" sz="3200" b="1" dirty="0" smtClean="0">
                <a:solidFill>
                  <a:schemeClr val="bg2">
                    <a:lumMod val="75000"/>
                  </a:schemeClr>
                </a:solidFill>
              </a:rPr>
              <a:t>CABERNET SAUVIGNON</a:t>
            </a:r>
            <a:endParaRPr lang="cs-CZ" sz="3200" b="1" dirty="0">
              <a:solidFill>
                <a:schemeClr val="bg2">
                  <a:lumMod val="75000"/>
                </a:schemeClr>
              </a:solidFill>
            </a:endParaRPr>
          </a:p>
        </p:txBody>
      </p:sp>
      <p:sp>
        <p:nvSpPr>
          <p:cNvPr id="4" name="Obdélník 3"/>
          <p:cNvSpPr/>
          <p:nvPr/>
        </p:nvSpPr>
        <p:spPr>
          <a:xfrm>
            <a:off x="395536" y="1628800"/>
            <a:ext cx="8352928" cy="3985706"/>
          </a:xfrm>
          <a:prstGeom prst="rect">
            <a:avLst/>
          </a:prstGeom>
        </p:spPr>
        <p:txBody>
          <a:bodyPr wrap="square">
            <a:spAutoFit/>
          </a:bodyPr>
          <a:lstStyle/>
          <a:p>
            <a:pPr algn="just"/>
            <a:r>
              <a:rPr lang="cs-CZ" sz="2300" dirty="0" smtClean="0">
                <a:solidFill>
                  <a:schemeClr val="bg2">
                    <a:lumMod val="75000"/>
                  </a:schemeClr>
                </a:solidFill>
              </a:rPr>
              <a:t>Módní modrá </a:t>
            </a:r>
            <a:r>
              <a:rPr lang="cs-CZ" sz="2300" dirty="0">
                <a:solidFill>
                  <a:schemeClr val="bg2">
                    <a:lumMod val="75000"/>
                  </a:schemeClr>
                </a:solidFill>
              </a:rPr>
              <a:t>odrůda Cabernet Sauvignon vznikla </a:t>
            </a:r>
            <a:r>
              <a:rPr lang="cs-CZ" sz="2300" dirty="0" smtClean="0">
                <a:solidFill>
                  <a:schemeClr val="bg2">
                    <a:lumMod val="75000"/>
                  </a:schemeClr>
                </a:solidFill>
              </a:rPr>
              <a:t>přirozeným opylením  </a:t>
            </a:r>
            <a:r>
              <a:rPr lang="cs-CZ" sz="2300" dirty="0" err="1" smtClean="0">
                <a:solidFill>
                  <a:schemeClr val="bg2">
                    <a:lumMod val="75000"/>
                  </a:schemeClr>
                </a:solidFill>
              </a:rPr>
              <a:t>Cabernetu</a:t>
            </a:r>
            <a:r>
              <a:rPr lang="cs-CZ" sz="2300" dirty="0" smtClean="0">
                <a:solidFill>
                  <a:schemeClr val="bg2">
                    <a:lumMod val="75000"/>
                  </a:schemeClr>
                </a:solidFill>
              </a:rPr>
              <a:t> Franc odrůdou </a:t>
            </a:r>
            <a:r>
              <a:rPr lang="cs-CZ" sz="2300" dirty="0">
                <a:solidFill>
                  <a:schemeClr val="bg2">
                    <a:lumMod val="75000"/>
                  </a:schemeClr>
                </a:solidFill>
              </a:rPr>
              <a:t>Sauvignon. </a:t>
            </a:r>
            <a:endParaRPr lang="cs-CZ" sz="2300" dirty="0" smtClean="0">
              <a:solidFill>
                <a:schemeClr val="bg2">
                  <a:lumMod val="75000"/>
                </a:schemeClr>
              </a:solidFill>
            </a:endParaRPr>
          </a:p>
          <a:p>
            <a:pPr algn="just"/>
            <a:endParaRPr lang="cs-CZ" sz="2300" dirty="0" smtClean="0">
              <a:solidFill>
                <a:schemeClr val="bg2">
                  <a:lumMod val="75000"/>
                </a:schemeClr>
              </a:solidFill>
            </a:endParaRPr>
          </a:p>
          <a:p>
            <a:pPr algn="just"/>
            <a:r>
              <a:rPr lang="cs-CZ" sz="2300" dirty="0" smtClean="0">
                <a:solidFill>
                  <a:schemeClr val="bg2">
                    <a:lumMod val="75000"/>
                  </a:schemeClr>
                </a:solidFill>
              </a:rPr>
              <a:t>Hrozny zrají </a:t>
            </a:r>
            <a:r>
              <a:rPr lang="cs-CZ" sz="2300" dirty="0">
                <a:solidFill>
                  <a:schemeClr val="bg2">
                    <a:lumMod val="75000"/>
                  </a:schemeClr>
                </a:solidFill>
              </a:rPr>
              <a:t>pozdě, proto lze odrůdu vysazovat jen </a:t>
            </a:r>
            <a:r>
              <a:rPr lang="cs-CZ" sz="2300" dirty="0" smtClean="0">
                <a:solidFill>
                  <a:schemeClr val="bg2">
                    <a:lumMod val="75000"/>
                  </a:schemeClr>
                </a:solidFill>
              </a:rPr>
              <a:t>do nejlepších</a:t>
            </a:r>
            <a:r>
              <a:rPr lang="cs-CZ" sz="2300" dirty="0">
                <a:solidFill>
                  <a:schemeClr val="bg2">
                    <a:lumMod val="75000"/>
                  </a:schemeClr>
                </a:solidFill>
              </a:rPr>
              <a:t>, velmi teplých poloh a do </a:t>
            </a:r>
            <a:r>
              <a:rPr lang="cs-CZ" sz="2300" dirty="0" smtClean="0">
                <a:solidFill>
                  <a:schemeClr val="bg2">
                    <a:lumMod val="75000"/>
                  </a:schemeClr>
                </a:solidFill>
              </a:rPr>
              <a:t>záhřevných, nejlépe </a:t>
            </a:r>
            <a:r>
              <a:rPr lang="cs-CZ" sz="2300" dirty="0">
                <a:solidFill>
                  <a:schemeClr val="bg2">
                    <a:lumMod val="75000"/>
                  </a:schemeClr>
                </a:solidFill>
              </a:rPr>
              <a:t>štěrkovitých půd.</a:t>
            </a: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Tmavě </a:t>
            </a:r>
            <a:r>
              <a:rPr lang="cs-CZ" sz="2300" i="1" dirty="0">
                <a:solidFill>
                  <a:schemeClr val="bg2">
                    <a:lumMod val="75000"/>
                  </a:schemeClr>
                </a:solidFill>
              </a:rPr>
              <a:t>granátová barva. Typickou vůni černého rybízu doprovázejí v závislosti na zralosti</a:t>
            </a:r>
          </a:p>
          <a:p>
            <a:pPr algn="just"/>
            <a:r>
              <a:rPr lang="cs-CZ" sz="2300" i="1" dirty="0">
                <a:solidFill>
                  <a:schemeClr val="bg2">
                    <a:lumMod val="75000"/>
                  </a:schemeClr>
                </a:solidFill>
              </a:rPr>
              <a:t>hroznů vůně třešní, ostružin, tabáku, cedrového dřeva či marmelády. Víno je </a:t>
            </a:r>
            <a:r>
              <a:rPr lang="cs-CZ" sz="2300" i="1" dirty="0" smtClean="0">
                <a:solidFill>
                  <a:schemeClr val="bg2">
                    <a:lumMod val="75000"/>
                  </a:schemeClr>
                </a:solidFill>
              </a:rPr>
              <a:t>mohutné, s </a:t>
            </a:r>
            <a:r>
              <a:rPr lang="cs-CZ" sz="2300" i="1" dirty="0">
                <a:solidFill>
                  <a:schemeClr val="bg2">
                    <a:lumMod val="75000"/>
                  </a:schemeClr>
                </a:solidFill>
              </a:rPr>
              <a:t>velmi dlouho trvajícím dojmem a při vyvinuté láhvové zralosti je hebce sametové.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CS.jpg"/>
          <p:cNvPicPr>
            <a:picLocks noChangeAspect="1" noChangeArrowheads="1"/>
          </p:cNvPicPr>
          <p:nvPr/>
        </p:nvPicPr>
        <p:blipFill>
          <a:blip r:embed="rId2" cstate="print"/>
          <a:srcRect/>
          <a:stretch>
            <a:fillRect/>
          </a:stretch>
        </p:blipFill>
        <p:spPr bwMode="auto">
          <a:xfrm>
            <a:off x="1907704" y="1124744"/>
            <a:ext cx="5328592" cy="5429141"/>
          </a:xfrm>
          <a:prstGeom prst="rect">
            <a:avLst/>
          </a:prstGeom>
          <a:noFill/>
        </p:spPr>
      </p:pic>
      <p:sp>
        <p:nvSpPr>
          <p:cNvPr id="3" name="Obdélník 2"/>
          <p:cNvSpPr/>
          <p:nvPr/>
        </p:nvSpPr>
        <p:spPr>
          <a:xfrm>
            <a:off x="2195736" y="0"/>
            <a:ext cx="4572000" cy="954107"/>
          </a:xfrm>
          <a:prstGeom prst="rect">
            <a:avLst/>
          </a:prstGeom>
        </p:spPr>
        <p:txBody>
          <a:bodyPr>
            <a:spAutoFit/>
          </a:bodyPr>
          <a:lstStyle/>
          <a:p>
            <a:pPr algn="ctr"/>
            <a:r>
              <a:rPr lang="cs-CZ" sz="3200" b="1" dirty="0" smtClean="0">
                <a:solidFill>
                  <a:schemeClr val="bg2">
                    <a:lumMod val="75000"/>
                  </a:schemeClr>
                </a:solidFill>
              </a:rPr>
              <a:t>CABERNET SAUVIGNON</a:t>
            </a:r>
            <a:endParaRPr lang="cs-CZ" sz="3200" b="1" dirty="0">
              <a:solidFill>
                <a:schemeClr val="bg2">
                  <a:lumMod val="75000"/>
                </a:schemeClr>
              </a:solidFill>
            </a:endParaRPr>
          </a:p>
          <a:p>
            <a:pPr algn="ctr"/>
            <a:r>
              <a:rPr lang="pl-PL" sz="1200" i="1" dirty="0" smtClean="0">
                <a:solidFill>
                  <a:schemeClr val="bg2">
                    <a:lumMod val="75000"/>
                  </a:schemeClr>
                </a:solidFill>
              </a:rPr>
              <a:t>(1,3 % z celkové plochy vinic ČR)</a:t>
            </a:r>
          </a:p>
          <a:p>
            <a:pPr algn="ctr"/>
            <a:r>
              <a:rPr lang="cs-CZ" sz="1200" i="1" dirty="0" smtClean="0">
                <a:solidFill>
                  <a:schemeClr val="bg2">
                    <a:lumMod val="75000"/>
                  </a:schemeClr>
                </a:solidFill>
              </a:rPr>
              <a:t>Zápis </a:t>
            </a:r>
            <a:r>
              <a:rPr lang="cs-CZ" sz="1200" i="1" dirty="0">
                <a:solidFill>
                  <a:schemeClr val="bg2">
                    <a:lumMod val="75000"/>
                  </a:schemeClr>
                </a:solidFill>
              </a:rPr>
              <a:t>do Státní odrůdové knihy 1980</a:t>
            </a:r>
            <a:endParaRPr lang="cs-CZ" sz="1200"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411760" y="476672"/>
            <a:ext cx="4572000" cy="584775"/>
          </a:xfrm>
          <a:prstGeom prst="rect">
            <a:avLst/>
          </a:prstGeom>
        </p:spPr>
        <p:txBody>
          <a:bodyPr>
            <a:spAutoFit/>
          </a:bodyPr>
          <a:lstStyle/>
          <a:p>
            <a:pPr algn="ctr"/>
            <a:r>
              <a:rPr lang="cs-CZ" sz="3200" b="1" dirty="0" smtClean="0">
                <a:solidFill>
                  <a:schemeClr val="bg2">
                    <a:lumMod val="75000"/>
                  </a:schemeClr>
                </a:solidFill>
              </a:rPr>
              <a:t>MODRÝ PORTUGAL</a:t>
            </a:r>
            <a:endParaRPr lang="cs-CZ" sz="3200" b="1" dirty="0">
              <a:solidFill>
                <a:schemeClr val="bg2">
                  <a:lumMod val="75000"/>
                </a:schemeClr>
              </a:solidFill>
            </a:endParaRPr>
          </a:p>
        </p:txBody>
      </p:sp>
      <p:sp>
        <p:nvSpPr>
          <p:cNvPr id="4" name="Obdélník 3"/>
          <p:cNvSpPr/>
          <p:nvPr/>
        </p:nvSpPr>
        <p:spPr>
          <a:xfrm>
            <a:off x="251520" y="1628800"/>
            <a:ext cx="8496944" cy="3985706"/>
          </a:xfrm>
          <a:prstGeom prst="rect">
            <a:avLst/>
          </a:prstGeom>
        </p:spPr>
        <p:txBody>
          <a:bodyPr wrap="square">
            <a:spAutoFit/>
          </a:bodyPr>
          <a:lstStyle/>
          <a:p>
            <a:pPr algn="just"/>
            <a:r>
              <a:rPr lang="pt-BR" sz="2300" dirty="0">
                <a:solidFill>
                  <a:schemeClr val="bg2">
                    <a:lumMod val="75000"/>
                  </a:schemeClr>
                </a:solidFill>
              </a:rPr>
              <a:t>Traduje se, že roku 1772 povolal hrabě de Fries </a:t>
            </a:r>
            <a:r>
              <a:rPr lang="pt-BR" sz="2300" dirty="0" smtClean="0">
                <a:solidFill>
                  <a:schemeClr val="bg2">
                    <a:lumMod val="75000"/>
                  </a:schemeClr>
                </a:solidFill>
              </a:rPr>
              <a:t>na</a:t>
            </a:r>
            <a:r>
              <a:rPr lang="cs-CZ" sz="2300" dirty="0" smtClean="0">
                <a:solidFill>
                  <a:schemeClr val="bg2">
                    <a:lumMod val="75000"/>
                  </a:schemeClr>
                </a:solidFill>
              </a:rPr>
              <a:t> svůj </a:t>
            </a:r>
            <a:r>
              <a:rPr lang="cs-CZ" sz="2300" dirty="0">
                <a:solidFill>
                  <a:schemeClr val="bg2">
                    <a:lumMod val="75000"/>
                  </a:schemeClr>
                </a:solidFill>
              </a:rPr>
              <a:t>zámek </a:t>
            </a:r>
            <a:r>
              <a:rPr lang="cs-CZ" sz="2300" dirty="0" smtClean="0">
                <a:solidFill>
                  <a:schemeClr val="bg2">
                    <a:lumMod val="75000"/>
                  </a:schemeClr>
                </a:solidFill>
              </a:rPr>
              <a:t>několik vinařů z </a:t>
            </a:r>
            <a:r>
              <a:rPr lang="cs-CZ" sz="2300" dirty="0">
                <a:solidFill>
                  <a:schemeClr val="bg2">
                    <a:lumMod val="75000"/>
                  </a:schemeClr>
                </a:solidFill>
              </a:rPr>
              <a:t>okolí a předal jim svazky réví odrůdy, které </a:t>
            </a:r>
            <a:r>
              <a:rPr lang="cs-CZ" sz="2300" dirty="0" smtClean="0">
                <a:solidFill>
                  <a:schemeClr val="bg2">
                    <a:lumMod val="75000"/>
                  </a:schemeClr>
                </a:solidFill>
              </a:rPr>
              <a:t>dostal </a:t>
            </a:r>
            <a:r>
              <a:rPr lang="pl-PL" sz="2300" dirty="0" smtClean="0">
                <a:solidFill>
                  <a:schemeClr val="bg2">
                    <a:lumMod val="75000"/>
                  </a:schemeClr>
                </a:solidFill>
              </a:rPr>
              <a:t>od </a:t>
            </a:r>
            <a:r>
              <a:rPr lang="pl-PL" sz="2300" dirty="0">
                <a:solidFill>
                  <a:schemeClr val="bg2">
                    <a:lumMod val="75000"/>
                  </a:schemeClr>
                </a:solidFill>
              </a:rPr>
              <a:t>své obchodní agentury v Oportu v Portugalsku.</a:t>
            </a:r>
          </a:p>
          <a:p>
            <a:pPr algn="just"/>
            <a:endParaRPr lang="cs-CZ" sz="2300" dirty="0" smtClean="0">
              <a:solidFill>
                <a:schemeClr val="bg2">
                  <a:lumMod val="75000"/>
                </a:schemeClr>
              </a:solidFill>
            </a:endParaRPr>
          </a:p>
          <a:p>
            <a:pPr algn="just"/>
            <a:r>
              <a:rPr lang="cs-CZ" sz="2300" dirty="0" smtClean="0">
                <a:solidFill>
                  <a:schemeClr val="bg2">
                    <a:lumMod val="75000"/>
                  </a:schemeClr>
                </a:solidFill>
              </a:rPr>
              <a:t>U </a:t>
            </a:r>
            <a:r>
              <a:rPr lang="cs-CZ" sz="2300" dirty="0">
                <a:solidFill>
                  <a:schemeClr val="bg2">
                    <a:lumMod val="75000"/>
                  </a:schemeClr>
                </a:solidFill>
              </a:rPr>
              <a:t>nás byl kdysi Modrý Portugal </a:t>
            </a:r>
            <a:r>
              <a:rPr lang="cs-CZ" sz="2300" dirty="0" smtClean="0">
                <a:solidFill>
                  <a:schemeClr val="bg2">
                    <a:lumMod val="75000"/>
                  </a:schemeClr>
                </a:solidFill>
              </a:rPr>
              <a:t>nejrozšířenější modrou </a:t>
            </a:r>
            <a:r>
              <a:rPr lang="cs-CZ" sz="2300" dirty="0">
                <a:solidFill>
                  <a:schemeClr val="bg2">
                    <a:lumMod val="75000"/>
                  </a:schemeClr>
                </a:solidFill>
              </a:rPr>
              <a:t>odrůdou nejen pro vysokou úrodnost,</a:t>
            </a:r>
          </a:p>
          <a:p>
            <a:pPr algn="just"/>
            <a:r>
              <a:rPr lang="it-IT" sz="2300" dirty="0">
                <a:solidFill>
                  <a:schemeClr val="bg2">
                    <a:lumMod val="75000"/>
                  </a:schemeClr>
                </a:solidFill>
              </a:rPr>
              <a:t>ale i pro jemné aromatické víno. </a:t>
            </a:r>
            <a:endParaRPr lang="cs-CZ" sz="2300" dirty="0">
              <a:solidFill>
                <a:schemeClr val="bg2">
                  <a:lumMod val="75000"/>
                </a:schemeClr>
              </a:solidFill>
            </a:endParaRPr>
          </a:p>
          <a:p>
            <a:pPr algn="just"/>
            <a:endParaRPr lang="cs-CZ" sz="2300" dirty="0" smtClean="0">
              <a:solidFill>
                <a:schemeClr val="bg2">
                  <a:lumMod val="75000"/>
                </a:schemeClr>
              </a:solidFill>
            </a:endParaRPr>
          </a:p>
          <a:p>
            <a:pPr algn="just"/>
            <a:r>
              <a:rPr lang="cs-CZ" sz="2300" i="1" dirty="0" smtClean="0">
                <a:solidFill>
                  <a:schemeClr val="bg2">
                    <a:lumMod val="75000"/>
                  </a:schemeClr>
                </a:solidFill>
              </a:rPr>
              <a:t>Jemně </a:t>
            </a:r>
            <a:r>
              <a:rPr lang="cs-CZ" sz="2300" i="1" dirty="0">
                <a:solidFill>
                  <a:schemeClr val="bg2">
                    <a:lumMod val="75000"/>
                  </a:schemeClr>
                </a:solidFill>
              </a:rPr>
              <a:t>rubínová barva a mladistvá vůně květin jsou nejtypičtějšími znaky. Víno má </a:t>
            </a:r>
            <a:r>
              <a:rPr lang="cs-CZ" sz="2300" i="1" dirty="0" smtClean="0">
                <a:solidFill>
                  <a:schemeClr val="bg2">
                    <a:lumMod val="75000"/>
                  </a:schemeClr>
                </a:solidFill>
              </a:rPr>
              <a:t>méně tříslovin</a:t>
            </a:r>
            <a:r>
              <a:rPr lang="cs-CZ" sz="2300" i="1" dirty="0">
                <a:solidFill>
                  <a:schemeClr val="bg2">
                    <a:lumMod val="75000"/>
                  </a:schemeClr>
                </a:solidFill>
              </a:rPr>
              <a:t>, je lehčí, velmi příjemného projevu, vyniká výbornou </a:t>
            </a:r>
            <a:r>
              <a:rPr lang="cs-CZ" sz="2300" i="1" dirty="0" err="1">
                <a:solidFill>
                  <a:schemeClr val="bg2">
                    <a:lumMod val="75000"/>
                  </a:schemeClr>
                </a:solidFill>
              </a:rPr>
              <a:t>pitelností</a:t>
            </a:r>
            <a:r>
              <a:rPr lang="cs-CZ" sz="2300" i="1" dirty="0">
                <a:solidFill>
                  <a:schemeClr val="bg2">
                    <a:lumMod val="75000"/>
                  </a:schemeClr>
                </a:solidFill>
              </a:rPr>
              <a:t> a harmonií.</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živatel\Documents\Prezentace\Fotky\Odrůdy\Vybrané\MP.jpg"/>
          <p:cNvPicPr>
            <a:picLocks noChangeAspect="1" noChangeArrowheads="1"/>
          </p:cNvPicPr>
          <p:nvPr/>
        </p:nvPicPr>
        <p:blipFill>
          <a:blip r:embed="rId2" cstate="print"/>
          <a:srcRect/>
          <a:stretch>
            <a:fillRect/>
          </a:stretch>
        </p:blipFill>
        <p:spPr bwMode="auto">
          <a:xfrm>
            <a:off x="2051720" y="1124744"/>
            <a:ext cx="5112268" cy="5465937"/>
          </a:xfrm>
          <a:prstGeom prst="rect">
            <a:avLst/>
          </a:prstGeom>
          <a:noFill/>
        </p:spPr>
      </p:pic>
      <p:sp>
        <p:nvSpPr>
          <p:cNvPr id="3" name="Obdélník 2"/>
          <p:cNvSpPr/>
          <p:nvPr/>
        </p:nvSpPr>
        <p:spPr>
          <a:xfrm>
            <a:off x="2411760" y="0"/>
            <a:ext cx="4572000" cy="1046440"/>
          </a:xfrm>
          <a:prstGeom prst="rect">
            <a:avLst/>
          </a:prstGeom>
        </p:spPr>
        <p:txBody>
          <a:bodyPr>
            <a:spAutoFit/>
          </a:bodyPr>
          <a:lstStyle/>
          <a:p>
            <a:pPr algn="ctr"/>
            <a:r>
              <a:rPr lang="cs-CZ" sz="3200" b="1" dirty="0" smtClean="0">
                <a:solidFill>
                  <a:schemeClr val="bg2">
                    <a:lumMod val="75000"/>
                  </a:schemeClr>
                </a:solidFill>
              </a:rPr>
              <a:t>MODRÝ PORTUGAL</a:t>
            </a:r>
            <a:endParaRPr lang="cs-CZ" sz="3200" b="1" dirty="0">
              <a:solidFill>
                <a:schemeClr val="bg2">
                  <a:lumMod val="75000"/>
                </a:schemeClr>
              </a:solidFill>
            </a:endParaRPr>
          </a:p>
          <a:p>
            <a:pPr algn="ctr"/>
            <a:r>
              <a:rPr lang="cs-CZ" i="1" dirty="0">
                <a:solidFill>
                  <a:schemeClr val="bg2">
                    <a:lumMod val="75000"/>
                  </a:schemeClr>
                </a:solidFill>
              </a:rPr>
              <a:t>Synonymum: </a:t>
            </a:r>
            <a:r>
              <a:rPr lang="cs-CZ" i="1" dirty="0" err="1">
                <a:solidFill>
                  <a:schemeClr val="bg2">
                    <a:lumMod val="75000"/>
                  </a:schemeClr>
                </a:solidFill>
              </a:rPr>
              <a:t>Blauer</a:t>
            </a:r>
            <a:r>
              <a:rPr lang="cs-CZ" i="1" dirty="0">
                <a:solidFill>
                  <a:schemeClr val="bg2">
                    <a:lumMod val="75000"/>
                  </a:schemeClr>
                </a:solidFill>
              </a:rPr>
              <a:t> </a:t>
            </a:r>
            <a:r>
              <a:rPr lang="cs-CZ" i="1" dirty="0" err="1" smtClean="0">
                <a:solidFill>
                  <a:schemeClr val="bg2">
                    <a:lumMod val="75000"/>
                  </a:schemeClr>
                </a:solidFill>
              </a:rPr>
              <a:t>Portugieser</a:t>
            </a:r>
            <a:endParaRPr lang="cs-CZ" i="1" dirty="0">
              <a:solidFill>
                <a:schemeClr val="bg2">
                  <a:lumMod val="75000"/>
                </a:schemeClr>
              </a:solidFill>
            </a:endParaRPr>
          </a:p>
          <a:p>
            <a:r>
              <a:rPr lang="pl-PL" sz="1200" i="1" dirty="0">
                <a:solidFill>
                  <a:schemeClr val="bg2">
                    <a:lumMod val="75000"/>
                  </a:schemeClr>
                </a:solidFill>
              </a:rPr>
              <a:t>(3,7 % z celkové plochy vinic </a:t>
            </a:r>
            <a:r>
              <a:rPr lang="pl-PL" sz="1200" i="1" dirty="0" smtClean="0">
                <a:solidFill>
                  <a:schemeClr val="bg2">
                    <a:lumMod val="75000"/>
                  </a:schemeClr>
                </a:solidFill>
              </a:rPr>
              <a:t>ČR) </a:t>
            </a:r>
            <a:r>
              <a:rPr lang="cs-CZ" sz="1200" i="1" dirty="0" smtClean="0">
                <a:solidFill>
                  <a:schemeClr val="bg2">
                    <a:lumMod val="75000"/>
                  </a:schemeClr>
                </a:solidFill>
              </a:rPr>
              <a:t>Zápis </a:t>
            </a:r>
            <a:r>
              <a:rPr lang="cs-CZ" sz="1200" i="1" dirty="0">
                <a:solidFill>
                  <a:schemeClr val="bg2">
                    <a:lumMod val="75000"/>
                  </a:schemeClr>
                </a:solidFill>
              </a:rPr>
              <a:t>do Státní odrůdové knihy 1941</a:t>
            </a:r>
            <a:endParaRPr lang="cs-CZ" sz="1200" dirty="0">
              <a:solidFill>
                <a:schemeClr val="bg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919</Words>
  <Application>Microsoft Office PowerPoint</Application>
  <PresentationFormat>Předvádění na obrazovce (4:3)</PresentationFormat>
  <Paragraphs>120</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sady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uživatel</dc:creator>
  <cp:lastModifiedBy>uživatel</cp:lastModifiedBy>
  <cp:revision>30</cp:revision>
  <dcterms:created xsi:type="dcterms:W3CDTF">2012-03-12T10:24:33Z</dcterms:created>
  <dcterms:modified xsi:type="dcterms:W3CDTF">2012-08-26T10:28:37Z</dcterms:modified>
</cp:coreProperties>
</file>