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0F17268-79DC-4AEE-AA78-102BBCF40C89}">
          <p14:sldIdLst>
            <p14:sldId id="256"/>
          </p14:sldIdLst>
        </p14:section>
        <p14:section name="Oddíl bez názvu" id="{885ABEDF-29D6-4296-89AF-62597EFBB04D}">
          <p14:sldIdLst>
            <p14:sldId id="257"/>
            <p14:sldId id="258"/>
            <p14:sldId id="259"/>
            <p14:sldId id="260"/>
            <p14:sldId id="261"/>
            <p14:sldId id="264"/>
            <p14:sldId id="262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46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85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84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55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67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18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91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79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43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48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4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284A-65E0-4346-A251-3ECABA597515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799EB-F660-4E4D-8006-6F2EA21BA4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3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59382"/>
          </a:xfrm>
        </p:spPr>
        <p:txBody>
          <a:bodyPr/>
          <a:lstStyle/>
          <a:p>
            <a:r>
              <a:rPr lang="cs-CZ" dirty="0" smtClean="0"/>
              <a:t>Víno – úvodní lekce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Alexandr Burda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6113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/>
              <a:t>Vinařské oblasti </a:t>
            </a:r>
            <a:r>
              <a:rPr lang="cs-CZ" b="1" dirty="0" smtClean="0"/>
              <a:t>a podoblasti </a:t>
            </a:r>
            <a:r>
              <a:rPr lang="x-none" b="1" dirty="0" smtClean="0"/>
              <a:t>v ČR</a:t>
            </a:r>
            <a:r>
              <a:rPr lang="cs-CZ" b="1" u="sng" dirty="0" smtClean="0"/>
              <a:t/>
            </a:r>
            <a:br>
              <a:rPr lang="cs-CZ" b="1" u="sng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3018"/>
            <a:ext cx="10515600" cy="50039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>
                <a:effectLst/>
              </a:rPr>
              <a:t> </a:t>
            </a:r>
            <a:r>
              <a:rPr lang="x-none" dirty="0" smtClean="0"/>
              <a:t>Oblasti jsou v ČR dvě,  Čechy  a Morava. Podoblastí je celkem šest. </a:t>
            </a:r>
            <a:endParaRPr lang="cs-CZ" b="1" u="sng" dirty="0" smtClean="0"/>
          </a:p>
          <a:p>
            <a:pPr marL="0" indent="0">
              <a:buNone/>
            </a:pP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cs-CZ" dirty="0" smtClean="0">
                <a:effectLst/>
              </a:rPr>
              <a:t>Oblast Čechy</a:t>
            </a:r>
          </a:p>
          <a:p>
            <a:r>
              <a:rPr lang="cs-CZ" dirty="0" smtClean="0">
                <a:effectLst/>
              </a:rPr>
              <a:t>Čechy jsou z hlediska světového vinařství zařazeny do zóny A, mají horší klimatické podmínky. V praxi to znamená možnost doslazování vín sacharózou. Dělí se na dvě podoblasti: Litoměřickou a Mělnickou</a:t>
            </a:r>
          </a:p>
          <a:p>
            <a:pPr marL="0" indent="0">
              <a:buNone/>
            </a:pP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cs-CZ" dirty="0"/>
              <a:t>Oblast Morava    </a:t>
            </a:r>
          </a:p>
          <a:p>
            <a:r>
              <a:rPr lang="cs-CZ" dirty="0"/>
              <a:t>Morava je z hlediska světového vinařství zařazena do zóny B. Její klimatické podmínky jsou podle tohoto členění srovnatelné např. s Francií a to limituje a zavazuje výrobu vín. </a:t>
            </a:r>
          </a:p>
          <a:p>
            <a:r>
              <a:rPr lang="cs-CZ" dirty="0"/>
              <a:t>Dělí se na čtyři podoblasti: Velkopavlovickou, Znojemskou, Mikulovskou a Slovácko.          </a:t>
            </a:r>
          </a:p>
        </p:txBody>
      </p:sp>
    </p:spTree>
    <p:extLst>
      <p:ext uri="{BB962C8B-B14F-4D97-AF65-F5344CB8AC3E}">
        <p14:creationId xmlns:p14="http://schemas.microsoft.com/office/powerpoint/2010/main" val="202182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Samostudium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V České republice je 377 vinařských obcí a v nich hospodaří na vinicích přes 19 tisíc pěstitelů vinné révy. Celková výměra </a:t>
            </a:r>
            <a:r>
              <a:rPr lang="cs-CZ" dirty="0" smtClean="0"/>
              <a:t>osázených </a:t>
            </a:r>
            <a:r>
              <a:rPr lang="x-none" dirty="0" smtClean="0"/>
              <a:t>vinic je 18 395 hektarů</a:t>
            </a:r>
            <a:r>
              <a:rPr lang="cs-CZ" dirty="0" smtClean="0"/>
              <a:t>. S rezervami 19 200 ha. 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effectLst/>
              </a:rPr>
              <a:t>Do kterých podoblastí patří tyto vinařské obce? </a:t>
            </a:r>
          </a:p>
          <a:p>
            <a:r>
              <a:rPr lang="cs-CZ" dirty="0" smtClean="0"/>
              <a:t>Velké Bílovice, Lechovice, Petrov, Kyjov, Břeclav, Mutěnice, Čejkovice, Kobylí, Roudnice, Praha, Velké Pavlovice, Lednice, Valtice, Mikulov,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Která vinařská obec je v ČR největší? </a:t>
            </a:r>
            <a:r>
              <a:rPr lang="cs-CZ" dirty="0" smtClean="0"/>
              <a:t> </a:t>
            </a:r>
            <a:endParaRPr lang="cs-CZ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7524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/>
              <a:t>Jakostní zatřídění vín</a:t>
            </a:r>
            <a:r>
              <a:rPr lang="cs-CZ" b="1" dirty="0" smtClean="0"/>
              <a:t> dle ČNM 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Jakostní </a:t>
            </a:r>
            <a:r>
              <a:rPr lang="cs-CZ" dirty="0"/>
              <a:t>zatřídění se dle vinařského zákona ČR odvíjí především od zralosti hroznů. </a:t>
            </a:r>
            <a:endParaRPr lang="cs-CZ" dirty="0" smtClean="0"/>
          </a:p>
          <a:p>
            <a:r>
              <a:rPr lang="cs-CZ" dirty="0" smtClean="0"/>
              <a:t>Provádí </a:t>
            </a:r>
            <a:r>
              <a:rPr lang="cs-CZ" dirty="0"/>
              <a:t>se měření cukernatosti moštu v kilogramech cukru na 100 litrů moštu. </a:t>
            </a:r>
            <a:endParaRPr lang="cs-CZ" dirty="0" smtClean="0"/>
          </a:p>
          <a:p>
            <a:r>
              <a:rPr lang="cs-CZ" dirty="0" smtClean="0"/>
              <a:t>1 </a:t>
            </a:r>
            <a:r>
              <a:rPr lang="cs-CZ" dirty="0"/>
              <a:t>kg cukru ve 100 litrech moštu = 1° ČNM (Český normalizovaný moštoměr). </a:t>
            </a:r>
          </a:p>
          <a:p>
            <a:r>
              <a:rPr lang="cs-CZ" dirty="0" smtClean="0"/>
              <a:t>Na </a:t>
            </a:r>
            <a:r>
              <a:rPr lang="cs-CZ" dirty="0"/>
              <a:t>tomto základě se víno člení do </a:t>
            </a:r>
            <a:r>
              <a:rPr lang="cs-CZ" dirty="0" smtClean="0"/>
              <a:t>kategorií.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8873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Kategorizace vín – smí se přidávat cukr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Víno</a:t>
            </a:r>
            <a:r>
              <a:rPr lang="cs-CZ" dirty="0"/>
              <a:t>				</a:t>
            </a:r>
            <a:r>
              <a:rPr lang="cs-CZ" dirty="0" smtClean="0"/>
              <a:t>           11 </a:t>
            </a:r>
            <a:r>
              <a:rPr lang="cs-CZ" dirty="0"/>
              <a:t>°ČNM</a:t>
            </a:r>
          </a:p>
          <a:p>
            <a:pPr marL="0" indent="0">
              <a:buNone/>
            </a:pPr>
            <a:r>
              <a:rPr lang="cs-CZ" dirty="0"/>
              <a:t>Zemské víno	</a:t>
            </a:r>
            <a:r>
              <a:rPr lang="cs-CZ" dirty="0" smtClean="0"/>
              <a:t>              </a:t>
            </a:r>
            <a:r>
              <a:rPr lang="cs-CZ" dirty="0"/>
              <a:t>		14 °ČNM</a:t>
            </a:r>
          </a:p>
          <a:p>
            <a:pPr marL="0" indent="0">
              <a:buNone/>
            </a:pPr>
            <a:r>
              <a:rPr lang="cs-CZ" dirty="0"/>
              <a:t>Jakostní </a:t>
            </a:r>
            <a:r>
              <a:rPr lang="cs-CZ" dirty="0" smtClean="0"/>
              <a:t>víno (obecný pojem – člení se na odrůdové a známkové) </a:t>
            </a:r>
            <a:r>
              <a:rPr lang="cs-CZ" dirty="0"/>
              <a:t>	 </a:t>
            </a:r>
          </a:p>
          <a:p>
            <a:r>
              <a:rPr lang="cs-CZ" dirty="0"/>
              <a:t>   </a:t>
            </a:r>
            <a:r>
              <a:rPr lang="cs-CZ" i="1" dirty="0"/>
              <a:t> odrůdové</a:t>
            </a:r>
            <a:r>
              <a:rPr lang="cs-CZ" dirty="0"/>
              <a:t>			15 °ČNM</a:t>
            </a:r>
          </a:p>
          <a:p>
            <a:r>
              <a:rPr lang="cs-CZ" dirty="0"/>
              <a:t>   </a:t>
            </a:r>
            <a:r>
              <a:rPr lang="cs-CZ" i="1" dirty="0"/>
              <a:t> známkové</a:t>
            </a:r>
            <a:r>
              <a:rPr lang="cs-CZ" dirty="0"/>
              <a:t>			15 °ČNM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2621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Kategorizace vín – nesmí se přidávat cukr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 kabinetní víno	</a:t>
            </a:r>
            <a:r>
              <a:rPr lang="cs-CZ" dirty="0" smtClean="0"/>
              <a:t>	19 °ČNM</a:t>
            </a:r>
          </a:p>
          <a:p>
            <a:r>
              <a:rPr lang="cs-CZ" dirty="0" smtClean="0"/>
              <a:t>  </a:t>
            </a:r>
            <a:r>
              <a:rPr lang="cs-CZ" i="1" dirty="0" smtClean="0"/>
              <a:t>  pozdní sběr		</a:t>
            </a:r>
            <a:r>
              <a:rPr lang="cs-CZ" dirty="0" smtClean="0"/>
              <a:t>21 °ČNM</a:t>
            </a:r>
          </a:p>
          <a:p>
            <a:r>
              <a:rPr lang="cs-CZ" dirty="0" smtClean="0"/>
              <a:t>  </a:t>
            </a:r>
            <a:r>
              <a:rPr lang="cs-CZ" i="1" dirty="0" smtClean="0"/>
              <a:t>  výběr z hroznů	</a:t>
            </a:r>
            <a:r>
              <a:rPr lang="cs-CZ" dirty="0" smtClean="0"/>
              <a:t>	24 °ČNM</a:t>
            </a:r>
          </a:p>
          <a:p>
            <a:r>
              <a:rPr lang="cs-CZ" dirty="0" smtClean="0"/>
              <a:t>  </a:t>
            </a:r>
            <a:r>
              <a:rPr lang="cs-CZ" i="1" dirty="0" smtClean="0"/>
              <a:t>  výběr z bobulí	</a:t>
            </a:r>
            <a:r>
              <a:rPr lang="cs-CZ" dirty="0" smtClean="0"/>
              <a:t>	27 °ČNM         </a:t>
            </a:r>
            <a:r>
              <a:rPr lang="cs-CZ" sz="4000" dirty="0" smtClean="0"/>
              <a:t>=  přívlastková vína </a:t>
            </a:r>
          </a:p>
          <a:p>
            <a:r>
              <a:rPr lang="cs-CZ" dirty="0" smtClean="0"/>
              <a:t>  </a:t>
            </a:r>
            <a:r>
              <a:rPr lang="cs-CZ" i="1" dirty="0" smtClean="0"/>
              <a:t>  výběr z cibéb	</a:t>
            </a:r>
            <a:r>
              <a:rPr lang="cs-CZ" dirty="0" smtClean="0"/>
              <a:t>	32 °ČNM</a:t>
            </a:r>
          </a:p>
          <a:p>
            <a:r>
              <a:rPr lang="cs-CZ" dirty="0" smtClean="0"/>
              <a:t>  </a:t>
            </a:r>
            <a:r>
              <a:rPr lang="cs-CZ" i="1" dirty="0" smtClean="0"/>
              <a:t>  ledové víno		</a:t>
            </a:r>
            <a:r>
              <a:rPr lang="cs-CZ" dirty="0" smtClean="0"/>
              <a:t>27 °ČNM</a:t>
            </a:r>
          </a:p>
          <a:p>
            <a:r>
              <a:rPr lang="cs-CZ" dirty="0" smtClean="0"/>
              <a:t>  </a:t>
            </a:r>
            <a:r>
              <a:rPr lang="cs-CZ" i="1" dirty="0" smtClean="0"/>
              <a:t>  slámové víno	</a:t>
            </a:r>
            <a:r>
              <a:rPr lang="cs-CZ" dirty="0" smtClean="0"/>
              <a:t>	27 °ČNM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943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Rozdělení tichých vín dle zbytkového cukru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b="1" dirty="0"/>
              <a:t>Suché</a:t>
            </a:r>
            <a:r>
              <a:rPr lang="cs-CZ" dirty="0"/>
              <a:t>	</a:t>
            </a:r>
            <a:r>
              <a:rPr lang="cs-CZ" dirty="0" smtClean="0"/>
              <a:t>      do </a:t>
            </a:r>
            <a:r>
              <a:rPr lang="cs-CZ" dirty="0"/>
              <a:t>4 g/l</a:t>
            </a:r>
          </a:p>
          <a:p>
            <a:r>
              <a:rPr lang="cs-CZ" b="1" dirty="0" smtClean="0"/>
              <a:t>Polosuché</a:t>
            </a:r>
            <a:r>
              <a:rPr lang="cs-CZ" dirty="0"/>
              <a:t>	</a:t>
            </a:r>
            <a:r>
              <a:rPr lang="cs-CZ" dirty="0" smtClean="0"/>
              <a:t>      4,1 </a:t>
            </a:r>
            <a:r>
              <a:rPr lang="cs-CZ" dirty="0"/>
              <a:t>-12,0 g/l</a:t>
            </a:r>
          </a:p>
          <a:p>
            <a:r>
              <a:rPr lang="cs-CZ" b="1" dirty="0" smtClean="0"/>
              <a:t>Polosladké</a:t>
            </a:r>
            <a:r>
              <a:rPr lang="cs-CZ" b="1" dirty="0"/>
              <a:t>	</a:t>
            </a:r>
            <a:r>
              <a:rPr lang="cs-CZ" b="1" dirty="0" smtClean="0"/>
              <a:t>      1</a:t>
            </a:r>
            <a:r>
              <a:rPr lang="cs-CZ" dirty="0" smtClean="0"/>
              <a:t>2,1 </a:t>
            </a:r>
            <a:r>
              <a:rPr lang="cs-CZ" dirty="0"/>
              <a:t>– 45 g/l</a:t>
            </a:r>
          </a:p>
          <a:p>
            <a:r>
              <a:rPr lang="cs-CZ" b="1" dirty="0"/>
              <a:t>Sladké</a:t>
            </a:r>
            <a:r>
              <a:rPr lang="cs-CZ" dirty="0"/>
              <a:t>	</a:t>
            </a:r>
            <a:r>
              <a:rPr lang="cs-CZ" dirty="0" smtClean="0"/>
              <a:t>      45 </a:t>
            </a:r>
            <a:r>
              <a:rPr lang="cs-CZ" dirty="0"/>
              <a:t>a více </a:t>
            </a:r>
            <a:r>
              <a:rPr lang="cs-CZ" dirty="0" smtClean="0"/>
              <a:t>g/l</a:t>
            </a:r>
          </a:p>
          <a:p>
            <a:endParaRPr lang="cs-CZ" dirty="0"/>
          </a:p>
          <a:p>
            <a:r>
              <a:rPr lang="cs-CZ" dirty="0" smtClean="0"/>
              <a:t>Tyto údaje musí být uvedeny na etiketě, seznamujeme s nimi hosta a jsou důležité pro snoubení vín a pokrmů.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9523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samostudium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Sur</a:t>
            </a:r>
            <a:r>
              <a:rPr lang="cs-CZ" dirty="0" smtClean="0"/>
              <a:t> </a:t>
            </a:r>
            <a:r>
              <a:rPr lang="cs-CZ" dirty="0" err="1" smtClean="0"/>
              <a:t>lie</a:t>
            </a:r>
            <a:r>
              <a:rPr lang="cs-CZ" dirty="0" smtClean="0"/>
              <a:t>, </a:t>
            </a:r>
            <a:r>
              <a:rPr lang="cs-CZ" dirty="0" err="1" smtClean="0"/>
              <a:t>Batonáž</a:t>
            </a:r>
            <a:r>
              <a:rPr lang="cs-CZ" dirty="0" smtClean="0"/>
              <a:t>, </a:t>
            </a:r>
            <a:r>
              <a:rPr lang="cs-CZ" dirty="0" err="1" smtClean="0"/>
              <a:t>Barrique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V.O.C., </a:t>
            </a:r>
            <a:r>
              <a:rPr lang="cs-CZ" dirty="0" err="1" smtClean="0"/>
              <a:t>Terrroir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Tiché víno, šumivé víno, perlivé víno, likérové víno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Burčák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Mladé víno, Svatomartinské víno, </a:t>
            </a:r>
            <a:r>
              <a:rPr lang="cs-CZ" dirty="0" err="1" smtClean="0"/>
              <a:t>Beaujollais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988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1062182"/>
            <a:ext cx="11085945" cy="2641599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altLang="zh-CN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je to víno?  </a:t>
            </a:r>
            <a:br>
              <a:rPr lang="cs-CZ" altLang="zh-CN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zh-CN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Víno </a:t>
            </a:r>
            <a:r>
              <a:rPr lang="cs-CZ" altLang="zh-CN" dirty="0">
                <a:latin typeface="Arial" panose="020B0604020202020204" pitchFamily="34" charset="0"/>
                <a:ea typeface="Times New Roman" panose="02020603050405020304" pitchFamily="18" charset="0"/>
              </a:rPr>
              <a:t>je alkoholický nápoj vyrobený fermentací moštu nebo rmutu révy vinné </a:t>
            </a:r>
            <a:r>
              <a:rPr lang="cs-CZ" altLang="zh-CN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Vitis</a:t>
            </a:r>
            <a:r>
              <a:rPr lang="cs-CZ" altLang="zh-CN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cs-CZ" altLang="zh-CN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vinifera</a:t>
            </a:r>
            <a:r>
              <a:rPr lang="cs-CZ" altLang="zh-CN" dirty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cs-CZ" altLang="zh-CN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180134"/>
              </p:ext>
            </p:extLst>
          </p:nvPr>
        </p:nvGraphicFramePr>
        <p:xfrm>
          <a:off x="1154546" y="4036290"/>
          <a:ext cx="9827490" cy="2115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27490">
                  <a:extLst>
                    <a:ext uri="{9D8B030D-6E8A-4147-A177-3AD203B41FA5}">
                      <a16:colId xmlns:a16="http://schemas.microsoft.com/office/drawing/2014/main" val="3749785782"/>
                    </a:ext>
                  </a:extLst>
                </a:gridCol>
              </a:tblGrid>
              <a:tr h="21151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Mošt: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Rmut: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Fermentace: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243395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960386" y="53155"/>
            <a:ext cx="2712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cs-CZ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66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RÉVA VINNÁ 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Všechny </a:t>
            </a:r>
            <a:r>
              <a:rPr lang="cs-CZ" dirty="0"/>
              <a:t>klasické odrůdy, z nichž se vyrábí víno, pocházejí z druhu </a:t>
            </a:r>
            <a:r>
              <a:rPr lang="cs-CZ" i="1" dirty="0" err="1"/>
              <a:t>Vitis</a:t>
            </a:r>
            <a:r>
              <a:rPr lang="cs-CZ" i="1" dirty="0"/>
              <a:t> </a:t>
            </a:r>
            <a:r>
              <a:rPr lang="cs-CZ" i="1" dirty="0" err="1"/>
              <a:t>vinifera</a:t>
            </a:r>
            <a:r>
              <a:rPr lang="cs-CZ" dirty="0"/>
              <a:t>. Tento druh se člení na množství odrůd.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i="1" dirty="0" smtClean="0"/>
              <a:t>Znáte nějaké? </a:t>
            </a:r>
          </a:p>
          <a:p>
            <a:endParaRPr lang="cs-CZ" dirty="0"/>
          </a:p>
          <a:p>
            <a:r>
              <a:rPr lang="cs-CZ" dirty="0" smtClean="0"/>
              <a:t>Volba </a:t>
            </a:r>
            <a:r>
              <a:rPr lang="cs-CZ" dirty="0"/>
              <a:t>vhodné odrůdy pro danou lokalitu má vliv na výnos i charakter každého vína. Dalšími faktory jsou půda, podnebí, poloha a klimatické podmínky, podmínky pěstování, půda a ošetřování révy a v neposlední řadě práce vinaře ve vinici a ve sklepě. Tyto faktory lze jednoduše shrnout jako vinařské 4 P.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40082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Vinařské 4P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Půda</a:t>
            </a:r>
          </a:p>
          <a:p>
            <a:r>
              <a:rPr lang="cs-CZ" dirty="0" smtClean="0"/>
              <a:t>Poloha                                             </a:t>
            </a:r>
          </a:p>
          <a:p>
            <a:r>
              <a:rPr lang="cs-CZ" dirty="0" smtClean="0"/>
              <a:t>Podnebí                                   </a:t>
            </a:r>
            <a:r>
              <a:rPr lang="cs-CZ" sz="5400" dirty="0" smtClean="0"/>
              <a:t>= </a:t>
            </a:r>
            <a:r>
              <a:rPr lang="cs-CZ" sz="5400" dirty="0" err="1" smtClean="0"/>
              <a:t>terroir</a:t>
            </a:r>
            <a:r>
              <a:rPr lang="cs-CZ" sz="5400" dirty="0" smtClean="0"/>
              <a:t> </a:t>
            </a:r>
          </a:p>
          <a:p>
            <a:r>
              <a:rPr lang="cs-CZ" dirty="0" smtClean="0"/>
              <a:t>Práce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Mnohé vystihuje stará vinařská moudrost: „Odrůda je matkou vína, poloha otcem a ročník jeho osudem“. 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8733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rostliny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Keř vinné révy se nazývá hlava. </a:t>
            </a:r>
            <a:r>
              <a:rPr lang="cs-CZ" dirty="0" smtClean="0"/>
              <a:t>Upravuje se řezem obvykle na dva tažně.  </a:t>
            </a:r>
          </a:p>
          <a:p>
            <a:r>
              <a:rPr lang="cs-CZ" dirty="0" smtClean="0"/>
              <a:t> Z </a:t>
            </a:r>
            <a:r>
              <a:rPr lang="cs-CZ" dirty="0" err="1"/>
              <a:t>tažňů</a:t>
            </a:r>
            <a:r>
              <a:rPr lang="cs-CZ" dirty="0"/>
              <a:t> rostou kolmo nahoru 4-6 letorostů. Letorosty jsou olistěné a drobnými úpony se uchycují k hornímu vedení horizontálního drátu. </a:t>
            </a:r>
            <a:endParaRPr lang="cs-CZ" dirty="0" smtClean="0"/>
          </a:p>
          <a:p>
            <a:r>
              <a:rPr lang="cs-CZ" dirty="0" smtClean="0"/>
              <a:t>Vinná </a:t>
            </a:r>
            <a:r>
              <a:rPr lang="cs-CZ" dirty="0"/>
              <a:t>réva roste v květenství, které nazýváme hrozen. Hrozen se skládá ze stopky (třapina) a bobulí </a:t>
            </a:r>
            <a:endParaRPr lang="cs-CZ" dirty="0" smtClean="0"/>
          </a:p>
          <a:p>
            <a:r>
              <a:rPr lang="cs-CZ" dirty="0" smtClean="0"/>
              <a:t>Bobule </a:t>
            </a:r>
            <a:r>
              <a:rPr lang="cs-CZ" dirty="0"/>
              <a:t>se skládá ze slupky, dužniny a semen. Vyzrálost a zdravotní stav všech těchto součástí má vliv na jakost vyrobeného vína. </a:t>
            </a:r>
          </a:p>
        </p:txBody>
      </p:sp>
    </p:spTree>
    <p:extLst>
      <p:ext uri="{BB962C8B-B14F-4D97-AF65-F5344CB8AC3E}">
        <p14:creationId xmlns:p14="http://schemas.microsoft.com/office/powerpoint/2010/main" val="224375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bobule </a:t>
            </a:r>
            <a:endParaRPr lang="cs-CZ" dirty="0"/>
          </a:p>
        </p:txBody>
      </p:sp>
      <p:pic>
        <p:nvPicPr>
          <p:cNvPr id="2051" name="Obrázek 3" descr="http://www.ovine.cz/web/document/ovecechokolo_img/11_-_rez_bobuli-11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219" y="1611107"/>
            <a:ext cx="3933358" cy="4478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9721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Složení hroznu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Třapina</a:t>
            </a:r>
            <a:r>
              <a:rPr lang="cs-CZ" dirty="0"/>
              <a:t> </a:t>
            </a:r>
            <a:r>
              <a:rPr lang="cs-CZ" dirty="0" smtClean="0"/>
              <a:t> - stopka, při </a:t>
            </a:r>
            <a:r>
              <a:rPr lang="cs-CZ" dirty="0"/>
              <a:t>zpracování </a:t>
            </a:r>
            <a:r>
              <a:rPr lang="cs-CZ" dirty="0" smtClean="0"/>
              <a:t>se snadno </a:t>
            </a:r>
            <a:r>
              <a:rPr lang="cs-CZ" dirty="0"/>
              <a:t>drtí a do moštu se vyluhuje chlorofyl. Hrozny s nevyzrálými, zelenými třapinami je nutné odstopkovat. </a:t>
            </a:r>
          </a:p>
          <a:p>
            <a:r>
              <a:rPr lang="cs-CZ" b="1" dirty="0"/>
              <a:t>Slupky</a:t>
            </a:r>
            <a:r>
              <a:rPr lang="cs-CZ" dirty="0"/>
              <a:t> </a:t>
            </a:r>
            <a:r>
              <a:rPr lang="cs-CZ" dirty="0" err="1" smtClean="0"/>
              <a:t>ovlivňje</a:t>
            </a:r>
            <a:r>
              <a:rPr lang="cs-CZ" dirty="0" smtClean="0"/>
              <a:t> barvu</a:t>
            </a:r>
            <a:r>
              <a:rPr lang="cs-CZ" dirty="0"/>
              <a:t>, vůni, chuť a celkový odrůdový charakter vína. Obsahují </a:t>
            </a:r>
            <a:r>
              <a:rPr lang="cs-CZ" dirty="0" smtClean="0"/>
              <a:t>vlákninu,  </a:t>
            </a:r>
            <a:r>
              <a:rPr lang="cs-CZ" dirty="0"/>
              <a:t>kyseliny, třísloviny, barviva, aromatické látky, vosky, dusíkaté a minerální látky. 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b="1" dirty="0"/>
              <a:t>Dužnina</a:t>
            </a:r>
            <a:r>
              <a:rPr lang="cs-CZ" dirty="0"/>
              <a:t> je nejvýznamnější částí. Tvoří průměrně 85-90% hmotnosti bobule. Dužnina obsahuje hlavně cukry, glukosu a </a:t>
            </a:r>
            <a:r>
              <a:rPr lang="cs-CZ" dirty="0" err="1"/>
              <a:t>fruktosu</a:t>
            </a:r>
            <a:r>
              <a:rPr lang="cs-CZ" dirty="0"/>
              <a:t>, dále kyseliny jablečnou a vinnou, dusíkaté látky, pektiny, enzymy, minerální látky a vitaminy. Barviva a třísloviny jsou zastoupeny minimálně. </a:t>
            </a:r>
            <a:endParaRPr lang="cs-CZ" dirty="0" smtClean="0"/>
          </a:p>
          <a:p>
            <a:r>
              <a:rPr lang="cs-CZ" b="1" dirty="0" smtClean="0"/>
              <a:t>Semena</a:t>
            </a:r>
            <a:r>
              <a:rPr lang="cs-CZ" dirty="0" smtClean="0"/>
              <a:t> </a:t>
            </a:r>
            <a:r>
              <a:rPr lang="cs-CZ" dirty="0"/>
              <a:t>jsou pevnou součástí hroznu. </a:t>
            </a:r>
            <a:r>
              <a:rPr lang="cs-CZ" dirty="0" smtClean="0"/>
              <a:t>Významné </a:t>
            </a:r>
            <a:r>
              <a:rPr lang="cs-CZ" dirty="0"/>
              <a:t>složky jsou třísloviny (3-6%) a oleje (10-20%). </a:t>
            </a:r>
            <a:r>
              <a:rPr lang="cs-CZ" dirty="0" smtClean="0"/>
              <a:t>Jejich nadrcení do moštu je nežádoucí. 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49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Podle barvy členíme hrozny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17715"/>
            <a:ext cx="10515600" cy="465924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Bílé </a:t>
            </a:r>
          </a:p>
          <a:p>
            <a:r>
              <a:rPr lang="cs-CZ" dirty="0" smtClean="0"/>
              <a:t>Červené </a:t>
            </a:r>
          </a:p>
          <a:p>
            <a:r>
              <a:rPr lang="cs-CZ" dirty="0" smtClean="0"/>
              <a:t>Modré 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Červené víno vyrábíme z: </a:t>
            </a:r>
          </a:p>
          <a:p>
            <a:pPr marL="0" indent="0">
              <a:buNone/>
            </a:pPr>
            <a:r>
              <a:rPr lang="cs-CZ" dirty="0" smtClean="0"/>
              <a:t>Bílé víno vyrábíme z: </a:t>
            </a:r>
          </a:p>
          <a:p>
            <a:pPr marL="0" indent="0">
              <a:buNone/>
            </a:pPr>
            <a:r>
              <a:rPr lang="cs-CZ" dirty="0" smtClean="0"/>
              <a:t>Růžové víno vyrábíme z: </a:t>
            </a:r>
          </a:p>
          <a:p>
            <a:pPr marL="0" indent="0">
              <a:buNone/>
            </a:pPr>
            <a:r>
              <a:rPr lang="cs-CZ" dirty="0" smtClean="0"/>
              <a:t>Oranžové víno vyrábíme z: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Klaret je…</a:t>
            </a:r>
          </a:p>
          <a:p>
            <a:pPr marL="0" indent="0">
              <a:buNone/>
            </a:pPr>
            <a:r>
              <a:rPr lang="cs-CZ" dirty="0" smtClean="0"/>
              <a:t>Barvířka je…</a:t>
            </a:r>
          </a:p>
        </p:txBody>
      </p:sp>
    </p:spTree>
    <p:extLst>
      <p:ext uri="{BB962C8B-B14F-4D97-AF65-F5344CB8AC3E}">
        <p14:creationId xmlns:p14="http://schemas.microsoft.com/office/powerpoint/2010/main" val="2191289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Vinařský zákon</a:t>
            </a:r>
            <a:r>
              <a:rPr lang="cs-CZ" dirty="0" smtClean="0"/>
              <a:t>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Zákon </a:t>
            </a:r>
            <a:r>
              <a:rPr lang="cs-CZ" b="1" dirty="0"/>
              <a:t>č. 321/2004 Sb., o vinohradnictví a vinařství a o změně některých souvisejících zákonů </a:t>
            </a:r>
            <a:r>
              <a:rPr lang="cs-CZ" dirty="0"/>
              <a:t>je základním předpisem regulujícím vinohradnictví a </a:t>
            </a:r>
            <a:r>
              <a:rPr lang="cs-CZ" dirty="0" smtClean="0"/>
              <a:t>vinařství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x-none" b="1" dirty="0"/>
              <a:t>Zákon vymezuje tyto základní roviny: </a:t>
            </a:r>
            <a:endParaRPr lang="cs-CZ" b="1" u="sng" dirty="0"/>
          </a:p>
          <a:p>
            <a:pPr marL="0" lvl="0" indent="0">
              <a:buNone/>
            </a:pPr>
            <a:r>
              <a:rPr lang="cs-CZ" dirty="0" smtClean="0"/>
              <a:t>1.O</a:t>
            </a:r>
            <a:r>
              <a:rPr lang="x-none" dirty="0"/>
              <a:t>blast</a:t>
            </a:r>
            <a:r>
              <a:rPr lang="cs-CZ" dirty="0"/>
              <a:t>i</a:t>
            </a:r>
            <a:r>
              <a:rPr lang="x-none" dirty="0"/>
              <a:t>, podoblast</a:t>
            </a:r>
            <a:r>
              <a:rPr lang="cs-CZ" dirty="0"/>
              <a:t>i</a:t>
            </a:r>
            <a:r>
              <a:rPr lang="x-none" dirty="0"/>
              <a:t>, vinařské obce a tratě povolené v ČR k pěstování vín</a:t>
            </a:r>
            <a:endParaRPr lang="cs-CZ" b="1" u="sng" dirty="0"/>
          </a:p>
          <a:p>
            <a:pPr marL="0" lvl="0" indent="0">
              <a:buNone/>
            </a:pPr>
            <a:r>
              <a:rPr lang="cs-CZ" dirty="0" smtClean="0"/>
              <a:t>2.</a:t>
            </a:r>
            <a:r>
              <a:rPr lang="x-none" dirty="0" smtClean="0"/>
              <a:t>Člení </a:t>
            </a:r>
            <a:r>
              <a:rPr lang="x-none" dirty="0"/>
              <a:t>a definuje kvalitu vín dle množství zkvasitelných cukrů v době sběru plodů révy vinné. Tyto cukry se měří normalizovaným moštoměrem a určuje způsob zpracování a minimální množství alkoholu. </a:t>
            </a:r>
            <a:r>
              <a:rPr lang="cs-CZ" dirty="0"/>
              <a:t>Viz jakostní zatřídění vín. </a:t>
            </a:r>
            <a:endParaRPr lang="cs-CZ" b="1" u="sng" dirty="0"/>
          </a:p>
          <a:p>
            <a:pPr marL="0" lvl="0" indent="0">
              <a:buNone/>
            </a:pPr>
            <a:r>
              <a:rPr lang="cs-CZ" dirty="0" smtClean="0"/>
              <a:t>3.</a:t>
            </a:r>
            <a:r>
              <a:rPr lang="x-none" dirty="0" smtClean="0"/>
              <a:t>Člení </a:t>
            </a:r>
            <a:r>
              <a:rPr lang="x-none" dirty="0"/>
              <a:t>vína dle zbytkového cukru.</a:t>
            </a:r>
            <a:endParaRPr lang="cs-CZ" b="1" u="sng" dirty="0"/>
          </a:p>
          <a:p>
            <a:pPr marL="0" lvl="0" indent="0">
              <a:buNone/>
            </a:pPr>
            <a:r>
              <a:rPr lang="cs-CZ" dirty="0" smtClean="0"/>
              <a:t>4.</a:t>
            </a:r>
            <a:r>
              <a:rPr lang="x-none" dirty="0" smtClean="0"/>
              <a:t>Člení </a:t>
            </a:r>
            <a:r>
              <a:rPr lang="x-none" dirty="0"/>
              <a:t>vína dle technologického zpracování a vymezuje základní pojmy</a:t>
            </a:r>
            <a:r>
              <a:rPr lang="x-none" b="1" dirty="0"/>
              <a:t>. </a:t>
            </a:r>
            <a:endParaRPr lang="cs-CZ" b="1" u="sng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6085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412</Words>
  <Application>Microsoft Office PowerPoint</Application>
  <PresentationFormat>Širokoúhlá obrazovka</PresentationFormat>
  <Paragraphs>108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等线</vt:lpstr>
      <vt:lpstr>等线 Light</vt:lpstr>
      <vt:lpstr>Times New Roman</vt:lpstr>
      <vt:lpstr>Motiv Office</vt:lpstr>
      <vt:lpstr>Víno – úvodní lekce </vt:lpstr>
      <vt:lpstr>Co je to víno?   Víno je alkoholický nápoj vyrobený fermentací moštu nebo rmutu révy vinné Vitis vinifera. </vt:lpstr>
      <vt:lpstr>RÉVA VINNÁ   </vt:lpstr>
      <vt:lpstr>Vinařské 4P </vt:lpstr>
      <vt:lpstr>Popis rostliny </vt:lpstr>
      <vt:lpstr>Popis bobule </vt:lpstr>
      <vt:lpstr>Složení hroznu </vt:lpstr>
      <vt:lpstr>Podle barvy členíme hrozny  </vt:lpstr>
      <vt:lpstr>Vinařský zákon  </vt:lpstr>
      <vt:lpstr>Vinařské oblasti a podoblasti v ČR </vt:lpstr>
      <vt:lpstr>Samostudium </vt:lpstr>
      <vt:lpstr>Jakostní zatřídění vín dle ČNM  </vt:lpstr>
      <vt:lpstr>Kategorizace vín – smí se přidávat cukr</vt:lpstr>
      <vt:lpstr>Kategorizace vín – nesmí se přidávat cukr </vt:lpstr>
      <vt:lpstr>Rozdělení tichých vín dle zbytkového cukru </vt:lpstr>
      <vt:lpstr>Pojmy - samostudium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Víno – úvodní lekce</dc:title>
  <dc:creator>Alexandr Burda</dc:creator>
  <cp:lastModifiedBy>Alexandr Burda</cp:lastModifiedBy>
  <cp:revision>4</cp:revision>
  <dcterms:created xsi:type="dcterms:W3CDTF">2020-10-21T16:07:17Z</dcterms:created>
  <dcterms:modified xsi:type="dcterms:W3CDTF">2020-10-21T16:41:23Z</dcterms:modified>
</cp:coreProperties>
</file>