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9" r:id="rId1"/>
  </p:sldMasterIdLst>
  <p:sldIdLst>
    <p:sldId id="256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7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05864-79E5-4A06-A43A-1CE4084630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4837A-FEB7-40DB-B7CC-151D740B3D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24C1-01AD-4080-8750-85AC3F98F7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208EA-B512-40B4-9FFF-7D0FFE38D6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44C6-C461-4F13-B7AB-9804359D6D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976C6-70CC-4D86-8D2B-86B524C45C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7457-7F4D-4FCA-BCFD-5A3825F6C5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4564-2692-4DE7-8273-0D4876B67B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BDC-D125-4088-98D9-8424CE9B14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322CC-D5C6-4D92-B525-F7D288AA7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F36BA47-0DEC-41EB-9E79-B23E55A25F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CE04F-73AD-43D2-B117-9A6D88AEFF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Integrace vědy a praxe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645024"/>
            <a:ext cx="7854696" cy="1752600"/>
          </a:xfrm>
        </p:spPr>
        <p:txBody>
          <a:bodyPr/>
          <a:lstStyle/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Integrace vědy a praxe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Pro propojení (integraci) vědeckého a praktického přínosu této disertační práce v tzv. mixážním návrhu optimální kombinace nástrojů odměňování pracovníků v hotelových restauracích byla použita data z provedeného dotazníkového šetření. Mixážní návrhy mají své současné uplatnění ve výrobním a chemickém průmyslu, v oblasti řízení lidských zdrojů se tato metoda zatím nepoužívá. Specifikou mixážního návrhu („</a:t>
            </a:r>
            <a:r>
              <a:rPr lang="cs-CZ" sz="1200" dirty="0" err="1" smtClean="0"/>
              <a:t>mixture</a:t>
            </a:r>
            <a:r>
              <a:rPr lang="cs-CZ" sz="1200" dirty="0" smtClean="0"/>
              <a:t> experiment“) je možnost nastavení různých úrovní faktorů, které dávají v konečném součtu hodnotu 100 % (nebo jedna). Dané faktory byly vybírány z této množiny nástrojů odměňování pracovníků: participace na tržbě, upselling (výkonnostní odměna), prodejně-motivační soutěže, kvartální odměny, roční bonus, věrnostní příplatky a zaměstnanecké benefity.</a:t>
            </a:r>
          </a:p>
          <a:p>
            <a:r>
              <a:rPr lang="cs-CZ" sz="1200" dirty="0" smtClean="0"/>
              <a:t>Jelikož cílem bylo vyvolávat zvýšení pracovního výkonu bez dlouhodobého zpoždění, při prvotním </a:t>
            </a:r>
            <a:r>
              <a:rPr lang="cs-CZ" sz="1200" dirty="0" err="1" smtClean="0"/>
              <a:t>screeningu</a:t>
            </a:r>
            <a:r>
              <a:rPr lang="cs-CZ" sz="1200" dirty="0" smtClean="0"/>
              <a:t> byl vyloučen faktor v podobě věrnostních benefitů a ročních bonusů. Po statistickém vyhodnocení bylo zjištěno, že na okamžité zvýšení výkonu mají signifikantní vliv tyto faktory: A) participace na tržbě, B) upselling a C) prodejně-motivační soutěže. Ty byly také zahrnuty do optimalizačního směsového návrhu. Využit byl lineární model, protože se hodnota p rovnala 0,017, kdežto regresní model kvadraticky měl signifikanci p rovnou 0,057. Na základě tohoto zjištění byl použit konturový návrh simplex </a:t>
            </a:r>
            <a:r>
              <a:rPr lang="cs-CZ" sz="1200" dirty="0" err="1" smtClean="0"/>
              <a:t>Lattice</a:t>
            </a:r>
            <a:r>
              <a:rPr lang="cs-CZ" sz="1200" dirty="0" smtClean="0"/>
              <a:t>. Následně bylo provedeno celkem deset simulačních návrhů, které se třikrát opakovaly (uspořádány do tří bloků).</a:t>
            </a:r>
          </a:p>
          <a:p>
            <a:r>
              <a:rPr lang="cs-CZ" sz="1200" dirty="0" smtClean="0"/>
              <a:t>Dále se měří odezva z nastavení výše uvedených faktorů a snaží se určit takové, které bude poskytovat reakci co nejlepší. Veličinami, které budou charakterizovat odezvu z nastavených faktorů, se staly tyto nástroje hodnocení pracovníků: hodnotící pohovor pro hotelnictví, devadesátidenní hodnocení výkonu, 360° zpětná vazba a 540°zpětná vazba. </a:t>
            </a:r>
          </a:p>
          <a:p>
            <a:r>
              <a:rPr lang="cs-CZ" sz="1200" dirty="0" smtClean="0"/>
              <a:t>Protože cílem bylo optimalizovat tržební tok od hostů v průběhu času, veličinu nejlépe charakterizoval nástroj 90-denní hodnocení výkonu, a to s ohledem na přírůstek tržeb vzhledem k dlouhodobému průměru. Ten byl dále korigován a zbavován náhodných                 a cyklických vlivů jako je například sezónnost. Korigovaná data pak byla uvedena jako procentní přírůstek tržeb vlivem lepší motivace zaměstnanců při jednání s hosty.</a:t>
            </a:r>
          </a:p>
          <a:p>
            <a:pPr algn="just">
              <a:buNone/>
            </a:pPr>
            <a:endParaRPr lang="cs-CZ" sz="1600" dirty="0" smtClean="0"/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Components</a:t>
            </a:r>
            <a:r>
              <a:rPr lang="cs-CZ" sz="1600" dirty="0" smtClean="0"/>
              <a:t>:         3 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:   10</a:t>
            </a:r>
          </a:p>
          <a:p>
            <a:pPr>
              <a:buNone/>
            </a:pP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variables</a:t>
            </a:r>
            <a:r>
              <a:rPr lang="cs-CZ" sz="1600" dirty="0" smtClean="0"/>
              <a:t>:  0  </a:t>
            </a:r>
            <a:r>
              <a:rPr lang="cs-CZ" sz="1600" dirty="0" err="1" smtClean="0"/>
              <a:t>Lattice</a:t>
            </a:r>
            <a:r>
              <a:rPr lang="cs-CZ" sz="1600" dirty="0" smtClean="0"/>
              <a:t> degree:   2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total</a:t>
            </a:r>
            <a:r>
              <a:rPr lang="cs-CZ" sz="1600" dirty="0" smtClean="0"/>
              <a:t>: 1,00000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</a:t>
            </a:r>
            <a:r>
              <a:rPr lang="cs-CZ" sz="1600" dirty="0" err="1" smtClean="0"/>
              <a:t>Boundaries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</a:t>
            </a:r>
            <a:r>
              <a:rPr lang="cs-CZ" sz="1600" dirty="0" err="1" smtClean="0"/>
              <a:t>Dimension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1  2  0</a:t>
            </a:r>
          </a:p>
          <a:p>
            <a:pPr>
              <a:buNone/>
            </a:pPr>
            <a:r>
              <a:rPr lang="cs-CZ" sz="1600" dirty="0" err="1" smtClean="0"/>
              <a:t>Dimension</a:t>
            </a:r>
            <a:r>
              <a:rPr lang="cs-CZ" sz="1600" dirty="0" smtClean="0"/>
              <a:t>   0  1  2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1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Type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  1  2  3  0  -1</a:t>
            </a:r>
          </a:p>
          <a:p>
            <a:pPr>
              <a:buNone/>
            </a:pPr>
            <a:r>
              <a:rPr lang="cs-CZ" sz="1600" dirty="0" err="1" smtClean="0"/>
              <a:t>Distinct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err="1" smtClean="0"/>
              <a:t>Replicates</a:t>
            </a:r>
            <a:r>
              <a:rPr lang="cs-CZ" sz="1600" dirty="0" smtClean="0"/>
              <a:t>    1  </a:t>
            </a:r>
            <a:r>
              <a:rPr lang="cs-CZ" sz="1600" dirty="0" err="1" smtClean="0"/>
              <a:t>1</a:t>
            </a:r>
            <a:r>
              <a:rPr lang="cs-CZ" sz="1600" dirty="0" smtClean="0"/>
              <a:t>  0  1   </a:t>
            </a:r>
            <a:r>
              <a:rPr lang="cs-CZ" sz="1600" dirty="0" err="1" smtClean="0"/>
              <a:t>1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 err="1" smtClean="0"/>
              <a:t>number</a:t>
            </a:r>
            <a:r>
              <a:rPr lang="cs-CZ" sz="1600" dirty="0" smtClean="0"/>
              <a:t>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Bounds</a:t>
            </a:r>
            <a:r>
              <a:rPr lang="cs-CZ" sz="1600" dirty="0" smtClean="0"/>
              <a:t> of </a:t>
            </a: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Components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          </a:t>
            </a:r>
            <a:r>
              <a:rPr lang="cs-CZ" sz="1600" dirty="0" err="1" smtClean="0"/>
              <a:t>Amount</a:t>
            </a:r>
            <a:r>
              <a:rPr lang="cs-CZ" sz="1600" dirty="0" smtClean="0"/>
              <a:t>        </a:t>
            </a:r>
            <a:r>
              <a:rPr lang="cs-CZ" sz="1600" dirty="0" err="1" smtClean="0"/>
              <a:t>Proportion</a:t>
            </a:r>
            <a:r>
              <a:rPr lang="cs-CZ" sz="1600" dirty="0" smtClean="0"/>
              <a:t>    </a:t>
            </a:r>
            <a:r>
              <a:rPr lang="cs-CZ" sz="1600" dirty="0" err="1" smtClean="0"/>
              <a:t>Pseudocomponent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Comp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 </a:t>
            </a:r>
            <a:r>
              <a:rPr lang="cs-CZ" sz="1600" dirty="0" err="1" smtClean="0"/>
              <a:t>Upper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B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C     0,0000  1,0000  0,0000  1,0000  0,0000   1,000</a:t>
            </a:r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/>
              <a:t>Výsledky simulací Simplex </a:t>
            </a:r>
            <a:r>
              <a:rPr lang="cs-CZ" sz="4000" b="1" dirty="0" err="1" smtClean="0"/>
              <a:t>Lattice</a:t>
            </a:r>
            <a:r>
              <a:rPr lang="cs-CZ" sz="4000" b="1" dirty="0" smtClean="0"/>
              <a:t> pro určení síly faktorů a síly interakcí</a:t>
            </a:r>
            <a:endParaRPr lang="cs-CZ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1200" b="1" dirty="0" err="1" smtClean="0"/>
              <a:t>Regression</a:t>
            </a:r>
            <a:r>
              <a:rPr lang="cs-CZ" sz="1200" b="1" dirty="0" smtClean="0"/>
              <a:t> for </a:t>
            </a:r>
            <a:r>
              <a:rPr lang="cs-CZ" sz="1200" b="1" dirty="0" err="1" smtClean="0"/>
              <a:t>Mixtures</a:t>
            </a:r>
            <a:r>
              <a:rPr lang="cs-CZ" sz="1200" b="1" dirty="0" smtClean="0"/>
              <a:t>: </a:t>
            </a:r>
            <a:r>
              <a:rPr lang="cs-CZ" sz="1200" b="1" dirty="0" err="1" smtClean="0"/>
              <a:t>Responce</a:t>
            </a:r>
            <a:r>
              <a:rPr lang="cs-CZ" sz="1200" b="1" dirty="0" smtClean="0"/>
              <a:t> (</a:t>
            </a:r>
            <a:r>
              <a:rPr lang="cs-CZ" sz="1200" b="1" dirty="0" err="1" smtClean="0"/>
              <a:t>Př</a:t>
            </a:r>
            <a:r>
              <a:rPr lang="cs-CZ" sz="1200" b="1" dirty="0" smtClean="0"/>
              <a:t> versus A - </a:t>
            </a:r>
            <a:r>
              <a:rPr lang="cs-CZ" sz="1200" b="1" dirty="0" err="1" smtClean="0"/>
              <a:t>Particip</a:t>
            </a:r>
            <a:r>
              <a:rPr lang="cs-CZ" sz="1200" b="1" dirty="0" smtClean="0"/>
              <a:t>; B - </a:t>
            </a:r>
            <a:r>
              <a:rPr lang="cs-CZ" sz="1200" b="1" dirty="0" err="1" smtClean="0"/>
              <a:t>Upsellin</a:t>
            </a:r>
            <a:r>
              <a:rPr lang="cs-CZ" sz="1200" b="1" dirty="0" smtClean="0"/>
              <a:t>; ... </a:t>
            </a:r>
            <a:endParaRPr lang="cs-CZ" sz="1200" dirty="0" smtClean="0"/>
          </a:p>
          <a:p>
            <a:pPr>
              <a:buNone/>
            </a:pPr>
            <a:r>
              <a:rPr lang="cs-CZ" sz="1200" b="1" dirty="0" smtClean="0"/>
              <a:t> </a:t>
            </a:r>
            <a:endParaRPr lang="cs-CZ" sz="1200" dirty="0" smtClean="0"/>
          </a:p>
          <a:p>
            <a:pPr>
              <a:buNone/>
            </a:pPr>
            <a:r>
              <a:rPr lang="cs-CZ" sz="1200" dirty="0" err="1" smtClean="0"/>
              <a:t>Estimated</a:t>
            </a:r>
            <a:r>
              <a:rPr lang="cs-CZ" sz="1200" dirty="0" smtClean="0"/>
              <a:t> </a:t>
            </a:r>
            <a:r>
              <a:rPr lang="cs-CZ" sz="1200" dirty="0" err="1" smtClean="0"/>
              <a:t>Regression</a:t>
            </a:r>
            <a:r>
              <a:rPr lang="cs-CZ" sz="1200" dirty="0" smtClean="0"/>
              <a:t> </a:t>
            </a:r>
            <a:r>
              <a:rPr lang="cs-CZ" sz="1200" dirty="0" err="1" smtClean="0"/>
              <a:t>Coefficients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Term                             </a:t>
            </a:r>
            <a:r>
              <a:rPr lang="cs-CZ" sz="1200" dirty="0" err="1" smtClean="0"/>
              <a:t>Coef</a:t>
            </a:r>
            <a:r>
              <a:rPr lang="cs-CZ" sz="1200" dirty="0" smtClean="0"/>
              <a:t>  SE </a:t>
            </a:r>
            <a:r>
              <a:rPr lang="cs-CZ" sz="1200" dirty="0" err="1" smtClean="0"/>
              <a:t>Coef</a:t>
            </a:r>
            <a:r>
              <a:rPr lang="cs-CZ" sz="1200" dirty="0" smtClean="0"/>
              <a:t>     T      P    VIF</a:t>
            </a:r>
          </a:p>
          <a:p>
            <a:pPr>
              <a:buNone/>
            </a:pPr>
            <a:r>
              <a:rPr lang="cs-CZ" sz="1200" dirty="0" smtClean="0"/>
              <a:t>A - Participace                 9,000    2,602     *      *  1,750</a:t>
            </a:r>
          </a:p>
          <a:p>
            <a:pPr>
              <a:buNone/>
            </a:pPr>
            <a:r>
              <a:rPr lang="cs-CZ" sz="1200" dirty="0" smtClean="0"/>
              <a:t>B - Upselling                   7,000    2,602     *      *  1,750</a:t>
            </a:r>
          </a:p>
          <a:p>
            <a:pPr>
              <a:buNone/>
            </a:pPr>
            <a:r>
              <a:rPr lang="cs-CZ" sz="1200" dirty="0" smtClean="0"/>
              <a:t>C - Prodej-motiv.soutěž        19,500    2,602     *      *  1,750</a:t>
            </a:r>
          </a:p>
          <a:p>
            <a:pPr>
              <a:buNone/>
            </a:pPr>
            <a:r>
              <a:rPr lang="cs-CZ" sz="1200" dirty="0" smtClean="0"/>
              <a:t>A - Participace*B - Upselling  18,667   11,240  1,66  0,131  1,750</a:t>
            </a:r>
          </a:p>
          <a:p>
            <a:pPr>
              <a:buNone/>
            </a:pPr>
            <a:r>
              <a:rPr lang="cs-CZ" sz="1200" dirty="0" smtClean="0"/>
              <a:t>A - Participace*               35,000   11,240  3,11  0,012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B - Upselling*                  4,333   11,240  0,39  0,709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S = 3,67927     PRESS = 285,5</a:t>
            </a:r>
          </a:p>
          <a:p>
            <a:pPr>
              <a:buNone/>
            </a:pPr>
            <a:r>
              <a:rPr lang="cs-CZ" sz="1200" dirty="0" smtClean="0"/>
              <a:t>R-</a:t>
            </a:r>
            <a:r>
              <a:rPr lang="cs-CZ" sz="1200" dirty="0" err="1" smtClean="0"/>
              <a:t>Sq</a:t>
            </a:r>
            <a:r>
              <a:rPr lang="cs-CZ" sz="1200" dirty="0" smtClean="0"/>
              <a:t> = 78,66%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pred</a:t>
            </a:r>
            <a:r>
              <a:rPr lang="cs-CZ" sz="1200" dirty="0" smtClean="0"/>
              <a:t>) = 49,99%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adj</a:t>
            </a:r>
            <a:r>
              <a:rPr lang="cs-CZ" sz="1200" dirty="0" smtClean="0"/>
              <a:t>) = 66,81%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Analysis of Variance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r>
              <a:rPr lang="cs-CZ" sz="1200" dirty="0" smtClean="0"/>
              <a:t>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Source</a:t>
            </a:r>
            <a:r>
              <a:rPr lang="cs-CZ" sz="1200" dirty="0" smtClean="0"/>
              <a:t>                  DF   </a:t>
            </a:r>
            <a:r>
              <a:rPr lang="cs-CZ" sz="1200" dirty="0" err="1" smtClean="0"/>
              <a:t>Seq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MS     F      P</a:t>
            </a:r>
          </a:p>
          <a:p>
            <a:pPr>
              <a:buNone/>
            </a:pPr>
            <a:r>
              <a:rPr lang="cs-CZ" sz="1200" dirty="0" err="1" smtClean="0"/>
              <a:t>Regression</a:t>
            </a:r>
            <a:r>
              <a:rPr lang="cs-CZ" sz="1200" dirty="0" smtClean="0"/>
              <a:t>               5  449,100  449,100   89,820  6,64  0,007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Linear</a:t>
            </a:r>
            <a:r>
              <a:rPr lang="cs-CZ" sz="1200" dirty="0" smtClean="0"/>
              <a:t>                2  300,788  180,333   90,167  6,66  0,017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Quadratic</a:t>
            </a:r>
            <a:r>
              <a:rPr lang="cs-CZ" sz="1200" dirty="0" smtClean="0"/>
              <a:t>             3  148,312  148,312   49,437  3,65  0,057</a:t>
            </a:r>
          </a:p>
          <a:p>
            <a:pPr>
              <a:buNone/>
            </a:pPr>
            <a:r>
              <a:rPr lang="cs-CZ" sz="1200" dirty="0" smtClean="0"/>
              <a:t>     A - Part*B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   1   15,936   37,333   37,333  2,76  0,131</a:t>
            </a:r>
          </a:p>
          <a:p>
            <a:pPr>
              <a:buNone/>
            </a:pPr>
            <a:r>
              <a:rPr lang="cs-CZ" sz="1200" dirty="0" smtClean="0"/>
              <a:t>     A - Part*C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1  130,364  131,250  131,250  9,70  0,012</a:t>
            </a:r>
          </a:p>
          <a:p>
            <a:pPr>
              <a:buNone/>
            </a:pPr>
            <a:r>
              <a:rPr lang="cs-CZ" sz="1200" dirty="0" smtClean="0"/>
              <a:t>     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1    2,012    2,012    2,012  0,15  0,709</a:t>
            </a:r>
          </a:p>
          <a:p>
            <a:pPr>
              <a:buNone/>
            </a:pPr>
            <a:r>
              <a:rPr lang="cs-CZ" sz="1200" dirty="0" err="1" smtClean="0"/>
              <a:t>Residual</a:t>
            </a:r>
            <a:r>
              <a:rPr lang="cs-CZ" sz="1200" dirty="0" smtClean="0"/>
              <a:t> </a:t>
            </a:r>
            <a:r>
              <a:rPr lang="cs-CZ" sz="1200" dirty="0" err="1" smtClean="0"/>
              <a:t>Error</a:t>
            </a:r>
            <a:r>
              <a:rPr lang="cs-CZ" sz="1200" dirty="0" smtClean="0"/>
              <a:t>           9  121,833  121,833   13,537</a:t>
            </a:r>
          </a:p>
          <a:p>
            <a:pPr>
              <a:buNone/>
            </a:pPr>
            <a:r>
              <a:rPr lang="cs-CZ" sz="1200" dirty="0" err="1" smtClean="0"/>
              <a:t>Total</a:t>
            </a:r>
            <a:r>
              <a:rPr lang="cs-CZ" sz="1200" dirty="0" smtClean="0"/>
              <a:t>                   14  570,933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Unusual</a:t>
            </a:r>
            <a:r>
              <a:rPr lang="cs-CZ" sz="1200" dirty="0" smtClean="0"/>
              <a:t> </a:t>
            </a:r>
            <a:r>
              <a:rPr lang="cs-CZ" sz="1200" dirty="0" err="1" smtClean="0"/>
              <a:t>Observations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</a:t>
            </a:r>
          </a:p>
          <a:p>
            <a:pPr>
              <a:buNone/>
            </a:pPr>
            <a:r>
              <a:rPr lang="cs-CZ" sz="1200" dirty="0" smtClean="0"/>
              <a:t>                 </a:t>
            </a:r>
            <a:r>
              <a:rPr lang="cs-CZ" sz="1200" dirty="0" err="1" smtClean="0"/>
              <a:t>Responce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     (Přírůstek</a:t>
            </a:r>
          </a:p>
          <a:p>
            <a:pPr>
              <a:buNone/>
            </a:pPr>
            <a:r>
              <a:rPr lang="cs-CZ" sz="1200" dirty="0" err="1" smtClean="0"/>
              <a:t>Obs</a:t>
            </a:r>
            <a:r>
              <a:rPr lang="cs-CZ" sz="1200" dirty="0" smtClean="0"/>
              <a:t>  </a:t>
            </a:r>
            <a:r>
              <a:rPr lang="cs-CZ" sz="1200" dirty="0" err="1" smtClean="0"/>
              <a:t>StdOrder</a:t>
            </a:r>
            <a:r>
              <a:rPr lang="cs-CZ" sz="1200" dirty="0" smtClean="0"/>
              <a:t>    tržeb %)     Fit  SE Fit  </a:t>
            </a:r>
            <a:r>
              <a:rPr lang="cs-CZ" sz="1200" dirty="0" err="1" smtClean="0"/>
              <a:t>Residual</a:t>
            </a:r>
            <a:r>
              <a:rPr lang="cs-CZ" sz="1200" dirty="0" smtClean="0"/>
              <a:t>  St </a:t>
            </a:r>
            <a:r>
              <a:rPr lang="cs-CZ" sz="1200" dirty="0" err="1" smtClean="0"/>
              <a:t>Resid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6         3      16,000  23,000   2,124    -7,000     -2,33R</a:t>
            </a:r>
          </a:p>
          <a:p>
            <a:pPr algn="just">
              <a:buFont typeface="Wingdings" pitchFamily="2" charset="2"/>
              <a:buNone/>
            </a:pPr>
            <a:endParaRPr lang="cs-CZ" sz="12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3000"/>
                            </p:stCondLst>
                            <p:childTnLst>
                              <p:par>
                                <p:cTn id="2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za optimálního nastavení parametrů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100" b="1" dirty="0" err="1" smtClean="0"/>
              <a:t>Mixture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Contour</a:t>
            </a:r>
            <a:r>
              <a:rPr lang="cs-CZ" sz="1100" b="1" dirty="0" smtClean="0"/>
              <a:t> Plot of </a:t>
            </a:r>
            <a:r>
              <a:rPr lang="cs-CZ" sz="1100" b="1" dirty="0" err="1" smtClean="0"/>
              <a:t>Responce</a:t>
            </a:r>
            <a:r>
              <a:rPr lang="cs-CZ" sz="1100" b="1" dirty="0" smtClean="0"/>
              <a:t> (Přírůstek tržeb %)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err="1" smtClean="0"/>
              <a:t>Cox</a:t>
            </a:r>
            <a:r>
              <a:rPr lang="cs-CZ" sz="1100" b="1" dirty="0" smtClean="0"/>
              <a:t> Response </a:t>
            </a:r>
            <a:r>
              <a:rPr lang="cs-CZ" sz="1100" b="1" dirty="0" err="1" smtClean="0"/>
              <a:t>Trace</a:t>
            </a:r>
            <a:r>
              <a:rPr lang="cs-CZ" sz="1100" b="1" dirty="0" smtClean="0"/>
              <a:t> Plot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smtClean="0"/>
              <a:t>Response </a:t>
            </a:r>
            <a:r>
              <a:rPr lang="cs-CZ" sz="1100" b="1" dirty="0" err="1" smtClean="0"/>
              <a:t>Optimization</a:t>
            </a:r>
            <a:r>
              <a:rPr lang="cs-CZ" sz="1100" b="1" dirty="0" smtClean="0"/>
              <a:t> </a:t>
            </a:r>
            <a:endParaRPr lang="cs-CZ" sz="1100" dirty="0" smtClean="0"/>
          </a:p>
          <a:p>
            <a:pPr>
              <a:buNone/>
            </a:pPr>
            <a:r>
              <a:rPr lang="cs-CZ" sz="1100" b="1" dirty="0" smtClean="0"/>
              <a:t> </a:t>
            </a:r>
            <a:endParaRPr lang="cs-CZ" sz="1100" dirty="0" smtClean="0"/>
          </a:p>
          <a:p>
            <a:pPr>
              <a:buNone/>
            </a:pPr>
            <a:r>
              <a:rPr lang="cs-CZ" sz="1100" dirty="0" err="1" smtClean="0"/>
              <a:t>Parameters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              Goal     </a:t>
            </a:r>
            <a:r>
              <a:rPr lang="cs-CZ" sz="1100" dirty="0" err="1" smtClean="0"/>
              <a:t>Lower</a:t>
            </a:r>
            <a:r>
              <a:rPr lang="cs-CZ" sz="1100" dirty="0" smtClean="0"/>
              <a:t>  </a:t>
            </a:r>
            <a:r>
              <a:rPr lang="cs-CZ" sz="1100" dirty="0" err="1" smtClean="0"/>
              <a:t>Target</a:t>
            </a:r>
            <a:r>
              <a:rPr lang="cs-CZ" sz="1100" dirty="0" smtClean="0"/>
              <a:t>  </a:t>
            </a:r>
            <a:r>
              <a:rPr lang="cs-CZ" sz="1100" dirty="0" err="1" smtClean="0"/>
              <a:t>Upper</a:t>
            </a:r>
            <a:r>
              <a:rPr lang="cs-CZ" sz="1100" dirty="0" smtClean="0"/>
              <a:t>  </a:t>
            </a:r>
            <a:r>
              <a:rPr lang="cs-CZ" sz="1100" dirty="0" err="1" smtClean="0"/>
              <a:t>Weight</a:t>
            </a:r>
            <a:r>
              <a:rPr lang="cs-CZ" sz="1100" dirty="0" smtClean="0"/>
              <a:t>  Import</a:t>
            </a:r>
          </a:p>
          <a:p>
            <a:pPr>
              <a:buNone/>
            </a:pP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Maximum     20      28     </a:t>
            </a:r>
            <a:r>
              <a:rPr lang="cs-CZ" sz="1100" dirty="0" err="1" smtClean="0"/>
              <a:t>28</a:t>
            </a:r>
            <a:r>
              <a:rPr lang="cs-CZ" sz="1100" dirty="0" smtClean="0"/>
              <a:t>       1       </a:t>
            </a:r>
            <a:r>
              <a:rPr lang="cs-CZ" sz="1100" dirty="0" err="1" smtClean="0"/>
              <a:t>1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 </a:t>
            </a:r>
          </a:p>
          <a:p>
            <a:pPr>
              <a:buNone/>
            </a:pPr>
            <a:r>
              <a:rPr lang="cs-CZ" sz="1100" dirty="0" err="1" smtClean="0"/>
              <a:t>Global</a:t>
            </a:r>
            <a:r>
              <a:rPr lang="cs-CZ" sz="1100" dirty="0" smtClean="0"/>
              <a:t> </a:t>
            </a:r>
            <a:r>
              <a:rPr lang="cs-CZ" sz="1100" dirty="0" err="1" smtClean="0"/>
              <a:t>Solution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Components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A - </a:t>
            </a:r>
            <a:r>
              <a:rPr lang="cs-CZ" sz="1100" dirty="0" err="1" smtClean="0"/>
              <a:t>Particip</a:t>
            </a:r>
            <a:r>
              <a:rPr lang="cs-CZ" sz="1100" dirty="0" smtClean="0"/>
              <a:t>   =   0,353535</a:t>
            </a:r>
          </a:p>
          <a:p>
            <a:pPr>
              <a:buNone/>
            </a:pPr>
            <a:r>
              <a:rPr lang="cs-CZ" sz="1100" dirty="0" smtClean="0"/>
              <a:t>B - </a:t>
            </a:r>
            <a:r>
              <a:rPr lang="cs-CZ" sz="1100" dirty="0" err="1" smtClean="0"/>
              <a:t>Upsellin</a:t>
            </a:r>
            <a:r>
              <a:rPr lang="cs-CZ" sz="1100" dirty="0" smtClean="0"/>
              <a:t>   =          0</a:t>
            </a:r>
          </a:p>
          <a:p>
            <a:pPr>
              <a:buNone/>
            </a:pPr>
            <a:r>
              <a:rPr lang="cs-CZ" sz="1100" dirty="0" smtClean="0"/>
              <a:t>C - Prodej-m   =   0,646465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Predicted</a:t>
            </a:r>
            <a:r>
              <a:rPr lang="cs-CZ" sz="1100" dirty="0" smtClean="0"/>
              <a:t> </a:t>
            </a:r>
            <a:r>
              <a:rPr lang="cs-CZ" sz="1100" dirty="0" err="1" smtClean="0"/>
              <a:t>Responses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 =   23,7871  ,  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  0,473383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Composite</a:t>
            </a:r>
            <a:r>
              <a:rPr lang="cs-CZ" sz="1100" dirty="0" smtClean="0"/>
              <a:t>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0,473383</a:t>
            </a:r>
            <a:endParaRPr lang="cs-CZ" sz="11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 smtClean="0"/>
              <a:t>Kontůrový</a:t>
            </a:r>
            <a:r>
              <a:rPr lang="cs-CZ" dirty="0" smtClean="0"/>
              <a:t> diagram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100" dirty="0" err="1" smtClean="0"/>
              <a:t>Kontůrový</a:t>
            </a:r>
            <a:r>
              <a:rPr lang="cs-CZ" sz="1100" dirty="0" smtClean="0"/>
              <a:t> diagram ukazuje, že dlouhodobě stabilní odezvu je možné udržet při optimální skladě stimulačních nástrojů na úrovni 23 % procent nárůstu odezvy (tržeb), a to při nastavení velmi nízké hodnoty faktoru B (upselling),  nízké hodnoty A (participace)  a vysoké hodnoty C (prodejně-motivační soutěž).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893912" y="2708920"/>
          <a:ext cx="5270376" cy="3513584"/>
        </p:xfrm>
        <a:graphic>
          <a:graphicData uri="http://schemas.openxmlformats.org/presentationml/2006/ole">
            <p:oleObj spid="_x0000_s11265" r:id="rId3" imgW="5486400" imgH="3657600" progId="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Cox</a:t>
            </a:r>
            <a:r>
              <a:rPr lang="cs-CZ" dirty="0" smtClean="0"/>
              <a:t> response </a:t>
            </a:r>
            <a:r>
              <a:rPr lang="cs-CZ" dirty="0" err="1" smtClean="0"/>
              <a:t>trace</a:t>
            </a:r>
            <a:r>
              <a:rPr lang="cs-CZ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050" dirty="0" smtClean="0"/>
              <a:t>Zpřesnění těchto výsledků zachycují následující dva diagramy. </a:t>
            </a:r>
            <a:r>
              <a:rPr lang="cs-CZ" sz="1050" dirty="0" err="1" smtClean="0"/>
              <a:t>Cox</a:t>
            </a:r>
            <a:r>
              <a:rPr lang="cs-CZ" sz="1050" dirty="0" smtClean="0"/>
              <a:t> response </a:t>
            </a:r>
            <a:r>
              <a:rPr lang="cs-CZ" sz="1050" dirty="0" err="1" smtClean="0"/>
              <a:t>trace</a:t>
            </a:r>
            <a:r>
              <a:rPr lang="cs-CZ" sz="1050" dirty="0" smtClean="0"/>
              <a:t> demonstruje skutečnost, že pokud by byly faktory A, B, C nastaveny ve stejné míře, bylo by možné očekávat pouze stabilní zvýšení výkonu (přírůstku tržeb) okolo 17 %.</a:t>
            </a:r>
            <a:endParaRPr lang="cs-CZ" sz="1050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763688" y="2780928"/>
          <a:ext cx="5486400" cy="3657600"/>
        </p:xfrm>
        <a:graphic>
          <a:graphicData uri="http://schemas.openxmlformats.org/presentationml/2006/ole">
            <p:oleObj spid="_x0000_s10241" r:id="rId3" imgW="5486400" imgH="3657600" progId="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Response </a:t>
            </a:r>
            <a:r>
              <a:rPr lang="cs-CZ" dirty="0" err="1" smtClean="0"/>
              <a:t>Optimizer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cs-CZ" sz="1200" dirty="0" smtClean="0"/>
              <a:t>Nejpřesnější výsledek zachycuje následující diagram - Response </a:t>
            </a:r>
            <a:r>
              <a:rPr lang="cs-CZ" sz="1200" dirty="0" err="1" smtClean="0"/>
              <a:t>Optimizer</a:t>
            </a:r>
            <a:r>
              <a:rPr lang="cs-CZ" sz="1200" dirty="0" smtClean="0"/>
              <a:t>. Vyplývá z něj,  že k udržení nárůstu výkonu o 23% procent by se měly faktory nastavit takto: A = 35%, B = 0%, C = 65%. Ve finančním vyjádření to znamená, že dostanou-li například zaměstnanci 10% ze zvýšeného toku tržeb ve formě odměny, pak jim bude při desetiprocentním zvýšení výkonu vyplaceno 3,5% u faktoru A </a:t>
            </a:r>
            <a:r>
              <a:rPr lang="cs-CZ" sz="1200" dirty="0" err="1" smtClean="0"/>
              <a:t>a</a:t>
            </a:r>
            <a:r>
              <a:rPr lang="cs-CZ" sz="1200" dirty="0" smtClean="0"/>
              <a:t> 6,5% u faktoru C. Faktor B by nebyl v systému hodnocení vůbec zvažován.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2195736" y="3068960"/>
          <a:ext cx="5126360" cy="3417573"/>
        </p:xfrm>
        <a:graphic>
          <a:graphicData uri="http://schemas.openxmlformats.org/presentationml/2006/ole">
            <p:oleObj spid="_x0000_s9217" r:id="rId3" imgW="5486400" imgH="3657600" progId="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400" dirty="0" smtClean="0"/>
              <a:t>Je vidět, že věda nemusí být vždy nudná a nepraktická!</a:t>
            </a: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536</TotalTime>
  <Words>241</Words>
  <Application>Microsoft Office PowerPoint</Application>
  <PresentationFormat>Předvádění na obrazovce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Integrace vědy a praxe</vt:lpstr>
      <vt:lpstr>Integrace vědy a praxe</vt:lpstr>
      <vt:lpstr>Simplex Lattice Design</vt:lpstr>
      <vt:lpstr>Výsledky simulací Simplex Lattice pro určení síly faktorů a síly interakcí</vt:lpstr>
      <vt:lpstr>Simplex Lattice za optimálního nastavení parametrů </vt:lpstr>
      <vt:lpstr>Kontůrový diagram</vt:lpstr>
      <vt:lpstr>Cox response trace </vt:lpstr>
      <vt:lpstr>Response Optimizer</vt:lpstr>
      <vt:lpstr>Je vidět, že věda nemusí být vždy nudná a nepraktická!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umc041</cp:lastModifiedBy>
  <cp:revision>45</cp:revision>
  <dcterms:created xsi:type="dcterms:W3CDTF">2013-02-06T13:17:20Z</dcterms:created>
  <dcterms:modified xsi:type="dcterms:W3CDTF">2020-11-18T19:58:18Z</dcterms:modified>
</cp:coreProperties>
</file>