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5" r:id="rId1"/>
  </p:sldMasterIdLst>
  <p:sldIdLst>
    <p:sldId id="256" r:id="rId2"/>
    <p:sldId id="259" r:id="rId3"/>
    <p:sldId id="272" r:id="rId4"/>
    <p:sldId id="280" r:id="rId5"/>
    <p:sldId id="278" r:id="rId6"/>
    <p:sldId id="281" r:id="rId7"/>
    <p:sldId id="282" r:id="rId8"/>
    <p:sldId id="283" r:id="rId9"/>
    <p:sldId id="284" r:id="rId10"/>
    <p:sldId id="285" r:id="rId11"/>
    <p:sldId id="286" r:id="rId12"/>
    <p:sldId id="287" r:id="rId13"/>
    <p:sldId id="274" r:id="rId14"/>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pPr>
              <a:defRPr/>
            </a:pPr>
            <a:endParaRPr lang="cs-CZ"/>
          </a:p>
        </p:txBody>
      </p:sp>
      <p:sp>
        <p:nvSpPr>
          <p:cNvPr id="19" name="Zástupný symbol pro zápatí 18"/>
          <p:cNvSpPr>
            <a:spLocks noGrp="1"/>
          </p:cNvSpPr>
          <p:nvPr>
            <p:ph type="ftr" sz="quarter" idx="11"/>
          </p:nvPr>
        </p:nvSpPr>
        <p:spPr/>
        <p:txBody>
          <a:bodyPr/>
          <a:lstStyle/>
          <a:p>
            <a:pPr>
              <a:defRPr/>
            </a:pPr>
            <a:endParaRPr lang="cs-CZ"/>
          </a:p>
        </p:txBody>
      </p:sp>
      <p:sp>
        <p:nvSpPr>
          <p:cNvPr id="27" name="Zástupný symbol pro číslo snímku 26"/>
          <p:cNvSpPr>
            <a:spLocks noGrp="1"/>
          </p:cNvSpPr>
          <p:nvPr>
            <p:ph type="sldNum" sz="quarter" idx="12"/>
          </p:nvPr>
        </p:nvSpPr>
        <p:spPr/>
        <p:txBody>
          <a:bodyPr/>
          <a:lstStyle/>
          <a:p>
            <a:pPr>
              <a:defRPr/>
            </a:pPr>
            <a:fld id="{47FF6AC3-A4AF-466D-A9CD-3146DEFBC405}"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diamon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DA09E06F-40ED-463B-BD74-1A841C05E35E}" type="slidenum">
              <a:rPr lang="cs-CZ" smtClean="0"/>
              <a:pPr>
                <a:defRPr/>
              </a:pPr>
              <a:t>‹#›</a:t>
            </a:fld>
            <a:endParaRPr lang="cs-CZ"/>
          </a:p>
        </p:txBody>
      </p:sp>
    </p:spTree>
  </p:cSld>
  <p:clrMapOvr>
    <a:masterClrMapping/>
  </p:clrMapOvr>
  <p:transition>
    <p:diamon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1A50ADD7-914E-4A03-8B41-318BA2D07D65}" type="slidenum">
              <a:rPr lang="cs-CZ" smtClean="0"/>
              <a:pPr>
                <a:defRPr/>
              </a:pPr>
              <a:t>‹#›</a:t>
            </a:fld>
            <a:endParaRPr lang="cs-CZ"/>
          </a:p>
        </p:txBody>
      </p:sp>
    </p:spTree>
  </p:cSld>
  <p:clrMapOvr>
    <a:masterClrMapping/>
  </p:clrMapOvr>
  <p:transition>
    <p:diamon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392D364-F498-4265-92F5-ABD4D3FE5D26}" type="slidenum">
              <a:rPr lang="cs-CZ" smtClean="0"/>
              <a:pPr>
                <a:defRPr/>
              </a:pPr>
              <a:t>‹#›</a:t>
            </a:fld>
            <a:endParaRPr lang="cs-CZ"/>
          </a:p>
        </p:txBody>
      </p:sp>
    </p:spTree>
  </p:cSld>
  <p:clrMapOvr>
    <a:masterClrMapping/>
  </p:clrMapOvr>
  <p:transition>
    <p:diamon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A00587D5-6CD5-4A74-8F56-A0B6263DA19F}"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diamon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757956C8-D534-4B1D-9582-E82337CB4782}" type="slidenum">
              <a:rPr lang="cs-CZ" smtClean="0"/>
              <a:pPr>
                <a:defRPr/>
              </a:pPr>
              <a:t>‹#›</a:t>
            </a:fld>
            <a:endParaRPr lang="cs-CZ"/>
          </a:p>
        </p:txBody>
      </p:sp>
    </p:spTree>
  </p:cSld>
  <p:clrMapOvr>
    <a:masterClrMapping/>
  </p:clrMapOvr>
  <p:transition>
    <p:diamon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ED8EA032-6CCB-4963-B6D2-77DBF60508FF}" type="slidenum">
              <a:rPr lang="cs-CZ" smtClean="0"/>
              <a:pPr>
                <a:defRPr/>
              </a:pPr>
              <a:t>‹#›</a:t>
            </a:fld>
            <a:endParaRPr lang="cs-CZ"/>
          </a:p>
        </p:txBody>
      </p:sp>
    </p:spTree>
  </p:cSld>
  <p:clrMapOvr>
    <a:masterClrMapping/>
  </p:clrMapOvr>
  <p:transition>
    <p:diamon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F3D3311F-73AF-4BDA-824E-A2AFBBE22375}" type="slidenum">
              <a:rPr lang="cs-CZ" smtClean="0"/>
              <a:pPr>
                <a:defRPr/>
              </a:pPr>
              <a:t>‹#›</a:t>
            </a:fld>
            <a:endParaRPr lang="cs-CZ"/>
          </a:p>
        </p:txBody>
      </p:sp>
    </p:spTree>
  </p:cSld>
  <p:clrMapOvr>
    <a:masterClrMapping/>
  </p:clrMapOvr>
  <p:transition>
    <p:diamon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96AD46B6-A940-40ED-A8A6-633914919BD0}" type="slidenum">
              <a:rPr lang="cs-CZ" smtClean="0"/>
              <a:pPr>
                <a:defRPr/>
              </a:pPr>
              <a:t>‹#›</a:t>
            </a:fld>
            <a:endParaRPr lang="cs-CZ"/>
          </a:p>
        </p:txBody>
      </p:sp>
    </p:spTree>
  </p:cSld>
  <p:clrMapOvr>
    <a:masterClrMapping/>
  </p:clrMapOvr>
  <p:transition>
    <p:diamon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24A2A087-112F-4281-81F6-404EB398141C}" type="slidenum">
              <a:rPr lang="cs-CZ" smtClean="0"/>
              <a:pPr>
                <a:defRPr/>
              </a:pPr>
              <a:t>‹#›</a:t>
            </a:fld>
            <a:endParaRPr lang="cs-CZ"/>
          </a:p>
        </p:txBody>
      </p:sp>
    </p:spTree>
  </p:cSld>
  <p:clrMapOvr>
    <a:masterClrMapping/>
  </p:clrMapOvr>
  <p:transition>
    <p:diamon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odříznutým a zakulaceným jedním roh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úhlý trojúhe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a:xfrm>
            <a:off x="8077200" y="6356350"/>
            <a:ext cx="609600" cy="365125"/>
          </a:xfrm>
        </p:spPr>
        <p:txBody>
          <a:bodyPr/>
          <a:lstStyle/>
          <a:p>
            <a:pPr>
              <a:defRPr/>
            </a:pPr>
            <a:fld id="{AB691178-D1CD-4698-8D53-A5BF85A397CA}" type="slidenum">
              <a:rPr lang="cs-CZ" smtClean="0"/>
              <a:pPr>
                <a:defRPr/>
              </a:pPr>
              <a:t>‹#›</a:t>
            </a:fld>
            <a:endParaRPr lang="cs-CZ"/>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Klepnutím na ikonu přidáte obrázek.</a:t>
            </a:r>
            <a:endParaRPr kumimoji="0" lang="en-US" dirty="0"/>
          </a:p>
        </p:txBody>
      </p:sp>
      <p:sp>
        <p:nvSpPr>
          <p:cNvPr id="10" name="Volný tva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lný tva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amon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lný tva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pro nadpis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19F625BA-11D1-4D4F-8FEB-49AF26D171E8}" type="slidenum">
              <a:rPr lang="cs-CZ" smtClean="0"/>
              <a:pPr>
                <a:defRPr/>
              </a:pPr>
              <a:t>‹#›</a:t>
            </a:fld>
            <a:endParaRPr lang="cs-CZ"/>
          </a:p>
        </p:txBody>
      </p:sp>
      <p:grpSp>
        <p:nvGrpSpPr>
          <p:cNvPr id="2" name="Skupina 1"/>
          <p:cNvGrpSpPr/>
          <p:nvPr/>
        </p:nvGrpSpPr>
        <p:grpSpPr>
          <a:xfrm>
            <a:off x="-19017" y="202408"/>
            <a:ext cx="9180548" cy="649224"/>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800" decel="100000"/>
                                        <p:tgtEl>
                                          <p:spTgt spid="9"/>
                                        </p:tgtEl>
                                      </p:cBhvr>
                                    </p:animEffect>
                                    <p:anim calcmode="lin" valueType="num">
                                      <p:cBhvr>
                                        <p:cTn id="8" dur="800" decel="100000" fill="hold"/>
                                        <p:tgtEl>
                                          <p:spTgt spid="9"/>
                                        </p:tgtEl>
                                        <p:attrNameLst>
                                          <p:attrName>style.rotation</p:attrName>
                                        </p:attrNameLst>
                                      </p:cBhvr>
                                      <p:tavLst>
                                        <p:tav tm="0">
                                          <p:val>
                                            <p:fltVal val="-90"/>
                                          </p:val>
                                        </p:tav>
                                        <p:tav tm="100000">
                                          <p:val>
                                            <p:fltVal val="0"/>
                                          </p:val>
                                        </p:tav>
                                      </p:tavLst>
                                    </p:anim>
                                    <p:anim calcmode="lin" valueType="num">
                                      <p:cBhvr>
                                        <p:cTn id="9" dur="800" decel="100000" fill="hold"/>
                                        <p:tgtEl>
                                          <p:spTgt spid="9"/>
                                        </p:tgtEl>
                                        <p:attrNameLst>
                                          <p:attrName>ppt_x</p:attrName>
                                        </p:attrNameLst>
                                      </p:cBhvr>
                                      <p:tavLst>
                                        <p:tav tm="0">
                                          <p:val>
                                            <p:strVal val="#ppt_x+0.4"/>
                                          </p:val>
                                        </p:tav>
                                        <p:tav tm="100000">
                                          <p:val>
                                            <p:strVal val="#ppt_x-0.05"/>
                                          </p:val>
                                        </p:tav>
                                      </p:tavLst>
                                    </p:anim>
                                    <p:anim calcmode="lin" valueType="num">
                                      <p:cBhvr>
                                        <p:cTn id="10" dur="800" decel="100000" fill="hold"/>
                                        <p:tgtEl>
                                          <p:spTgt spid="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0">
                                            <p:txEl>
                                              <p:pRg st="0" end="0"/>
                                            </p:txEl>
                                          </p:spTgt>
                                        </p:tgtEl>
                                        <p:attrNameLst>
                                          <p:attrName>style.visibility</p:attrName>
                                        </p:attrNameLst>
                                      </p:cBhvr>
                                      <p:to>
                                        <p:strVal val="visible"/>
                                      </p:to>
                                    </p:set>
                                    <p:animEffect transition="in" filter="fade">
                                      <p:cBhvr>
                                        <p:cTn id="17" dur="1000"/>
                                        <p:tgtEl>
                                          <p:spTgt spid="30">
                                            <p:txEl>
                                              <p:pRg st="0" end="0"/>
                                            </p:txEl>
                                          </p:spTgt>
                                        </p:tgtEl>
                                      </p:cBhvr>
                                    </p:animEffect>
                                    <p:anim calcmode="lin" valueType="num">
                                      <p:cBhvr>
                                        <p:cTn id="18" dur="10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0">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0">
                                            <p:txEl>
                                              <p:pRg st="1" end="1"/>
                                            </p:txEl>
                                          </p:spTgt>
                                        </p:tgtEl>
                                        <p:attrNameLst>
                                          <p:attrName>style.visibility</p:attrName>
                                        </p:attrNameLst>
                                      </p:cBhvr>
                                      <p:to>
                                        <p:strVal val="visible"/>
                                      </p:to>
                                    </p:set>
                                    <p:animEffect transition="in" filter="fade">
                                      <p:cBhvr>
                                        <p:cTn id="22" dur="1000"/>
                                        <p:tgtEl>
                                          <p:spTgt spid="30">
                                            <p:txEl>
                                              <p:pRg st="1" end="1"/>
                                            </p:txEl>
                                          </p:spTgt>
                                        </p:tgtEl>
                                      </p:cBhvr>
                                    </p:animEffect>
                                    <p:anim calcmode="lin" valueType="num">
                                      <p:cBhvr>
                                        <p:cTn id="23" dur="1000" fill="hold"/>
                                        <p:tgtEl>
                                          <p:spTgt spid="30">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0">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30">
                                            <p:txEl>
                                              <p:pRg st="2" end="2"/>
                                            </p:txEl>
                                          </p:spTgt>
                                        </p:tgtEl>
                                        <p:attrNameLst>
                                          <p:attrName>style.visibility</p:attrName>
                                        </p:attrNameLst>
                                      </p:cBhvr>
                                      <p:to>
                                        <p:strVal val="visible"/>
                                      </p:to>
                                    </p:set>
                                    <p:animEffect transition="in" filter="fade">
                                      <p:cBhvr>
                                        <p:cTn id="27" dur="1000"/>
                                        <p:tgtEl>
                                          <p:spTgt spid="30">
                                            <p:txEl>
                                              <p:pRg st="2" end="2"/>
                                            </p:txEl>
                                          </p:spTgt>
                                        </p:tgtEl>
                                      </p:cBhvr>
                                    </p:animEffect>
                                    <p:anim calcmode="lin" valueType="num">
                                      <p:cBhvr>
                                        <p:cTn id="28" dur="10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0">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30">
                                            <p:txEl>
                                              <p:pRg st="3" end="3"/>
                                            </p:txEl>
                                          </p:spTgt>
                                        </p:tgtEl>
                                        <p:attrNameLst>
                                          <p:attrName>style.visibility</p:attrName>
                                        </p:attrNameLst>
                                      </p:cBhvr>
                                      <p:to>
                                        <p:strVal val="visible"/>
                                      </p:to>
                                    </p:set>
                                    <p:animEffect transition="in" filter="fade">
                                      <p:cBhvr>
                                        <p:cTn id="32" dur="1000"/>
                                        <p:tgtEl>
                                          <p:spTgt spid="30">
                                            <p:txEl>
                                              <p:pRg st="3" end="3"/>
                                            </p:txEl>
                                          </p:spTgt>
                                        </p:tgtEl>
                                      </p:cBhvr>
                                    </p:animEffect>
                                    <p:anim calcmode="lin" valueType="num">
                                      <p:cBhvr>
                                        <p:cTn id="33" dur="10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0">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30">
                                            <p:txEl>
                                              <p:pRg st="4" end="4"/>
                                            </p:txEl>
                                          </p:spTgt>
                                        </p:tgtEl>
                                        <p:attrNameLst>
                                          <p:attrName>style.visibility</p:attrName>
                                        </p:attrNameLst>
                                      </p:cBhvr>
                                      <p:to>
                                        <p:strVal val="visible"/>
                                      </p:to>
                                    </p:set>
                                    <p:animEffect transition="in" filter="fade">
                                      <p:cBhvr>
                                        <p:cTn id="37" dur="1000"/>
                                        <p:tgtEl>
                                          <p:spTgt spid="30">
                                            <p:txEl>
                                              <p:pRg st="4" end="4"/>
                                            </p:txEl>
                                          </p:spTgt>
                                        </p:tgtEl>
                                      </p:cBhvr>
                                    </p:animEffect>
                                    <p:anim calcmode="lin" valueType="num">
                                      <p:cBhvr>
                                        <p:cTn id="38" dur="10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bld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gn="ctr" eaLnBrk="1" hangingPunct="1"/>
            <a:r>
              <a:rPr lang="cs-CZ" sz="4400" dirty="0" smtClean="0"/>
              <a:t>Sumarizace lidských zdrojů</a:t>
            </a:r>
          </a:p>
        </p:txBody>
      </p:sp>
      <p:sp>
        <p:nvSpPr>
          <p:cNvPr id="3075" name="Rectangle 3"/>
          <p:cNvSpPr>
            <a:spLocks noGrp="1" noChangeArrowheads="1"/>
          </p:cNvSpPr>
          <p:nvPr>
            <p:ph type="subTitle" idx="1"/>
          </p:nvPr>
        </p:nvSpPr>
        <p:spPr/>
        <p:txBody>
          <a:bodyPr/>
          <a:lstStyle/>
          <a:p>
            <a:pPr eaLnBrk="1" hangingPunct="1"/>
            <a:r>
              <a:rPr lang="cs-CZ" sz="2600" dirty="0" smtClean="0"/>
              <a:t>Ing. et Bc. Michal Motyčka, </a:t>
            </a:r>
            <a:r>
              <a:rPr lang="cs-CZ" sz="2600" dirty="0" err="1" smtClean="0"/>
              <a:t>DiS</a:t>
            </a:r>
            <a:r>
              <a:rPr lang="cs-CZ" sz="2600" dirty="0" smtClean="0"/>
              <a:t>., Ph.D., </a:t>
            </a:r>
            <a:r>
              <a:rPr lang="cs-CZ" sz="2600" dirty="0" err="1" smtClean="0"/>
              <a:t>Drhc</a:t>
            </a:r>
            <a:r>
              <a:rPr lang="cs-CZ" sz="2600" dirty="0" smtClean="0"/>
              <a:t>.</a:t>
            </a:r>
          </a:p>
        </p:txBody>
      </p:sp>
    </p:spTree>
  </p:cSld>
  <p:clrMapOvr>
    <a:masterClrMapping/>
  </p:clrMapOvr>
  <p:transition advClick="0" advTm="0">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a:bodyPr>
          <a:lstStyle/>
          <a:p>
            <a:pPr algn="ctr" eaLnBrk="1" hangingPunct="1"/>
            <a:r>
              <a:rPr lang="cs-CZ" dirty="0" smtClean="0"/>
              <a:t>Integrace vědy a praxe</a:t>
            </a:r>
          </a:p>
        </p:txBody>
      </p:sp>
      <p:sp>
        <p:nvSpPr>
          <p:cNvPr id="9219" name="Rectangle 3"/>
          <p:cNvSpPr>
            <a:spLocks noGrp="1" noChangeArrowheads="1"/>
          </p:cNvSpPr>
          <p:nvPr>
            <p:ph idx="1"/>
          </p:nvPr>
        </p:nvSpPr>
        <p:spPr/>
        <p:txBody>
          <a:bodyPr>
            <a:normAutofit/>
          </a:bodyPr>
          <a:lstStyle/>
          <a:p>
            <a:pPr algn="just"/>
            <a:r>
              <a:rPr lang="cs-CZ" sz="1200" dirty="0" smtClean="0"/>
              <a:t>Prostřednictvím případové studie bylo prokázáno, že v případě implementace správných a vhodných nástrojů do praxe je možné dosahovat vytyčeného cíle a to maximalizace zisku prostřednictvím zvyšujícího se výkonu. Pro další verifikaci tohoto přístupu byl použita integrace vědeckého a praktického přínosu. A to prostřednictvím mixážního návrhu optimální kombinace nástrojů odměňování v hotelových restauracích. Získaná data z výzkumu byla statisticky vyhodnocena a byly vybrány ty nástroje, které mají vliv na okamžité zvýšení výkonu. Na základě provedených simulací v mixážním návrhu byly vybrány různé kombinace upsellingu, participace na tržbě a prodejně-motivačních nástrojů. Nejefektivnější přínos má kombinace podílu 65 % prodejně-motivačních soutěží, 35 % podílu na tržbě a 0 % podíl upsellingu. Ta může zaručit trvalý růst tržeb ve výši 23 %.</a:t>
            </a:r>
          </a:p>
          <a:p>
            <a:pPr algn="just" eaLnBrk="1" hangingPunct="1">
              <a:buNone/>
            </a:pPr>
            <a:endParaRPr lang="cs-CZ" sz="1600" dirty="0" smtClean="0"/>
          </a:p>
          <a:p>
            <a:pPr algn="just" eaLnBrk="1" hangingPunct="1">
              <a:buFontTx/>
              <a:buChar char="-"/>
            </a:pPr>
            <a:endParaRPr lang="cs-CZ" dirty="0" smtClean="0"/>
          </a:p>
        </p:txBody>
      </p:sp>
      <p:sp>
        <p:nvSpPr>
          <p:cNvPr id="30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3073" name="Object 1"/>
          <p:cNvGraphicFramePr>
            <a:graphicFrameLocks noChangeAspect="1"/>
          </p:cNvGraphicFramePr>
          <p:nvPr/>
        </p:nvGraphicFramePr>
        <p:xfrm>
          <a:off x="2843808" y="3789040"/>
          <a:ext cx="3866728" cy="2577819"/>
        </p:xfrm>
        <a:graphic>
          <a:graphicData uri="http://schemas.openxmlformats.org/presentationml/2006/ole">
            <p:oleObj spid="_x0000_s3073" r:id="rId3" imgW="5486400" imgH="3657600" progId="">
              <p:embed/>
            </p:oleObj>
          </a:graphicData>
        </a:graphic>
      </p:graphicFrame>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fade">
                                      <p:cBhvr>
                                        <p:cTn id="7" dur="800" decel="100000"/>
                                        <p:tgtEl>
                                          <p:spTgt spid="9218"/>
                                        </p:tgtEl>
                                      </p:cBhvr>
                                    </p:animEffect>
                                    <p:anim calcmode="lin" valueType="num">
                                      <p:cBhvr>
                                        <p:cTn id="8" dur="800" decel="100000" fill="hold"/>
                                        <p:tgtEl>
                                          <p:spTgt spid="9218"/>
                                        </p:tgtEl>
                                        <p:attrNameLst>
                                          <p:attrName>style.rotation</p:attrName>
                                        </p:attrNameLst>
                                      </p:cBhvr>
                                      <p:tavLst>
                                        <p:tav tm="0">
                                          <p:val>
                                            <p:fltVal val="-90"/>
                                          </p:val>
                                        </p:tav>
                                        <p:tav tm="100000">
                                          <p:val>
                                            <p:fltVal val="0"/>
                                          </p:val>
                                        </p:tav>
                                      </p:tavLst>
                                    </p:anim>
                                    <p:anim calcmode="lin" valueType="num">
                                      <p:cBhvr>
                                        <p:cTn id="9" dur="800" decel="100000" fill="hold"/>
                                        <p:tgtEl>
                                          <p:spTgt spid="9218"/>
                                        </p:tgtEl>
                                        <p:attrNameLst>
                                          <p:attrName>ppt_x</p:attrName>
                                        </p:attrNameLst>
                                      </p:cBhvr>
                                      <p:tavLst>
                                        <p:tav tm="0">
                                          <p:val>
                                            <p:strVal val="#ppt_x+0.4"/>
                                          </p:val>
                                        </p:tav>
                                        <p:tav tm="100000">
                                          <p:val>
                                            <p:strVal val="#ppt_x-0.05"/>
                                          </p:val>
                                        </p:tav>
                                      </p:tavLst>
                                    </p:anim>
                                    <p:anim calcmode="lin" valueType="num">
                                      <p:cBhvr>
                                        <p:cTn id="10" dur="800" decel="100000" fill="hold"/>
                                        <p:tgtEl>
                                          <p:spTgt spid="921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21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218"/>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a:bodyPr>
          <a:lstStyle/>
          <a:p>
            <a:pPr algn="ctr" eaLnBrk="1" hangingPunct="1"/>
            <a:r>
              <a:rPr lang="cs-CZ" dirty="0" err="1" smtClean="0"/>
              <a:t>Self</a:t>
            </a:r>
            <a:r>
              <a:rPr lang="cs-CZ" smtClean="0"/>
              <a:t> management</a:t>
            </a:r>
            <a:endParaRPr lang="cs-CZ" dirty="0" smtClean="0"/>
          </a:p>
        </p:txBody>
      </p:sp>
      <p:sp>
        <p:nvSpPr>
          <p:cNvPr id="9219" name="Rectangle 3"/>
          <p:cNvSpPr>
            <a:spLocks noGrp="1" noChangeArrowheads="1"/>
          </p:cNvSpPr>
          <p:nvPr>
            <p:ph idx="1"/>
          </p:nvPr>
        </p:nvSpPr>
        <p:spPr/>
        <p:txBody>
          <a:bodyPr>
            <a:normAutofit/>
          </a:bodyPr>
          <a:lstStyle/>
          <a:p>
            <a:pPr>
              <a:buNone/>
            </a:pPr>
            <a:r>
              <a:rPr lang="cs-CZ" sz="800" b="1" dirty="0" smtClean="0"/>
              <a:t>Od </a:t>
            </a:r>
            <a:r>
              <a:rPr lang="cs-CZ" sz="800" b="1" dirty="0" smtClean="0"/>
              <a:t>narození je člověk ovlivňován vnějšími vlivy, jako například prostředím, ve kterém vyrůstal, rodiči, přáteli či školou. Postupně získává schopnost rozhodovat sám za sebe a naučí se, že s touto skvělou schopností na sebe bere i zodpovědnost. Spoustu lidí ale tuto schopnost neovládá dobře a potřebují zvenku organizované řízení i v dospělosti. Umíte ovládat </a:t>
            </a:r>
            <a:r>
              <a:rPr lang="cs-CZ" sz="800" b="1" dirty="0" err="1" smtClean="0"/>
              <a:t>Self</a:t>
            </a:r>
            <a:r>
              <a:rPr lang="cs-CZ" sz="800" b="1" dirty="0" smtClean="0"/>
              <a:t>-management?</a:t>
            </a:r>
          </a:p>
          <a:p>
            <a:r>
              <a:rPr lang="cs-CZ" sz="800" dirty="0" smtClean="0"/>
              <a:t>Co je </a:t>
            </a:r>
            <a:r>
              <a:rPr lang="cs-CZ" sz="800" dirty="0" err="1" smtClean="0"/>
              <a:t>self</a:t>
            </a:r>
            <a:r>
              <a:rPr lang="cs-CZ" sz="800" dirty="0" smtClean="0"/>
              <a:t>-management?</a:t>
            </a:r>
          </a:p>
          <a:p>
            <a:r>
              <a:rPr lang="cs-CZ" sz="800" dirty="0" err="1" smtClean="0"/>
              <a:t>Self</a:t>
            </a:r>
            <a:r>
              <a:rPr lang="cs-CZ" sz="800" dirty="0" smtClean="0"/>
              <a:t>-management v překladu znamená sebeřízení. Je to proces, který se skládá z aktivit a činností, díky kterým si každý člověk stanovuje své pracovní i osobní cíle a plánuje nebo organizuje jejich plnění a hodnotí jejich dosahování.</a:t>
            </a:r>
          </a:p>
          <a:p>
            <a:r>
              <a:rPr lang="cs-CZ" sz="800" dirty="0" smtClean="0"/>
              <a:t>Sebeřízení má celkem tři kroky, kterými byste se postupně měli řídit:</a:t>
            </a:r>
          </a:p>
          <a:p>
            <a:pPr>
              <a:buNone/>
            </a:pPr>
            <a:r>
              <a:rPr lang="cs-CZ" sz="800" b="1" dirty="0" err="1" smtClean="0"/>
              <a:t>Sebeuvědomování</a:t>
            </a:r>
            <a:r>
              <a:rPr lang="cs-CZ" sz="800" dirty="0" smtClean="0"/>
              <a:t> – na začátku si člověk snaží uvědomit sebe sama a získat k sobě pozitivní vztah. Ptá se sám sebe otázkami, jako například:  </a:t>
            </a:r>
          </a:p>
          <a:p>
            <a:r>
              <a:rPr lang="cs-CZ" sz="800" dirty="0" smtClean="0"/>
              <a:t>Kdo jsem?</a:t>
            </a:r>
          </a:p>
          <a:p>
            <a:r>
              <a:rPr lang="cs-CZ" sz="800" dirty="0" smtClean="0"/>
              <a:t>Co umím, v čem vynikám?</a:t>
            </a:r>
          </a:p>
          <a:p>
            <a:r>
              <a:rPr lang="cs-CZ" sz="800" dirty="0" smtClean="0"/>
              <a:t>Jakým způsobem pracuji?</a:t>
            </a:r>
          </a:p>
          <a:p>
            <a:r>
              <a:rPr lang="cs-CZ" sz="800" dirty="0" smtClean="0"/>
              <a:t>Jaký je můj způsob učení?</a:t>
            </a:r>
          </a:p>
          <a:p>
            <a:r>
              <a:rPr lang="cs-CZ" sz="800" dirty="0" smtClean="0"/>
              <a:t>Do jaké společnosti lidí patřím?</a:t>
            </a:r>
          </a:p>
          <a:p>
            <a:r>
              <a:rPr lang="cs-CZ" sz="800" dirty="0" smtClean="0"/>
              <a:t>Co mi může být přínosem?</a:t>
            </a:r>
          </a:p>
          <a:p>
            <a:r>
              <a:rPr lang="cs-CZ" sz="800" dirty="0" smtClean="0"/>
              <a:t>Jsem schopen za sebe převzít zodpovědnost?</a:t>
            </a:r>
          </a:p>
          <a:p>
            <a:r>
              <a:rPr lang="cs-CZ" sz="800" dirty="0" smtClean="0"/>
              <a:t>Při </a:t>
            </a:r>
            <a:r>
              <a:rPr lang="cs-CZ" sz="800" dirty="0" err="1" smtClean="0"/>
              <a:t>sebeuvědomování</a:t>
            </a:r>
            <a:r>
              <a:rPr lang="cs-CZ" sz="800" dirty="0" smtClean="0"/>
              <a:t> si musíme dát pozor na to, abychom na sebe nebyli příliš přísní, ale ani příliš shovívaví. Musíme umět své nedostatky přiznat, ale za dobré výsledky se pochválit.</a:t>
            </a:r>
          </a:p>
          <a:p>
            <a:r>
              <a:rPr lang="cs-CZ" sz="800" dirty="0" smtClean="0"/>
              <a:t>Měli bychom si též uvědomit, že za naše činy si můžeme my sami, je tedy hloupost je dávat za vinu jiným.</a:t>
            </a:r>
          </a:p>
          <a:p>
            <a:pPr>
              <a:buNone/>
            </a:pPr>
            <a:r>
              <a:rPr lang="cs-CZ" sz="800" b="1" dirty="0" err="1" smtClean="0"/>
              <a:t>Sebeuplatňování</a:t>
            </a:r>
            <a:r>
              <a:rPr lang="cs-CZ" sz="800" dirty="0" smtClean="0"/>
              <a:t> – poté co k sobě člověk najde pozitivní vztah, může učinit další krok sebeřízení a tím je </a:t>
            </a:r>
            <a:r>
              <a:rPr lang="cs-CZ" sz="800" dirty="0" err="1" smtClean="0"/>
              <a:t>sebeuplatňování</a:t>
            </a:r>
            <a:r>
              <a:rPr lang="cs-CZ" sz="800" dirty="0" smtClean="0"/>
              <a:t>. Tato fáze v sobě má tři procesy, na jejichž kvalitě velmi záleží. Jsou jimi: </a:t>
            </a:r>
            <a:r>
              <a:rPr lang="cs-CZ" sz="800" dirty="0" err="1" smtClean="0"/>
              <a:t>Sebeplánování</a:t>
            </a:r>
            <a:r>
              <a:rPr lang="cs-CZ" sz="800" dirty="0" smtClean="0"/>
              <a:t>, sebeorganizování, </a:t>
            </a:r>
            <a:r>
              <a:rPr lang="cs-CZ" sz="800" dirty="0" err="1" smtClean="0"/>
              <a:t>sebekontrolování</a:t>
            </a:r>
            <a:r>
              <a:rPr lang="cs-CZ" sz="800" dirty="0" smtClean="0"/>
              <a:t>. </a:t>
            </a:r>
          </a:p>
          <a:p>
            <a:r>
              <a:rPr lang="cs-CZ" sz="800" dirty="0" smtClean="0"/>
              <a:t>Zde záleží na tom, zda zvládáme dodržovat naplánované termíny, zda dokážeme organizovat svůj vlastní život, nebo zda umíme ovládat své emoce. Pokud budeme dodržovat tyto tři procesy budeme šťastni z našich úspěchů a budeme si sebe více vážit. To nás posouvá dál a pomáhá nám to pokračovat v sebeřízení.</a:t>
            </a:r>
          </a:p>
          <a:p>
            <a:r>
              <a:rPr lang="cs-CZ" sz="800" dirty="0" smtClean="0"/>
              <a:t>Je třeba si uvědomit priority mezi cíli a stanovit si, v jakém pořadí jednotlivé úkoly provedu. Například ty, u kterých je termín odevzdání nebližší, udělám jako první. Budu pokračovat s těmi pozdějšími atd. To samé je i u vnímání členů rodiny. K některému máme větší prioritu, tj. věnujeme mu více času, u někoho menší</a:t>
            </a:r>
            <a:r>
              <a:rPr lang="cs-CZ" sz="800" dirty="0" smtClean="0"/>
              <a:t>.</a:t>
            </a:r>
            <a:endParaRPr lang="cs-CZ" sz="800" dirty="0" smtClean="0"/>
          </a:p>
        </p:txBody>
      </p:sp>
      <p:graphicFrame>
        <p:nvGraphicFramePr>
          <p:cNvPr id="8" name="Tabulka 7"/>
          <p:cNvGraphicFramePr>
            <a:graphicFrameLocks noGrp="1"/>
          </p:cNvGraphicFramePr>
          <p:nvPr/>
        </p:nvGraphicFramePr>
        <p:xfrm>
          <a:off x="2915816" y="5373216"/>
          <a:ext cx="2903984" cy="1272168"/>
        </p:xfrm>
        <a:graphic>
          <a:graphicData uri="http://schemas.openxmlformats.org/drawingml/2006/table">
            <a:tbl>
              <a:tblPr/>
              <a:tblGrid>
                <a:gridCol w="1451992"/>
                <a:gridCol w="1451992"/>
              </a:tblGrid>
              <a:tr h="318042">
                <a:tc>
                  <a:txBody>
                    <a:bodyPr/>
                    <a:lstStyle/>
                    <a:p>
                      <a:pPr algn="ctr"/>
                      <a:r>
                        <a:rPr lang="pt-BR" sz="800" b="0" dirty="0">
                          <a:latin typeface="inherit"/>
                        </a:rPr>
                        <a:t>Nesprávná definice cílů a priorit</a:t>
                      </a:r>
                    </a:p>
                  </a:txBody>
                  <a:tcPr marL="0" marR="0" marT="0" marB="0" anchor="ctr">
                    <a:lnL>
                      <a:noFill/>
                    </a:lnL>
                    <a:lnR>
                      <a:noFill/>
                    </a:lnR>
                    <a:lnT>
                      <a:noFill/>
                    </a:lnT>
                    <a:lnB>
                      <a:noFill/>
                    </a:lnB>
                    <a:solidFill>
                      <a:srgbClr val="FFFFFF"/>
                    </a:solidFill>
                  </a:tcPr>
                </a:tc>
                <a:tc>
                  <a:txBody>
                    <a:bodyPr/>
                    <a:lstStyle/>
                    <a:p>
                      <a:pPr algn="ctr"/>
                      <a:r>
                        <a:rPr lang="pt-BR" sz="800" b="0">
                          <a:latin typeface="inherit"/>
                        </a:rPr>
                        <a:t>Správná definice cílů a priorit</a:t>
                      </a:r>
                    </a:p>
                  </a:txBody>
                  <a:tcPr marL="0" marR="0" marT="0" marB="0" anchor="ctr">
                    <a:lnL>
                      <a:noFill/>
                    </a:lnL>
                    <a:lnR>
                      <a:noFill/>
                    </a:lnR>
                    <a:lnT>
                      <a:noFill/>
                    </a:lnT>
                    <a:lnB>
                      <a:noFill/>
                    </a:lnB>
                    <a:solidFill>
                      <a:srgbClr val="FFFFFF"/>
                    </a:solidFill>
                  </a:tcPr>
                </a:tc>
              </a:tr>
              <a:tr h="530070">
                <a:tc>
                  <a:txBody>
                    <a:bodyPr/>
                    <a:lstStyle/>
                    <a:p>
                      <a:pPr algn="ctr"/>
                      <a:r>
                        <a:rPr lang="cs-CZ" sz="800" b="0" dirty="0">
                          <a:solidFill>
                            <a:srgbClr val="000000"/>
                          </a:solidFill>
                        </a:rPr>
                        <a:t>Najdu si více času na své přátele</a:t>
                      </a:r>
                    </a:p>
                  </a:txBody>
                  <a:tcPr marL="0" marR="0" marT="0" marB="0" anchor="ctr">
                    <a:lnL>
                      <a:noFill/>
                    </a:lnL>
                    <a:lnR>
                      <a:noFill/>
                    </a:lnR>
                    <a:lnT>
                      <a:noFill/>
                    </a:lnT>
                    <a:lnB>
                      <a:noFill/>
                    </a:lnB>
                    <a:solidFill>
                      <a:srgbClr val="FFFFFF"/>
                    </a:solidFill>
                  </a:tcPr>
                </a:tc>
                <a:tc>
                  <a:txBody>
                    <a:bodyPr/>
                    <a:lstStyle/>
                    <a:p>
                      <a:pPr algn="ctr"/>
                      <a:r>
                        <a:rPr lang="cs-CZ" sz="800" b="0" dirty="0">
                          <a:solidFill>
                            <a:srgbClr val="000000"/>
                          </a:solidFill>
                        </a:rPr>
                        <a:t>Alespoň jednou za týden společně někam vyrazíme</a:t>
                      </a:r>
                    </a:p>
                  </a:txBody>
                  <a:tcPr marL="0" marR="0" marT="0" marB="0" anchor="ctr">
                    <a:lnL>
                      <a:noFill/>
                    </a:lnL>
                    <a:lnR>
                      <a:noFill/>
                    </a:lnR>
                    <a:lnT>
                      <a:noFill/>
                    </a:lnT>
                    <a:lnB>
                      <a:noFill/>
                    </a:lnB>
                    <a:solidFill>
                      <a:srgbClr val="FFFFFF"/>
                    </a:solidFill>
                  </a:tcPr>
                </a:tc>
              </a:tr>
              <a:tr h="424056">
                <a:tc>
                  <a:txBody>
                    <a:bodyPr/>
                    <a:lstStyle/>
                    <a:p>
                      <a:pPr algn="ctr"/>
                      <a:r>
                        <a:rPr lang="cs-CZ" sz="800" b="0">
                          <a:solidFill>
                            <a:srgbClr val="000000"/>
                          </a:solidFill>
                        </a:rPr>
                        <a:t>Naučím se anglicky</a:t>
                      </a:r>
                    </a:p>
                  </a:txBody>
                  <a:tcPr marL="0" marR="0" marT="0" marB="0" anchor="ctr">
                    <a:lnL>
                      <a:noFill/>
                    </a:lnL>
                    <a:lnR>
                      <a:noFill/>
                    </a:lnR>
                    <a:lnT>
                      <a:noFill/>
                    </a:lnT>
                    <a:lnB>
                      <a:noFill/>
                    </a:lnB>
                    <a:solidFill>
                      <a:srgbClr val="FFFFFF"/>
                    </a:solidFill>
                  </a:tcPr>
                </a:tc>
                <a:tc>
                  <a:txBody>
                    <a:bodyPr/>
                    <a:lstStyle/>
                    <a:p>
                      <a:pPr algn="ctr"/>
                      <a:r>
                        <a:rPr lang="cs-CZ" sz="800" b="0" dirty="0">
                          <a:solidFill>
                            <a:srgbClr val="000000"/>
                          </a:solidFill>
                        </a:rPr>
                        <a:t>Každý den se naučím minimálně 20 slovíček</a:t>
                      </a:r>
                    </a:p>
                  </a:txBody>
                  <a:tcPr marL="0" marR="0" marT="0" marB="0" anchor="ctr">
                    <a:lnL>
                      <a:noFill/>
                    </a:lnL>
                    <a:lnR>
                      <a:noFill/>
                    </a:lnR>
                    <a:lnT>
                      <a:noFill/>
                    </a:lnT>
                    <a:lnB>
                      <a:noFill/>
                    </a:lnB>
                    <a:solidFill>
                      <a:srgbClr val="FFFFFF"/>
                    </a:solidFill>
                  </a:tcPr>
                </a:tc>
              </a:tr>
            </a:tbl>
          </a:graphicData>
        </a:graphic>
      </p:graphicFrame>
      <p:sp>
        <p:nvSpPr>
          <p:cNvPr id="2662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126960" rIns="91440" bIns="6348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Arial" pitchFamily="34" charset="0"/>
                <a:cs typeface="Arial" pitchFamily="34" charset="0"/>
              </a:rPr>
              <a:t/>
            </a:r>
            <a:br>
              <a:rPr kumimoji="0" lang="cs-CZ" sz="1800" b="0" i="0" u="none" strike="noStrike" cap="none" normalizeH="0" baseline="0" smtClean="0">
                <a:ln>
                  <a:noFill/>
                </a:ln>
                <a:solidFill>
                  <a:schemeClr val="tx1"/>
                </a:solidFill>
                <a:effectLst/>
                <a:latin typeface="Arial" pitchFamily="34" charset="0"/>
                <a:cs typeface="Arial" pitchFamily="34" charset="0"/>
              </a:rPr>
            </a:br>
            <a:r>
              <a:rPr kumimoji="0" lang="cs-CZ" sz="1800" b="0" i="0" u="none" strike="noStrike" cap="none" normalizeH="0" baseline="0" smtClean="0">
                <a:ln>
                  <a:noFill/>
                </a:ln>
                <a:solidFill>
                  <a:schemeClr val="tx1"/>
                </a:solidFill>
                <a:effectLst/>
                <a:latin typeface="Arial" pitchFamily="34" charset="0"/>
                <a:cs typeface="Arial" pitchFamily="34" charset="0"/>
              </a:rPr>
              <a:t/>
            </a:r>
            <a:br>
              <a:rPr kumimoji="0" lang="cs-CZ" sz="1800" b="0" i="0" u="none" strike="noStrike" cap="none" normalizeH="0" baseline="0" smtClean="0">
                <a:ln>
                  <a:noFill/>
                </a:ln>
                <a:solidFill>
                  <a:schemeClr val="tx1"/>
                </a:solidFill>
                <a:effectLst/>
                <a:latin typeface="Arial" pitchFamily="34" charset="0"/>
                <a:cs typeface="Arial" pitchFamily="34" charset="0"/>
              </a:rPr>
            </a:b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fade">
                                      <p:cBhvr>
                                        <p:cTn id="7" dur="800" decel="100000"/>
                                        <p:tgtEl>
                                          <p:spTgt spid="9218"/>
                                        </p:tgtEl>
                                      </p:cBhvr>
                                    </p:animEffect>
                                    <p:anim calcmode="lin" valueType="num">
                                      <p:cBhvr>
                                        <p:cTn id="8" dur="800" decel="100000" fill="hold"/>
                                        <p:tgtEl>
                                          <p:spTgt spid="9218"/>
                                        </p:tgtEl>
                                        <p:attrNameLst>
                                          <p:attrName>style.rotation</p:attrName>
                                        </p:attrNameLst>
                                      </p:cBhvr>
                                      <p:tavLst>
                                        <p:tav tm="0">
                                          <p:val>
                                            <p:fltVal val="-90"/>
                                          </p:val>
                                        </p:tav>
                                        <p:tav tm="100000">
                                          <p:val>
                                            <p:fltVal val="0"/>
                                          </p:val>
                                        </p:tav>
                                      </p:tavLst>
                                    </p:anim>
                                    <p:anim calcmode="lin" valueType="num">
                                      <p:cBhvr>
                                        <p:cTn id="9" dur="800" decel="100000" fill="hold"/>
                                        <p:tgtEl>
                                          <p:spTgt spid="9218"/>
                                        </p:tgtEl>
                                        <p:attrNameLst>
                                          <p:attrName>ppt_x</p:attrName>
                                        </p:attrNameLst>
                                      </p:cBhvr>
                                      <p:tavLst>
                                        <p:tav tm="0">
                                          <p:val>
                                            <p:strVal val="#ppt_x+0.4"/>
                                          </p:val>
                                        </p:tav>
                                        <p:tav tm="100000">
                                          <p:val>
                                            <p:strVal val="#ppt_x-0.05"/>
                                          </p:val>
                                        </p:tav>
                                      </p:tavLst>
                                    </p:anim>
                                    <p:anim calcmode="lin" valueType="num">
                                      <p:cBhvr>
                                        <p:cTn id="10" dur="800" decel="100000" fill="hold"/>
                                        <p:tgtEl>
                                          <p:spTgt spid="921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21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218"/>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a:bodyPr>
          <a:lstStyle/>
          <a:p>
            <a:pPr algn="ctr" eaLnBrk="1" hangingPunct="1"/>
            <a:r>
              <a:rPr lang="cs-CZ" dirty="0" err="1" smtClean="0"/>
              <a:t>Self</a:t>
            </a:r>
            <a:r>
              <a:rPr lang="cs-CZ" dirty="0" smtClean="0"/>
              <a:t> management</a:t>
            </a:r>
            <a:endParaRPr lang="cs-CZ" dirty="0" smtClean="0"/>
          </a:p>
        </p:txBody>
      </p:sp>
      <p:sp>
        <p:nvSpPr>
          <p:cNvPr id="9219" name="Rectangle 3"/>
          <p:cNvSpPr>
            <a:spLocks noGrp="1" noChangeArrowheads="1"/>
          </p:cNvSpPr>
          <p:nvPr>
            <p:ph idx="1"/>
          </p:nvPr>
        </p:nvSpPr>
        <p:spPr/>
        <p:txBody>
          <a:bodyPr>
            <a:normAutofit fontScale="55000" lnSpcReduction="20000"/>
          </a:bodyPr>
          <a:lstStyle/>
          <a:p>
            <a:pPr eaLnBrk="1" hangingPunct="1"/>
            <a:endParaRPr lang="cs-CZ" dirty="0" smtClean="0"/>
          </a:p>
          <a:p>
            <a:pPr>
              <a:buNone/>
            </a:pPr>
            <a:endParaRPr lang="cs-CZ" dirty="0" smtClean="0"/>
          </a:p>
          <a:p>
            <a:pPr>
              <a:buNone/>
            </a:pPr>
            <a:r>
              <a:rPr lang="cs-CZ" b="1" dirty="0" err="1" smtClean="0"/>
              <a:t>Seberozvoj</a:t>
            </a:r>
            <a:r>
              <a:rPr lang="cs-CZ" dirty="0" smtClean="0"/>
              <a:t> – tento proces by měl být součástí celého našeho života. První kroky i první slůvka se řadí sem. Vzdělání získané na škole nebo praxe získaná v práci. Vzdělávat se můžeme prakticky čímkoliv a kdekoliv.</a:t>
            </a:r>
          </a:p>
          <a:p>
            <a:r>
              <a:rPr lang="cs-CZ" dirty="0" smtClean="0"/>
              <a:t>Měli bychom se věnovat něčemu, co nás baví i dlouhé hodiny, protože jen v tom můžeme být opravdu dobří. Neměli bychom na sebe klást příliš vysoké nároky a být pak zbytečně zklamaní z neúspěchu. Ke studiu bychom si měli vybrat jen to co je užitečné a co má uplatnění v praxi.</a:t>
            </a:r>
          </a:p>
          <a:p>
            <a:r>
              <a:rPr lang="cs-CZ" dirty="0" smtClean="0"/>
              <a:t>Vyhněme se tedy těmto větám:</a:t>
            </a:r>
          </a:p>
          <a:p>
            <a:r>
              <a:rPr lang="cs-CZ" dirty="0" smtClean="0"/>
              <a:t>Nemám na to čas.</a:t>
            </a:r>
          </a:p>
          <a:p>
            <a:r>
              <a:rPr lang="cs-CZ" dirty="0" smtClean="0"/>
              <a:t>Ostatní toho dosáhli i bez vzdělání</a:t>
            </a:r>
          </a:p>
          <a:p>
            <a:r>
              <a:rPr lang="cs-CZ" dirty="0" smtClean="0"/>
              <a:t>Už na to nemám věk</a:t>
            </a:r>
          </a:p>
          <a:p>
            <a:r>
              <a:rPr lang="cs-CZ" dirty="0" smtClean="0"/>
              <a:t> Co mám tedy dělat?</a:t>
            </a:r>
          </a:p>
          <a:p>
            <a:r>
              <a:rPr lang="cs-CZ" dirty="0" smtClean="0"/>
              <a:t>Projít si jednotlivé kroky</a:t>
            </a:r>
          </a:p>
          <a:p>
            <a:r>
              <a:rPr lang="cs-CZ" dirty="0" smtClean="0"/>
              <a:t>Stanovit si co doopravdy chci a proč to chci (co od toho očekávám)</a:t>
            </a:r>
          </a:p>
          <a:p>
            <a:r>
              <a:rPr lang="cs-CZ" dirty="0" smtClean="0"/>
              <a:t>Začít si plánovat, zapisovat do diáře a kalendáře</a:t>
            </a:r>
          </a:p>
          <a:p>
            <a:r>
              <a:rPr lang="cs-CZ" dirty="0" smtClean="0"/>
              <a:t>Rozvrhnout si den na části, které budu odpočívat a ve kterých se budu věnovat práci/</a:t>
            </a:r>
            <a:r>
              <a:rPr lang="cs-CZ" dirty="0" err="1" smtClean="0"/>
              <a:t>seberozvoji</a:t>
            </a:r>
            <a:endParaRPr lang="cs-CZ" dirty="0" smtClean="0"/>
          </a:p>
          <a:p>
            <a:r>
              <a:rPr lang="cs-CZ" dirty="0" smtClean="0"/>
              <a:t>Pochválit se za úspěch a při neúspěchu si pamatovat chyby a poté se z nich poučit</a:t>
            </a:r>
          </a:p>
          <a:p>
            <a:pPr algn="just"/>
            <a:endParaRPr lang="cs-CZ" dirty="0" smtClean="0"/>
          </a:p>
          <a:p>
            <a:pPr algn="just" eaLnBrk="1" hangingPunct="1">
              <a:buNone/>
            </a:pPr>
            <a:endParaRPr lang="cs-CZ" sz="1600" dirty="0" smtClean="0"/>
          </a:p>
          <a:p>
            <a:pPr algn="just" eaLnBrk="1" hangingPunct="1">
              <a:buFontTx/>
              <a:buChar char="-"/>
            </a:pPr>
            <a:endParaRPr lang="cs-CZ" dirty="0" smtClean="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fade">
                                      <p:cBhvr>
                                        <p:cTn id="7" dur="800" decel="100000"/>
                                        <p:tgtEl>
                                          <p:spTgt spid="9218"/>
                                        </p:tgtEl>
                                      </p:cBhvr>
                                    </p:animEffect>
                                    <p:anim calcmode="lin" valueType="num">
                                      <p:cBhvr>
                                        <p:cTn id="8" dur="800" decel="100000" fill="hold"/>
                                        <p:tgtEl>
                                          <p:spTgt spid="9218"/>
                                        </p:tgtEl>
                                        <p:attrNameLst>
                                          <p:attrName>style.rotation</p:attrName>
                                        </p:attrNameLst>
                                      </p:cBhvr>
                                      <p:tavLst>
                                        <p:tav tm="0">
                                          <p:val>
                                            <p:fltVal val="-90"/>
                                          </p:val>
                                        </p:tav>
                                        <p:tav tm="100000">
                                          <p:val>
                                            <p:fltVal val="0"/>
                                          </p:val>
                                        </p:tav>
                                      </p:tavLst>
                                    </p:anim>
                                    <p:anim calcmode="lin" valueType="num">
                                      <p:cBhvr>
                                        <p:cTn id="9" dur="800" decel="100000" fill="hold"/>
                                        <p:tgtEl>
                                          <p:spTgt spid="9218"/>
                                        </p:tgtEl>
                                        <p:attrNameLst>
                                          <p:attrName>ppt_x</p:attrName>
                                        </p:attrNameLst>
                                      </p:cBhvr>
                                      <p:tavLst>
                                        <p:tav tm="0">
                                          <p:val>
                                            <p:strVal val="#ppt_x+0.4"/>
                                          </p:val>
                                        </p:tav>
                                        <p:tav tm="100000">
                                          <p:val>
                                            <p:strVal val="#ppt_x-0.05"/>
                                          </p:val>
                                        </p:tav>
                                      </p:tavLst>
                                    </p:anim>
                                    <p:anim calcmode="lin" valueType="num">
                                      <p:cBhvr>
                                        <p:cTn id="10" dur="800" decel="100000" fill="hold"/>
                                        <p:tgtEl>
                                          <p:spTgt spid="921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21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218"/>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ctrTitle"/>
          </p:nvPr>
        </p:nvSpPr>
        <p:spPr/>
        <p:txBody>
          <a:bodyPr>
            <a:normAutofit/>
          </a:bodyPr>
          <a:lstStyle/>
          <a:p>
            <a:pPr eaLnBrk="1" hangingPunct="1"/>
            <a:r>
              <a:rPr lang="cs-CZ" sz="4400" dirty="0" smtClean="0"/>
              <a:t>Věřím, že tomu již začínáte rozumět </a:t>
            </a:r>
            <a:r>
              <a:rPr lang="cs-CZ" sz="4400" dirty="0" smtClean="0">
                <a:sym typeface="Wingdings" pitchFamily="2" charset="2"/>
              </a:rPr>
              <a:t></a:t>
            </a:r>
            <a:endParaRPr lang="cs-CZ" sz="4400" dirty="0" smtClean="0"/>
          </a:p>
        </p:txBody>
      </p:sp>
      <p:sp>
        <p:nvSpPr>
          <p:cNvPr id="11267" name="Rectangle 8"/>
          <p:cNvSpPr>
            <a:spLocks noGrp="1" noChangeArrowheads="1"/>
          </p:cNvSpPr>
          <p:nvPr>
            <p:ph type="subTitle" idx="1"/>
          </p:nvPr>
        </p:nvSpPr>
        <p:spPr/>
        <p:txBody>
          <a:bodyPr>
            <a:normAutofit lnSpcReduction="10000"/>
          </a:bodyPr>
          <a:lstStyle/>
          <a:p>
            <a:pPr eaLnBrk="1" hangingPunct="1">
              <a:lnSpc>
                <a:spcPct val="80000"/>
              </a:lnSpc>
            </a:pPr>
            <a:endParaRPr lang="cs-CZ" sz="2400" dirty="0" smtClean="0"/>
          </a:p>
          <a:p>
            <a:pPr eaLnBrk="1" hangingPunct="1">
              <a:lnSpc>
                <a:spcPct val="80000"/>
              </a:lnSpc>
            </a:pPr>
            <a:r>
              <a:rPr lang="cs-CZ" sz="2400" dirty="0" smtClean="0"/>
              <a:t>Michal Motyčka</a:t>
            </a:r>
          </a:p>
          <a:p>
            <a:pPr eaLnBrk="1" hangingPunct="1">
              <a:lnSpc>
                <a:spcPct val="80000"/>
              </a:lnSpc>
            </a:pPr>
            <a:r>
              <a:rPr lang="cs-CZ" sz="2400" dirty="0" err="1" smtClean="0"/>
              <a:t>Krčmářovská</a:t>
            </a:r>
            <a:r>
              <a:rPr lang="cs-CZ" sz="2400" dirty="0" smtClean="0"/>
              <a:t> 233/53, Praha 9</a:t>
            </a:r>
          </a:p>
          <a:p>
            <a:pPr eaLnBrk="1" hangingPunct="1">
              <a:lnSpc>
                <a:spcPct val="80000"/>
              </a:lnSpc>
            </a:pPr>
            <a:r>
              <a:rPr lang="cs-CZ" sz="2400" dirty="0" smtClean="0"/>
              <a:t>tel. 603 37 85 15</a:t>
            </a:r>
          </a:p>
          <a:p>
            <a:pPr eaLnBrk="1" hangingPunct="1">
              <a:lnSpc>
                <a:spcPct val="80000"/>
              </a:lnSpc>
            </a:pPr>
            <a:r>
              <a:rPr lang="cs-CZ" sz="2400" dirty="0" smtClean="0"/>
              <a:t>e-mail: </a:t>
            </a:r>
            <a:r>
              <a:rPr lang="cs-CZ" sz="2400" dirty="0" err="1" smtClean="0"/>
              <a:t>michal.motycka</a:t>
            </a:r>
            <a:r>
              <a:rPr lang="cs-CZ" sz="2400" dirty="0" smtClean="0"/>
              <a:t>@</a:t>
            </a:r>
            <a:r>
              <a:rPr lang="cs-CZ" sz="2400" dirty="0" err="1" smtClean="0"/>
              <a:t>goldenwell.cz</a:t>
            </a:r>
            <a:endParaRPr lang="cs-CZ" sz="2400" dirty="0" smtClean="0"/>
          </a:p>
        </p:txBody>
      </p:sp>
    </p:spTree>
  </p:cSld>
  <p:clrMapOvr>
    <a:masterClrMapping/>
  </p:clrMapOvr>
  <p:transition>
    <p:diamon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pPr eaLnBrk="1" hangingPunct="1"/>
            <a:r>
              <a:rPr lang="cs-CZ" dirty="0" smtClean="0"/>
              <a:t>Historie personalistiky a řízení lidských zdrojů</a:t>
            </a:r>
          </a:p>
        </p:txBody>
      </p:sp>
      <p:sp>
        <p:nvSpPr>
          <p:cNvPr id="7171" name="Rectangle 3"/>
          <p:cNvSpPr>
            <a:spLocks noGrp="1" noChangeArrowheads="1"/>
          </p:cNvSpPr>
          <p:nvPr>
            <p:ph idx="1"/>
          </p:nvPr>
        </p:nvSpPr>
        <p:spPr/>
        <p:txBody>
          <a:bodyPr>
            <a:normAutofit/>
          </a:bodyPr>
          <a:lstStyle/>
          <a:p>
            <a:pPr algn="just"/>
            <a:r>
              <a:rPr lang="cs-CZ" sz="1800" dirty="0" smtClean="0"/>
              <a:t>Přednáška seznamuje studenty s historickým vývojem v oblasti personalistiky. Od jeho počátku, kdy nebyla personalistika považována za důležitou součást řízení podniku. Toto období se nazývalo personální administrativou. Změna přišla v důsledku změn legislativního rámce, změnou pracovní doby a nařízení zabývající se péči o pracovníky. To vedlo ke změně myšlení a aplikaci personálního řízení. Personální oddělení již poskytují poradenství v oblasti personalistiky jednotlivým vedoucím v podniku, formulují personální strategii a politiku. Zabývají se již motivací a stimulací pracovníků. Poslední formou je řízení lidských zdrojů. Je to nejvyšší forma, kdy je personální činnost brána jako komplexní. Lidé představují klíčové zdroje v podniku, začíná se formovat týmová spolupráce, flexibilní pracovní doba, zkrácené úvazky a vytváří se benefity pro zaměstnance. Společnosti využívají personální informační systémy. V rámci řízení pracovního výkonu využívají potenciál pracovníků a vytváří konkurenční výhodu.</a:t>
            </a:r>
          </a:p>
          <a:p>
            <a:endParaRPr lang="cs-CZ" sz="1800" dirty="0" smtClean="0">
              <a:solidFill>
                <a:schemeClr val="tx1"/>
              </a:solidFill>
              <a:latin typeface="+mn-lt"/>
              <a:ea typeface="+mn-ea"/>
              <a:cs typeface="+mn-cs"/>
            </a:endParaRPr>
          </a:p>
          <a:p>
            <a:pPr eaLnBrk="1" hangingPunct="1">
              <a:buFont typeface="Wingdings" pitchFamily="2" charset="2"/>
              <a:buNone/>
            </a:pPr>
            <a:endParaRPr lang="cs-CZ" sz="1400" b="1" dirty="0" smtClean="0"/>
          </a:p>
          <a:p>
            <a:pPr eaLnBrk="1" hangingPunct="1">
              <a:buFont typeface="Wingdings" pitchFamily="2" charset="2"/>
              <a:buNone/>
            </a:pPr>
            <a:endParaRPr lang="cs-CZ" sz="1200" dirty="0" smtClean="0"/>
          </a:p>
          <a:p>
            <a:pPr eaLnBrk="1" hangingPunct="1"/>
            <a:endParaRPr lang="cs-CZ" sz="1200" dirty="0" smtClean="0"/>
          </a:p>
          <a:p>
            <a:pPr eaLnBrk="1" hangingPunct="1"/>
            <a:endParaRPr lang="cs-CZ" sz="1200" dirty="0" smtClean="0"/>
          </a:p>
          <a:p>
            <a:pPr eaLnBrk="1" hangingPunct="1"/>
            <a:endParaRPr lang="cs-CZ" sz="1200" dirty="0" smtClean="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800" decel="100000"/>
                                        <p:tgtEl>
                                          <p:spTgt spid="7170"/>
                                        </p:tgtEl>
                                      </p:cBhvr>
                                    </p:animEffect>
                                    <p:anim calcmode="lin" valueType="num">
                                      <p:cBhvr>
                                        <p:cTn id="8" dur="800" decel="100000" fill="hold"/>
                                        <p:tgtEl>
                                          <p:spTgt spid="7170"/>
                                        </p:tgtEl>
                                        <p:attrNameLst>
                                          <p:attrName>style.rotation</p:attrName>
                                        </p:attrNameLst>
                                      </p:cBhvr>
                                      <p:tavLst>
                                        <p:tav tm="0">
                                          <p:val>
                                            <p:fltVal val="-90"/>
                                          </p:val>
                                        </p:tav>
                                        <p:tav tm="100000">
                                          <p:val>
                                            <p:fltVal val="0"/>
                                          </p:val>
                                        </p:tav>
                                      </p:tavLst>
                                    </p:anim>
                                    <p:anim calcmode="lin" valueType="num">
                                      <p:cBhvr>
                                        <p:cTn id="9" dur="800" decel="100000" fill="hold"/>
                                        <p:tgtEl>
                                          <p:spTgt spid="7170"/>
                                        </p:tgtEl>
                                        <p:attrNameLst>
                                          <p:attrName>ppt_x</p:attrName>
                                        </p:attrNameLst>
                                      </p:cBhvr>
                                      <p:tavLst>
                                        <p:tav tm="0">
                                          <p:val>
                                            <p:strVal val="#ppt_x+0.4"/>
                                          </p:val>
                                        </p:tav>
                                        <p:tav tm="100000">
                                          <p:val>
                                            <p:strVal val="#ppt_x-0.05"/>
                                          </p:val>
                                        </p:tav>
                                      </p:tavLst>
                                    </p:anim>
                                    <p:anim calcmode="lin" valueType="num">
                                      <p:cBhvr>
                                        <p:cTn id="10" dur="800" decel="100000" fill="hold"/>
                                        <p:tgtEl>
                                          <p:spTgt spid="717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17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170"/>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7171">
                                            <p:txEl>
                                              <p:pRg st="0" end="0"/>
                                            </p:txEl>
                                          </p:spTgt>
                                        </p:tgtEl>
                                        <p:attrNameLst>
                                          <p:attrName>style.visibility</p:attrName>
                                        </p:attrNameLst>
                                      </p:cBhvr>
                                      <p:to>
                                        <p:strVal val="visible"/>
                                      </p:to>
                                    </p:set>
                                    <p:animEffect transition="in" filter="fade">
                                      <p:cBhvr>
                                        <p:cTn id="16" dur="1000"/>
                                        <p:tgtEl>
                                          <p:spTgt spid="7171">
                                            <p:txEl>
                                              <p:pRg st="0" end="0"/>
                                            </p:txEl>
                                          </p:spTgt>
                                        </p:tgtEl>
                                      </p:cBhvr>
                                    </p:animEffect>
                                    <p:anim calcmode="lin" valueType="num">
                                      <p:cBhvr>
                                        <p:cTn id="17" dur="1000" fill="hold"/>
                                        <p:tgtEl>
                                          <p:spTgt spid="7171">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717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eaLnBrk="1" hangingPunct="1"/>
            <a:r>
              <a:rPr lang="cs-CZ" dirty="0" smtClean="0"/>
              <a:t>Řízení pracovního výkonu</a:t>
            </a:r>
          </a:p>
        </p:txBody>
      </p:sp>
      <p:sp>
        <p:nvSpPr>
          <p:cNvPr id="8195" name="Rectangle 3"/>
          <p:cNvSpPr>
            <a:spLocks noGrp="1" noChangeArrowheads="1"/>
          </p:cNvSpPr>
          <p:nvPr>
            <p:ph idx="1"/>
          </p:nvPr>
        </p:nvSpPr>
        <p:spPr/>
        <p:txBody>
          <a:bodyPr>
            <a:normAutofit/>
          </a:bodyPr>
          <a:lstStyle/>
          <a:p>
            <a:pPr algn="just"/>
            <a:r>
              <a:rPr lang="cs-CZ" sz="1600" dirty="0" smtClean="0"/>
              <a:t>Cílem každého podniku je maximalizace zisku a zvyšování tržní hodnoty. To je možné dokázat prostřednictvím řízení pracovního výkonu. Jedná se o komplexní a kontinuální proces. Pracovníkům jsou stanoveny cíle a plány na určitě období. V průběhu období je pracovník veden, koučován, motivován a stimulován. Je nutné mu také poskytovat zpětnou vazbu, zdali je na správné cestě či je potřeba nastavit určité korekce. Na konci stanoveného období probíhá hodnocení pracovníka. Zpravidla prostřednictvím hodnotícího pohovoru. Na základě hodnocení a dosažených výsledků je pracovník odměňován. Poté jsou nastaveny nové úkoly a cíle, kterých má být dosaženo. Tím je zajištěna kontinuita celého procesu.</a:t>
            </a:r>
            <a:endParaRPr lang="cs-CZ" sz="1600" dirty="0"/>
          </a:p>
        </p:txBody>
      </p:sp>
      <p:pic>
        <p:nvPicPr>
          <p:cNvPr id="4" name="Object 3"/>
          <p:cNvPicPr/>
          <p:nvPr/>
        </p:nvPicPr>
        <p:blipFill>
          <a:blip r:embed="rId2" cstate="print"/>
          <a:srcRect l="-1730" t="-2887" r="-676" b="-2405"/>
          <a:stretch>
            <a:fillRect/>
          </a:stretch>
        </p:blipFill>
        <p:spPr bwMode="auto">
          <a:xfrm>
            <a:off x="2483768" y="4221088"/>
            <a:ext cx="3893071" cy="2204864"/>
          </a:xfrm>
          <a:prstGeom prst="rect">
            <a:avLst/>
          </a:prstGeom>
          <a:noFill/>
          <a:ln w="9525">
            <a:noFill/>
            <a:miter lim="800000"/>
            <a:headEnd/>
            <a:tailEnd/>
          </a:ln>
        </p:spPr>
      </p:pic>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800" decel="100000"/>
                                        <p:tgtEl>
                                          <p:spTgt spid="8194"/>
                                        </p:tgtEl>
                                      </p:cBhvr>
                                    </p:animEffect>
                                    <p:anim calcmode="lin" valueType="num">
                                      <p:cBhvr>
                                        <p:cTn id="8" dur="800" decel="100000" fill="hold"/>
                                        <p:tgtEl>
                                          <p:spTgt spid="8194"/>
                                        </p:tgtEl>
                                        <p:attrNameLst>
                                          <p:attrName>style.rotation</p:attrName>
                                        </p:attrNameLst>
                                      </p:cBhvr>
                                      <p:tavLst>
                                        <p:tav tm="0">
                                          <p:val>
                                            <p:fltVal val="-90"/>
                                          </p:val>
                                        </p:tav>
                                        <p:tav tm="100000">
                                          <p:val>
                                            <p:fltVal val="0"/>
                                          </p:val>
                                        </p:tav>
                                      </p:tavLst>
                                    </p:anim>
                                    <p:anim calcmode="lin" valueType="num">
                                      <p:cBhvr>
                                        <p:cTn id="9" dur="800" decel="100000" fill="hold"/>
                                        <p:tgtEl>
                                          <p:spTgt spid="8194"/>
                                        </p:tgtEl>
                                        <p:attrNameLst>
                                          <p:attrName>ppt_x</p:attrName>
                                        </p:attrNameLst>
                                      </p:cBhvr>
                                      <p:tavLst>
                                        <p:tav tm="0">
                                          <p:val>
                                            <p:strVal val="#ppt_x+0.4"/>
                                          </p:val>
                                        </p:tav>
                                        <p:tav tm="100000">
                                          <p:val>
                                            <p:strVal val="#ppt_x-0.05"/>
                                          </p:val>
                                        </p:tav>
                                      </p:tavLst>
                                    </p:anim>
                                    <p:anim calcmode="lin" valueType="num">
                                      <p:cBhvr>
                                        <p:cTn id="10" dur="800" decel="100000" fill="hold"/>
                                        <p:tgtEl>
                                          <p:spTgt spid="819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819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8194"/>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8195">
                                            <p:txEl>
                                              <p:pRg st="0" end="0"/>
                                            </p:txEl>
                                          </p:spTgt>
                                        </p:tgtEl>
                                        <p:attrNameLst>
                                          <p:attrName>style.visibility</p:attrName>
                                        </p:attrNameLst>
                                      </p:cBhvr>
                                      <p:to>
                                        <p:strVal val="visible"/>
                                      </p:to>
                                    </p:set>
                                    <p:animEffect transition="in" filter="fade">
                                      <p:cBhvr>
                                        <p:cTn id="16" dur="1000"/>
                                        <p:tgtEl>
                                          <p:spTgt spid="8195">
                                            <p:txEl>
                                              <p:pRg st="0" end="0"/>
                                            </p:txEl>
                                          </p:spTgt>
                                        </p:tgtEl>
                                      </p:cBhvr>
                                    </p:animEffect>
                                    <p:anim calcmode="lin" valueType="num">
                                      <p:cBhvr>
                                        <p:cTn id="17" dur="1000" fill="hold"/>
                                        <p:tgtEl>
                                          <p:spTgt spid="8195">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819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cs-CZ" dirty="0" smtClean="0"/>
              <a:t>Vedení a koučování pracovníků</a:t>
            </a:r>
          </a:p>
        </p:txBody>
      </p:sp>
      <p:sp>
        <p:nvSpPr>
          <p:cNvPr id="9219" name="Rectangle 3"/>
          <p:cNvSpPr>
            <a:spLocks noGrp="1" noChangeArrowheads="1"/>
          </p:cNvSpPr>
          <p:nvPr>
            <p:ph idx="1"/>
          </p:nvPr>
        </p:nvSpPr>
        <p:spPr/>
        <p:txBody>
          <a:bodyPr>
            <a:normAutofit fontScale="62500" lnSpcReduction="20000"/>
          </a:bodyPr>
          <a:lstStyle/>
          <a:p>
            <a:pPr eaLnBrk="1" hangingPunct="1"/>
            <a:endParaRPr lang="cs-CZ" dirty="0" smtClean="0"/>
          </a:p>
          <a:p>
            <a:pPr algn="just"/>
            <a:r>
              <a:rPr lang="cs-CZ" dirty="0" smtClean="0"/>
              <a:t>Velmi důležitým prvkem procesu řízení pracovního výkonu je vedení a koučování zaměstnanců. Při stanovování úkolů na další období je nutné stanovit i plány jak toho dosáhnout. Každý úkol je zároveň příležitost k učení. Proto vzdělávání a sebevzdělávání v průběhu roku je nezbytností. Mezi vzdělávací aktivity můžeme zařadit </a:t>
            </a:r>
            <a:r>
              <a:rPr lang="cs-CZ" dirty="0" err="1" smtClean="0"/>
              <a:t>mentoring</a:t>
            </a:r>
            <a:r>
              <a:rPr lang="cs-CZ" dirty="0" smtClean="0"/>
              <a:t>, pozorování a analyzování toho, co dělají jiní (dobrý postup, dobrá praxe), rozšiřování role (obohacování práce), </a:t>
            </a:r>
            <a:r>
              <a:rPr lang="cs-CZ" dirty="0" err="1" smtClean="0"/>
              <a:t>práce</a:t>
            </a:r>
            <a:r>
              <a:rPr lang="cs-CZ" dirty="0" smtClean="0"/>
              <a:t> na projektu (zvláštní pověření), zapojení do jiných oblastí práce (rotace práce), zapojení do společenství praktiků (učení se od jiných lidí, kteří vykonávají podobnou práci), učení se činností, akcí, učení a vzdělávání pomocí počítačů (e-</a:t>
            </a:r>
            <a:r>
              <a:rPr lang="cs-CZ" dirty="0" err="1" smtClean="0"/>
              <a:t>learning</a:t>
            </a:r>
            <a:r>
              <a:rPr lang="cs-CZ" dirty="0" smtClean="0"/>
              <a:t>) nebo četba doporučené literatury.</a:t>
            </a:r>
          </a:p>
          <a:p>
            <a:pPr algn="just"/>
            <a:r>
              <a:rPr lang="cs-CZ" dirty="0" smtClean="0"/>
              <a:t>Stejně jak je důležité učení a vzdělávání je elementárním prvkem procesu řízení pracovního výkonu poskytování zpětné vazby mezi nadřízeným a podřízeným v průběhu roku. Tento proces nejlépe probíhá v rámci dnes oblíbeného </a:t>
            </a:r>
            <a:r>
              <a:rPr lang="cs-CZ" dirty="0" err="1" smtClean="0"/>
              <a:t>koučinku</a:t>
            </a:r>
            <a:r>
              <a:rPr lang="cs-CZ" dirty="0" smtClean="0"/>
              <a:t>. Model koučování v rámci řízení pracovního výkonu nově definuje vztah mezi nadřízeným a podřízeným. Ti oba pracují společně na tom, jak podřízenému pomoci, aby pracoval podle svých nejlepších schopností. V rámci </a:t>
            </a:r>
            <a:r>
              <a:rPr lang="cs-CZ" dirty="0" err="1" smtClean="0"/>
              <a:t>koučinku</a:t>
            </a:r>
            <a:r>
              <a:rPr lang="cs-CZ" dirty="0" smtClean="0"/>
              <a:t> je nutné rozšířit znalosti manažerů o tom jak správně koučovat a změnit procesy myšlení zaměstnanců. Existují zároveň různé modely koučování. Mezi nejčastěji používané je model GROW od </a:t>
            </a:r>
            <a:r>
              <a:rPr lang="cs-CZ" dirty="0" err="1" smtClean="0"/>
              <a:t>Whitmora</a:t>
            </a:r>
            <a:r>
              <a:rPr lang="cs-CZ" dirty="0" smtClean="0"/>
              <a:t>.</a:t>
            </a:r>
          </a:p>
          <a:p>
            <a:pPr algn="just" eaLnBrk="1" hangingPunct="1">
              <a:buNone/>
            </a:pPr>
            <a:endParaRPr lang="cs-CZ" sz="1600" dirty="0" smtClean="0"/>
          </a:p>
          <a:p>
            <a:pPr algn="just" eaLnBrk="1" hangingPunct="1">
              <a:buFontTx/>
              <a:buChar char="-"/>
            </a:pPr>
            <a:endParaRPr lang="cs-CZ" dirty="0" smtClean="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fade">
                                      <p:cBhvr>
                                        <p:cTn id="7" dur="800" decel="100000"/>
                                        <p:tgtEl>
                                          <p:spTgt spid="9218"/>
                                        </p:tgtEl>
                                      </p:cBhvr>
                                    </p:animEffect>
                                    <p:anim calcmode="lin" valueType="num">
                                      <p:cBhvr>
                                        <p:cTn id="8" dur="800" decel="100000" fill="hold"/>
                                        <p:tgtEl>
                                          <p:spTgt spid="9218"/>
                                        </p:tgtEl>
                                        <p:attrNameLst>
                                          <p:attrName>style.rotation</p:attrName>
                                        </p:attrNameLst>
                                      </p:cBhvr>
                                      <p:tavLst>
                                        <p:tav tm="0">
                                          <p:val>
                                            <p:fltVal val="-90"/>
                                          </p:val>
                                        </p:tav>
                                        <p:tav tm="100000">
                                          <p:val>
                                            <p:fltVal val="0"/>
                                          </p:val>
                                        </p:tav>
                                      </p:tavLst>
                                    </p:anim>
                                    <p:anim calcmode="lin" valueType="num">
                                      <p:cBhvr>
                                        <p:cTn id="9" dur="800" decel="100000" fill="hold"/>
                                        <p:tgtEl>
                                          <p:spTgt spid="9218"/>
                                        </p:tgtEl>
                                        <p:attrNameLst>
                                          <p:attrName>ppt_x</p:attrName>
                                        </p:attrNameLst>
                                      </p:cBhvr>
                                      <p:tavLst>
                                        <p:tav tm="0">
                                          <p:val>
                                            <p:strVal val="#ppt_x+0.4"/>
                                          </p:val>
                                        </p:tav>
                                        <p:tav tm="100000">
                                          <p:val>
                                            <p:strVal val="#ppt_x-0.05"/>
                                          </p:val>
                                        </p:tav>
                                      </p:tavLst>
                                    </p:anim>
                                    <p:anim calcmode="lin" valueType="num">
                                      <p:cBhvr>
                                        <p:cTn id="10" dur="800" decel="100000" fill="hold"/>
                                        <p:tgtEl>
                                          <p:spTgt spid="921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21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218"/>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algn="ctr" eaLnBrk="1" hangingPunct="1"/>
            <a:r>
              <a:rPr lang="cs-CZ" dirty="0" smtClean="0"/>
              <a:t>Motivace</a:t>
            </a:r>
          </a:p>
        </p:txBody>
      </p:sp>
      <p:sp>
        <p:nvSpPr>
          <p:cNvPr id="10243" name="Rectangle 3"/>
          <p:cNvSpPr>
            <a:spLocks noGrp="1" noChangeArrowheads="1"/>
          </p:cNvSpPr>
          <p:nvPr>
            <p:ph idx="1"/>
          </p:nvPr>
        </p:nvSpPr>
        <p:spPr/>
        <p:txBody>
          <a:bodyPr>
            <a:normAutofit/>
          </a:bodyPr>
          <a:lstStyle/>
          <a:p>
            <a:pPr eaLnBrk="1" hangingPunct="1"/>
            <a:endParaRPr lang="cs-CZ" dirty="0" smtClean="0"/>
          </a:p>
          <a:p>
            <a:pPr algn="just"/>
            <a:r>
              <a:rPr lang="cs-CZ" sz="1200" dirty="0" smtClean="0"/>
              <a:t>Motivace je esenciálním aspektem pro jakoukoliv činnost. Proto i v rámci řízení lidských zdrojů je nepostradatelnou. Obecně se dá říci, že motivace je vše co přiměje člověka k činnosti. Na rozdíl od stimulace se jedná o vnitřní pohnutku. Motivy lze členit na potřeby, zájmy, hodnoty, ideály a návyky. V průběhu historie přicházely různé teorie motivace. Mezi nejstarší a stále fungující lze řadit teorie „cukru a biče“. Nicméně následně lze rozdělit přístupy na dva proudy. Tím prvním jsou teorie na poznání motivačních příčin. Tedy teorie potřeb, které se soustřeďují na poznání motivačních příčin. (hledají odpověď na otázku „proč“). Mezi nejznámější teorie v rámci těchto přístupů patří </a:t>
            </a:r>
            <a:r>
              <a:rPr lang="cs-CZ" sz="1200" dirty="0" err="1" smtClean="0"/>
              <a:t>Maslowova</a:t>
            </a:r>
            <a:r>
              <a:rPr lang="cs-CZ" sz="1200" dirty="0" smtClean="0"/>
              <a:t> teorie hierarchie potřeb, teorie X a Y od </a:t>
            </a:r>
            <a:r>
              <a:rPr lang="cs-CZ" sz="1200" dirty="0" err="1" smtClean="0"/>
              <a:t>McGregora</a:t>
            </a:r>
            <a:r>
              <a:rPr lang="cs-CZ" sz="1200" dirty="0" smtClean="0"/>
              <a:t>, teorie ERG od </a:t>
            </a:r>
            <a:r>
              <a:rPr lang="cs-CZ" sz="1200" dirty="0" err="1" smtClean="0"/>
              <a:t>Alderfera</a:t>
            </a:r>
            <a:r>
              <a:rPr lang="cs-CZ" sz="1200" dirty="0" smtClean="0"/>
              <a:t>, teorie dvou faktorů od </a:t>
            </a:r>
            <a:r>
              <a:rPr lang="cs-CZ" sz="1200" dirty="0" err="1" smtClean="0"/>
              <a:t>Herzberga</a:t>
            </a:r>
            <a:r>
              <a:rPr lang="cs-CZ" sz="1200" dirty="0" smtClean="0"/>
              <a:t> nebo teorie potřeby dosáhnout úspěchu od </a:t>
            </a:r>
            <a:r>
              <a:rPr lang="cs-CZ" sz="1200" dirty="0" err="1" smtClean="0"/>
              <a:t>McClellanda</a:t>
            </a:r>
            <a:r>
              <a:rPr lang="cs-CZ" sz="1200" dirty="0" smtClean="0"/>
              <a:t>.</a:t>
            </a:r>
          </a:p>
          <a:p>
            <a:pPr algn="just"/>
            <a:r>
              <a:rPr lang="cs-CZ" sz="1200" dirty="0" smtClean="0"/>
              <a:t>Druhé teorie se řadí do skupiny, které se zaměřují na průběh motivačního procesu. (hledají odpověď na otázku „jak“). V tomto proudu lze nalézt přístupy jako je teorie zesílených vjemů od </a:t>
            </a:r>
            <a:r>
              <a:rPr lang="cs-CZ" sz="1200" dirty="0" err="1" smtClean="0"/>
              <a:t>Skinnera</a:t>
            </a:r>
            <a:r>
              <a:rPr lang="cs-CZ" sz="1200" dirty="0" smtClean="0"/>
              <a:t>, teorie očekávání od </a:t>
            </a:r>
            <a:r>
              <a:rPr lang="cs-CZ" sz="1200" dirty="0" err="1" smtClean="0"/>
              <a:t>Vrooma</a:t>
            </a:r>
            <a:r>
              <a:rPr lang="cs-CZ" sz="1200" dirty="0" smtClean="0"/>
              <a:t> a rozšířená teorie očekávání od </a:t>
            </a:r>
            <a:r>
              <a:rPr lang="cs-CZ" sz="1200" dirty="0" err="1" smtClean="0"/>
              <a:t>Portera</a:t>
            </a:r>
            <a:r>
              <a:rPr lang="cs-CZ" sz="1200" dirty="0" smtClean="0"/>
              <a:t> či teorie spravedlivé odměny od </a:t>
            </a:r>
            <a:r>
              <a:rPr lang="cs-CZ" sz="1200" dirty="0" err="1" smtClean="0"/>
              <a:t>Adamse</a:t>
            </a:r>
            <a:r>
              <a:rPr lang="cs-CZ" sz="1200" dirty="0" smtClean="0"/>
              <a:t>.</a:t>
            </a:r>
          </a:p>
        </p:txBody>
      </p:sp>
      <p:grpSp>
        <p:nvGrpSpPr>
          <p:cNvPr id="1026" name="Group 2"/>
          <p:cNvGrpSpPr>
            <a:grpSpLocks/>
          </p:cNvGrpSpPr>
          <p:nvPr/>
        </p:nvGrpSpPr>
        <p:grpSpPr bwMode="auto">
          <a:xfrm>
            <a:off x="2987824" y="4581128"/>
            <a:ext cx="3153544" cy="1816993"/>
            <a:chOff x="2304" y="10797"/>
            <a:chExt cx="5760" cy="3315"/>
          </a:xfrm>
        </p:grpSpPr>
        <p:grpSp>
          <p:nvGrpSpPr>
            <p:cNvPr id="1027" name="Group 3"/>
            <p:cNvGrpSpPr>
              <a:grpSpLocks/>
            </p:cNvGrpSpPr>
            <p:nvPr/>
          </p:nvGrpSpPr>
          <p:grpSpPr bwMode="auto">
            <a:xfrm>
              <a:off x="2304" y="10797"/>
              <a:ext cx="5760" cy="2448"/>
              <a:chOff x="2160" y="11088"/>
              <a:chExt cx="5760" cy="2448"/>
            </a:xfrm>
          </p:grpSpPr>
          <p:sp>
            <p:nvSpPr>
              <p:cNvPr id="1028" name="Rectangle 4"/>
              <p:cNvSpPr>
                <a:spLocks noChangeArrowheads="1"/>
              </p:cNvSpPr>
              <p:nvPr/>
            </p:nvSpPr>
            <p:spPr bwMode="auto">
              <a:xfrm>
                <a:off x="4608" y="11376"/>
                <a:ext cx="1440" cy="5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29" name="Rectangle 5"/>
              <p:cNvSpPr>
                <a:spLocks noChangeArrowheads="1"/>
              </p:cNvSpPr>
              <p:nvPr/>
            </p:nvSpPr>
            <p:spPr bwMode="auto">
              <a:xfrm>
                <a:off x="6624" y="11232"/>
                <a:ext cx="1296" cy="5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30" name="Rectangle 6"/>
              <p:cNvSpPr>
                <a:spLocks noChangeArrowheads="1"/>
              </p:cNvSpPr>
              <p:nvPr/>
            </p:nvSpPr>
            <p:spPr bwMode="auto">
              <a:xfrm>
                <a:off x="4320" y="12528"/>
                <a:ext cx="1872" cy="1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31" name="Rectangle 7"/>
              <p:cNvSpPr>
                <a:spLocks noChangeArrowheads="1"/>
              </p:cNvSpPr>
              <p:nvPr/>
            </p:nvSpPr>
            <p:spPr bwMode="auto">
              <a:xfrm>
                <a:off x="2160" y="11088"/>
                <a:ext cx="1872" cy="115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32" name="Text Box 8"/>
              <p:cNvSpPr txBox="1">
                <a:spLocks noChangeArrowheads="1"/>
              </p:cNvSpPr>
              <p:nvPr/>
            </p:nvSpPr>
            <p:spPr bwMode="auto">
              <a:xfrm>
                <a:off x="4896" y="11520"/>
                <a:ext cx="864" cy="43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ts val="1000"/>
                  </a:spcBef>
                  <a:spcAft>
                    <a:spcPct val="0"/>
                  </a:spcAft>
                  <a:buClrTx/>
                  <a:buSzTx/>
                  <a:buFontTx/>
                  <a:buNone/>
                  <a:tabLst/>
                </a:pPr>
                <a:r>
                  <a:rPr kumimoji="0" lang="cs-CZ" sz="1200" b="0" i="0" u="none" strike="noStrike" cap="none" normalizeH="0" baseline="0" smtClean="0">
                    <a:ln>
                      <a:noFill/>
                    </a:ln>
                    <a:solidFill>
                      <a:srgbClr val="243F60"/>
                    </a:solidFill>
                    <a:effectLst/>
                    <a:latin typeface="Cambria" pitchFamily="18" charset="0"/>
                    <a:cs typeface="Arial" pitchFamily="34" charset="0"/>
                  </a:rPr>
                  <a:t>MOTIV</a:t>
                </a: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sp>
            <p:nvSpPr>
              <p:cNvPr id="1033" name="Text Box 9"/>
              <p:cNvSpPr txBox="1">
                <a:spLocks noChangeArrowheads="1"/>
              </p:cNvSpPr>
              <p:nvPr/>
            </p:nvSpPr>
            <p:spPr bwMode="auto">
              <a:xfrm>
                <a:off x="2304" y="11088"/>
                <a:ext cx="1584" cy="100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smtClean="0">
                    <a:ln>
                      <a:noFill/>
                    </a:ln>
                    <a:solidFill>
                      <a:schemeClr val="tx1"/>
                    </a:solidFill>
                    <a:effectLst/>
                    <a:latin typeface="Calibri" pitchFamily="34" charset="0"/>
                    <a:cs typeface="Arial" pitchFamily="34" charset="0"/>
                  </a:rPr>
                  <a:t>Individuální zdroje motivů člověka</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smtClean="0">
                    <a:ln>
                      <a:noFill/>
                    </a:ln>
                    <a:solidFill>
                      <a:schemeClr val="tx1"/>
                    </a:solidFill>
                    <a:effectLst/>
                    <a:latin typeface="Calibri" pitchFamily="34" charset="0"/>
                    <a:cs typeface="Arial" pitchFamily="34" charset="0"/>
                  </a:rPr>
                  <a:t>Individuální cíle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sp>
            <p:nvSpPr>
              <p:cNvPr id="1034" name="Text Box 10"/>
              <p:cNvSpPr txBox="1">
                <a:spLocks noChangeArrowheads="1"/>
              </p:cNvSpPr>
              <p:nvPr/>
            </p:nvSpPr>
            <p:spPr bwMode="auto">
              <a:xfrm>
                <a:off x="4464" y="12528"/>
                <a:ext cx="1584" cy="86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cs-CZ" sz="1100" b="0" i="0" u="none" strike="noStrike" cap="none" normalizeH="0" baseline="0" smtClean="0">
                    <a:ln>
                      <a:noFill/>
                    </a:ln>
                    <a:solidFill>
                      <a:schemeClr val="tx1"/>
                    </a:solidFill>
                    <a:effectLst/>
                    <a:latin typeface="Times New Roman" pitchFamily="18" charset="0"/>
                    <a:cs typeface="Arial" pitchFamily="34" charset="0"/>
                  </a:rPr>
                  <a:t>Prostředí, ve kterém člověk žije a pracuje</a:t>
                </a: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sp>
            <p:nvSpPr>
              <p:cNvPr id="1035" name="Text Box 11"/>
              <p:cNvSpPr txBox="1">
                <a:spLocks noChangeArrowheads="1"/>
              </p:cNvSpPr>
              <p:nvPr/>
            </p:nvSpPr>
            <p:spPr bwMode="auto">
              <a:xfrm>
                <a:off x="6768" y="11376"/>
                <a:ext cx="1008" cy="288"/>
              </a:xfrm>
              <a:prstGeom prst="rect">
                <a:avLst/>
              </a:prstGeom>
              <a:solidFill>
                <a:srgbClr val="FFFFFF"/>
              </a:solid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ts val="1000"/>
                  </a:spcBef>
                  <a:spcAft>
                    <a:spcPct val="0"/>
                  </a:spcAft>
                  <a:buClrTx/>
                  <a:buSzTx/>
                  <a:buFontTx/>
                  <a:buNone/>
                  <a:tabLst/>
                </a:pPr>
                <a:r>
                  <a:rPr kumimoji="0" lang="cs-CZ" sz="1200" b="0" i="1" u="none" strike="noStrike" cap="none" normalizeH="0" baseline="0" smtClean="0">
                    <a:ln>
                      <a:noFill/>
                    </a:ln>
                    <a:solidFill>
                      <a:srgbClr val="243F60"/>
                    </a:solidFill>
                    <a:effectLst/>
                    <a:latin typeface="Cambria" pitchFamily="18" charset="0"/>
                    <a:cs typeface="Arial" pitchFamily="34" charset="0"/>
                  </a:rPr>
                  <a:t>Stimuly</a:t>
                </a: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sp>
            <p:nvSpPr>
              <p:cNvPr id="1036" name="Line 12"/>
              <p:cNvSpPr>
                <a:spLocks noChangeShapeType="1"/>
              </p:cNvSpPr>
              <p:nvPr/>
            </p:nvSpPr>
            <p:spPr bwMode="auto">
              <a:xfrm flipV="1">
                <a:off x="5328" y="11952"/>
                <a:ext cx="0" cy="576"/>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1037" name="Line 13"/>
              <p:cNvSpPr>
                <a:spLocks noChangeShapeType="1"/>
              </p:cNvSpPr>
              <p:nvPr/>
            </p:nvSpPr>
            <p:spPr bwMode="auto">
              <a:xfrm>
                <a:off x="4032" y="11664"/>
                <a:ext cx="576"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1038" name="Line 14"/>
              <p:cNvSpPr>
                <a:spLocks noChangeShapeType="1"/>
              </p:cNvSpPr>
              <p:nvPr/>
            </p:nvSpPr>
            <p:spPr bwMode="auto">
              <a:xfrm flipH="1">
                <a:off x="6048" y="11664"/>
                <a:ext cx="576"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grpSp>
        <p:sp>
          <p:nvSpPr>
            <p:cNvPr id="1039" name="Text Box 15"/>
            <p:cNvSpPr txBox="1">
              <a:spLocks noChangeArrowheads="1"/>
            </p:cNvSpPr>
            <p:nvPr/>
          </p:nvSpPr>
          <p:spPr bwMode="auto">
            <a:xfrm>
              <a:off x="3744" y="13536"/>
              <a:ext cx="4032" cy="576"/>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smtClean="0">
                  <a:ln>
                    <a:noFill/>
                  </a:ln>
                  <a:solidFill>
                    <a:schemeClr val="tx1"/>
                  </a:solidFill>
                  <a:effectLst/>
                  <a:latin typeface="Calibri" pitchFamily="34" charset="0"/>
                  <a:cs typeface="Arial" pitchFamily="34" charset="0"/>
                </a:rPr>
                <a:t>Zdroj: Motivující činitelé podle skript Managementu VŠE Praha po částečné úpravě úpravě</a:t>
              </a: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800" decel="100000"/>
                                        <p:tgtEl>
                                          <p:spTgt spid="10242"/>
                                        </p:tgtEl>
                                      </p:cBhvr>
                                    </p:animEffect>
                                    <p:anim calcmode="lin" valueType="num">
                                      <p:cBhvr>
                                        <p:cTn id="8" dur="800" decel="100000" fill="hold"/>
                                        <p:tgtEl>
                                          <p:spTgt spid="10242"/>
                                        </p:tgtEl>
                                        <p:attrNameLst>
                                          <p:attrName>style.rotation</p:attrName>
                                        </p:attrNameLst>
                                      </p:cBhvr>
                                      <p:tavLst>
                                        <p:tav tm="0">
                                          <p:val>
                                            <p:fltVal val="-90"/>
                                          </p:val>
                                        </p:tav>
                                        <p:tav tm="100000">
                                          <p:val>
                                            <p:fltVal val="0"/>
                                          </p:val>
                                        </p:tav>
                                      </p:tavLst>
                                    </p:anim>
                                    <p:anim calcmode="lin" valueType="num">
                                      <p:cBhvr>
                                        <p:cTn id="9" dur="800" decel="100000" fill="hold"/>
                                        <p:tgtEl>
                                          <p:spTgt spid="10242"/>
                                        </p:tgtEl>
                                        <p:attrNameLst>
                                          <p:attrName>ppt_x</p:attrName>
                                        </p:attrNameLst>
                                      </p:cBhvr>
                                      <p:tavLst>
                                        <p:tav tm="0">
                                          <p:val>
                                            <p:strVal val="#ppt_x+0.4"/>
                                          </p:val>
                                        </p:tav>
                                        <p:tav tm="100000">
                                          <p:val>
                                            <p:strVal val="#ppt_x-0.05"/>
                                          </p:val>
                                        </p:tav>
                                      </p:tavLst>
                                    </p:anim>
                                    <p:anim calcmode="lin" valueType="num">
                                      <p:cBhvr>
                                        <p:cTn id="10" dur="800" decel="100000" fill="hold"/>
                                        <p:tgtEl>
                                          <p:spTgt spid="1024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024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024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cs-CZ" dirty="0" smtClean="0"/>
              <a:t>Stimulace</a:t>
            </a:r>
          </a:p>
        </p:txBody>
      </p:sp>
      <p:sp>
        <p:nvSpPr>
          <p:cNvPr id="9219" name="Rectangle 3"/>
          <p:cNvSpPr>
            <a:spLocks noGrp="1" noChangeArrowheads="1"/>
          </p:cNvSpPr>
          <p:nvPr>
            <p:ph idx="1"/>
          </p:nvPr>
        </p:nvSpPr>
        <p:spPr/>
        <p:txBody>
          <a:bodyPr>
            <a:normAutofit/>
          </a:bodyPr>
          <a:lstStyle/>
          <a:p>
            <a:pPr algn="just"/>
            <a:r>
              <a:rPr lang="cs-CZ" sz="1800" dirty="0" smtClean="0"/>
              <a:t>Stimul stejně jako motiv podněcuje pracovníky k činnosti. Zde se jedná o vnější motiv oproti vnitřnímu podnětu, který představuje motiv. Stimuly lze členit na pracovní role (tedy funkce), pracovní skupina nebo životní a pracovní podmínky. Stimuly lze dále členit na hmotné, nehmotné, finanční, nefinanční, pracovní, mimopracovní, prospěšné a škodlivé. Mimo stimuly rozeznáváme i </a:t>
            </a:r>
            <a:r>
              <a:rPr lang="cs-CZ" sz="1800" dirty="0" err="1" smtClean="0"/>
              <a:t>antistimuly</a:t>
            </a:r>
            <a:r>
              <a:rPr lang="cs-CZ" sz="1800" dirty="0" smtClean="0"/>
              <a:t> což může představovat nesprávné hodnocení, odměňování pracovníků, špatné jednání manažera, záporné rysy kolektivu, nesmyslnost práce nebo neodpovídající pracovní podmínky. </a:t>
            </a:r>
          </a:p>
          <a:p>
            <a:pPr algn="just"/>
            <a:r>
              <a:rPr lang="cs-CZ" sz="1800" dirty="0" smtClean="0"/>
              <a:t>Pro aktivaci činnosti je nutné převést stimul na motiv, který je hlavním hybatelem. To se provádí prostřednictvím hodnotového transformátoru. Proto na stejný stimul, může nastat rozdílná reakce, která vyplývá z rozdílné motivace.</a:t>
            </a:r>
          </a:p>
          <a:p>
            <a:pPr algn="ctr" eaLnBrk="1" hangingPunct="1">
              <a:buNone/>
            </a:pPr>
            <a:r>
              <a:rPr lang="cs-CZ" sz="1600" b="1" u="sng" dirty="0" smtClean="0"/>
              <a:t>Hodnotový transformátor</a:t>
            </a:r>
          </a:p>
          <a:p>
            <a:pPr algn="just" eaLnBrk="1" hangingPunct="1">
              <a:buFontTx/>
              <a:buChar char="-"/>
            </a:pPr>
            <a:endParaRPr lang="cs-CZ" dirty="0" smtClean="0"/>
          </a:p>
        </p:txBody>
      </p:sp>
      <p:sp>
        <p:nvSpPr>
          <p:cNvPr id="2050" name="Rectangle 2"/>
          <p:cNvSpPr>
            <a:spLocks noChangeArrowheads="1"/>
          </p:cNvSpPr>
          <p:nvPr/>
        </p:nvSpPr>
        <p:spPr bwMode="auto">
          <a:xfrm>
            <a:off x="2266528" y="5695528"/>
            <a:ext cx="1828800" cy="685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smtClean="0">
                <a:ln>
                  <a:noFill/>
                </a:ln>
                <a:solidFill>
                  <a:schemeClr val="tx1"/>
                </a:solidFill>
                <a:effectLst/>
                <a:latin typeface="Calibri" pitchFamily="34" charset="0"/>
                <a:cs typeface="Arial" pitchFamily="34" charset="0"/>
              </a:rPr>
              <a:t>STIMULY</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smtClean="0">
                <a:ln>
                  <a:noFill/>
                </a:ln>
                <a:solidFill>
                  <a:schemeClr val="tx1"/>
                </a:solidFill>
                <a:effectLst/>
                <a:latin typeface="Calibri" pitchFamily="34" charset="0"/>
                <a:cs typeface="Arial" pitchFamily="34" charset="0"/>
              </a:rPr>
              <a:t>HODNOTOVÝ SYSTÉM</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smtClean="0">
                <a:ln>
                  <a:noFill/>
                </a:ln>
                <a:solidFill>
                  <a:schemeClr val="tx1"/>
                </a:solidFill>
                <a:effectLst/>
                <a:latin typeface="Calibri" pitchFamily="34" charset="0"/>
                <a:cs typeface="Arial" pitchFamily="34" charset="0"/>
              </a:rPr>
              <a:t>MOTIVY</a:t>
            </a: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sp>
        <p:nvSpPr>
          <p:cNvPr id="2051" name="Rectangle 3"/>
          <p:cNvSpPr>
            <a:spLocks noChangeArrowheads="1"/>
          </p:cNvSpPr>
          <p:nvPr/>
        </p:nvSpPr>
        <p:spPr bwMode="auto">
          <a:xfrm>
            <a:off x="4552528" y="5695528"/>
            <a:ext cx="2857500" cy="685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smtClean="0">
                <a:ln>
                  <a:noFill/>
                </a:ln>
                <a:solidFill>
                  <a:schemeClr val="tx1"/>
                </a:solidFill>
                <a:effectLst/>
                <a:latin typeface="Calibri" pitchFamily="34" charset="0"/>
                <a:cs typeface="Arial" pitchFamily="34" charset="0"/>
              </a:rPr>
              <a:t>Výsledek – splněný cíl, úkol</a:t>
            </a:r>
          </a:p>
          <a:p>
            <a:pPr marL="0" marR="0" lvl="0" indent="0" algn="l"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smtClean="0">
                <a:ln>
                  <a:noFill/>
                </a:ln>
                <a:solidFill>
                  <a:schemeClr val="tx1"/>
                </a:solidFill>
                <a:effectLst/>
                <a:latin typeface="Calibri" pitchFamily="34" charset="0"/>
                <a:cs typeface="Arial" pitchFamily="34" charset="0"/>
              </a:rPr>
              <a:t>AKTIVITA – chování jednání</a:t>
            </a:r>
          </a:p>
          <a:p>
            <a:pPr marL="0" marR="0" lvl="0" indent="0" algn="l"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smtClean="0">
                <a:ln>
                  <a:noFill/>
                </a:ln>
                <a:solidFill>
                  <a:schemeClr val="tx1"/>
                </a:solidFill>
                <a:effectLst/>
                <a:latin typeface="Calibri" pitchFamily="34" charset="0"/>
                <a:cs typeface="Arial" pitchFamily="34" charset="0"/>
              </a:rPr>
              <a:t>KVALIFIKACE – schopnosti, dovednosti, charakter</a:t>
            </a: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sp>
        <p:nvSpPr>
          <p:cNvPr id="2052" name="Line 4"/>
          <p:cNvSpPr>
            <a:spLocks noChangeShapeType="1"/>
          </p:cNvSpPr>
          <p:nvPr/>
        </p:nvSpPr>
        <p:spPr bwMode="auto">
          <a:xfrm>
            <a:off x="2380828" y="5889203"/>
            <a:ext cx="16002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053" name="Line 5"/>
          <p:cNvSpPr>
            <a:spLocks noChangeShapeType="1"/>
          </p:cNvSpPr>
          <p:nvPr/>
        </p:nvSpPr>
        <p:spPr bwMode="auto">
          <a:xfrm>
            <a:off x="4666828" y="6038428"/>
            <a:ext cx="26289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054" name="Line 6"/>
          <p:cNvSpPr>
            <a:spLocks noChangeShapeType="1"/>
          </p:cNvSpPr>
          <p:nvPr/>
        </p:nvSpPr>
        <p:spPr bwMode="auto">
          <a:xfrm>
            <a:off x="4095328" y="5695528"/>
            <a:ext cx="457200" cy="0"/>
          </a:xfrm>
          <a:prstGeom prst="line">
            <a:avLst/>
          </a:prstGeom>
          <a:noFill/>
          <a:ln w="9525">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2055" name="Line 7"/>
          <p:cNvSpPr>
            <a:spLocks noChangeShapeType="1"/>
          </p:cNvSpPr>
          <p:nvPr/>
        </p:nvSpPr>
        <p:spPr bwMode="auto">
          <a:xfrm>
            <a:off x="4095328" y="6381328"/>
            <a:ext cx="457200" cy="0"/>
          </a:xfrm>
          <a:prstGeom prst="line">
            <a:avLst/>
          </a:prstGeom>
          <a:noFill/>
          <a:ln w="9525">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2056" name="Line 8"/>
          <p:cNvSpPr>
            <a:spLocks noChangeShapeType="1"/>
          </p:cNvSpPr>
          <p:nvPr/>
        </p:nvSpPr>
        <p:spPr bwMode="auto">
          <a:xfrm>
            <a:off x="2037928" y="5924128"/>
            <a:ext cx="11430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2057" name="Line 9"/>
          <p:cNvSpPr>
            <a:spLocks noChangeShapeType="1"/>
          </p:cNvSpPr>
          <p:nvPr/>
        </p:nvSpPr>
        <p:spPr bwMode="auto">
          <a:xfrm>
            <a:off x="2037928" y="6152728"/>
            <a:ext cx="11430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2058" name="Line 10"/>
          <p:cNvSpPr>
            <a:spLocks noChangeShapeType="1"/>
          </p:cNvSpPr>
          <p:nvPr/>
        </p:nvSpPr>
        <p:spPr bwMode="auto">
          <a:xfrm flipV="1">
            <a:off x="2037928" y="6038428"/>
            <a:ext cx="0" cy="1143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059" name="Line 11"/>
          <p:cNvSpPr>
            <a:spLocks noChangeShapeType="1"/>
          </p:cNvSpPr>
          <p:nvPr/>
        </p:nvSpPr>
        <p:spPr bwMode="auto">
          <a:xfrm>
            <a:off x="2037928" y="6038428"/>
            <a:ext cx="2286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060" name="Line 12"/>
          <p:cNvSpPr>
            <a:spLocks noChangeShapeType="1"/>
          </p:cNvSpPr>
          <p:nvPr/>
        </p:nvSpPr>
        <p:spPr bwMode="auto">
          <a:xfrm flipV="1">
            <a:off x="2037928" y="5809828"/>
            <a:ext cx="0" cy="1143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061" name="Line 13"/>
          <p:cNvSpPr>
            <a:spLocks noChangeShapeType="1"/>
          </p:cNvSpPr>
          <p:nvPr/>
        </p:nvSpPr>
        <p:spPr bwMode="auto">
          <a:xfrm>
            <a:off x="2037928" y="5809828"/>
            <a:ext cx="2286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062" name="Line 14"/>
          <p:cNvSpPr>
            <a:spLocks noChangeShapeType="1"/>
          </p:cNvSpPr>
          <p:nvPr/>
        </p:nvSpPr>
        <p:spPr bwMode="auto">
          <a:xfrm>
            <a:off x="4095328" y="5924128"/>
            <a:ext cx="1143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063" name="Line 15"/>
          <p:cNvSpPr>
            <a:spLocks noChangeShapeType="1"/>
          </p:cNvSpPr>
          <p:nvPr/>
        </p:nvSpPr>
        <p:spPr bwMode="auto">
          <a:xfrm flipV="1">
            <a:off x="4209628" y="5809828"/>
            <a:ext cx="0" cy="1143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064" name="Line 16"/>
          <p:cNvSpPr>
            <a:spLocks noChangeShapeType="1"/>
          </p:cNvSpPr>
          <p:nvPr/>
        </p:nvSpPr>
        <p:spPr bwMode="auto">
          <a:xfrm flipH="1">
            <a:off x="4095328" y="5809828"/>
            <a:ext cx="1143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065" name="Line 17"/>
          <p:cNvSpPr>
            <a:spLocks noChangeShapeType="1"/>
          </p:cNvSpPr>
          <p:nvPr/>
        </p:nvSpPr>
        <p:spPr bwMode="auto">
          <a:xfrm>
            <a:off x="4095328" y="6152728"/>
            <a:ext cx="1143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066" name="Line 18"/>
          <p:cNvSpPr>
            <a:spLocks noChangeShapeType="1"/>
          </p:cNvSpPr>
          <p:nvPr/>
        </p:nvSpPr>
        <p:spPr bwMode="auto">
          <a:xfrm flipV="1">
            <a:off x="4209628" y="6038428"/>
            <a:ext cx="0" cy="1143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067" name="Line 19"/>
          <p:cNvSpPr>
            <a:spLocks noChangeShapeType="1"/>
          </p:cNvSpPr>
          <p:nvPr/>
        </p:nvSpPr>
        <p:spPr bwMode="auto">
          <a:xfrm>
            <a:off x="4095328" y="6038428"/>
            <a:ext cx="1143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068" name="Line 20"/>
          <p:cNvSpPr>
            <a:spLocks noChangeShapeType="1"/>
          </p:cNvSpPr>
          <p:nvPr/>
        </p:nvSpPr>
        <p:spPr bwMode="auto">
          <a:xfrm>
            <a:off x="7410028" y="6152728"/>
            <a:ext cx="1143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069" name="Line 21"/>
          <p:cNvSpPr>
            <a:spLocks noChangeShapeType="1"/>
          </p:cNvSpPr>
          <p:nvPr/>
        </p:nvSpPr>
        <p:spPr bwMode="auto">
          <a:xfrm flipV="1">
            <a:off x="7524328" y="6038428"/>
            <a:ext cx="0" cy="1143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070" name="Line 22"/>
          <p:cNvSpPr>
            <a:spLocks noChangeShapeType="1"/>
          </p:cNvSpPr>
          <p:nvPr/>
        </p:nvSpPr>
        <p:spPr bwMode="auto">
          <a:xfrm>
            <a:off x="7410028" y="6038428"/>
            <a:ext cx="1143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071" name="Line 23"/>
          <p:cNvSpPr>
            <a:spLocks noChangeShapeType="1"/>
          </p:cNvSpPr>
          <p:nvPr/>
        </p:nvSpPr>
        <p:spPr bwMode="auto">
          <a:xfrm>
            <a:off x="7410028" y="5924128"/>
            <a:ext cx="1143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072" name="Line 24"/>
          <p:cNvSpPr>
            <a:spLocks noChangeShapeType="1"/>
          </p:cNvSpPr>
          <p:nvPr/>
        </p:nvSpPr>
        <p:spPr bwMode="auto">
          <a:xfrm flipV="1">
            <a:off x="7524328" y="5809828"/>
            <a:ext cx="0" cy="1143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073" name="Line 25"/>
          <p:cNvSpPr>
            <a:spLocks noChangeShapeType="1"/>
          </p:cNvSpPr>
          <p:nvPr/>
        </p:nvSpPr>
        <p:spPr bwMode="auto">
          <a:xfrm>
            <a:off x="7410028" y="5809828"/>
            <a:ext cx="1143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074" name="Line 26"/>
          <p:cNvSpPr>
            <a:spLocks noChangeShapeType="1"/>
          </p:cNvSpPr>
          <p:nvPr/>
        </p:nvSpPr>
        <p:spPr bwMode="auto">
          <a:xfrm>
            <a:off x="4438228" y="6152728"/>
            <a:ext cx="1143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075" name="Line 27"/>
          <p:cNvSpPr>
            <a:spLocks noChangeShapeType="1"/>
          </p:cNvSpPr>
          <p:nvPr/>
        </p:nvSpPr>
        <p:spPr bwMode="auto">
          <a:xfrm flipV="1">
            <a:off x="4438228" y="6038428"/>
            <a:ext cx="0" cy="1143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076" name="Line 28"/>
          <p:cNvSpPr>
            <a:spLocks noChangeShapeType="1"/>
          </p:cNvSpPr>
          <p:nvPr/>
        </p:nvSpPr>
        <p:spPr bwMode="auto">
          <a:xfrm>
            <a:off x="4438228" y="6038428"/>
            <a:ext cx="1143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077" name="Line 29"/>
          <p:cNvSpPr>
            <a:spLocks noChangeShapeType="1"/>
          </p:cNvSpPr>
          <p:nvPr/>
        </p:nvSpPr>
        <p:spPr bwMode="auto">
          <a:xfrm>
            <a:off x="4438228" y="5924128"/>
            <a:ext cx="1143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078" name="Line 30"/>
          <p:cNvSpPr>
            <a:spLocks noChangeShapeType="1"/>
          </p:cNvSpPr>
          <p:nvPr/>
        </p:nvSpPr>
        <p:spPr bwMode="auto">
          <a:xfrm flipV="1">
            <a:off x="4438228" y="5809828"/>
            <a:ext cx="0" cy="1143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
        <p:nvSpPr>
          <p:cNvPr id="2079" name="Line 31"/>
          <p:cNvSpPr>
            <a:spLocks noChangeShapeType="1"/>
          </p:cNvSpPr>
          <p:nvPr/>
        </p:nvSpPr>
        <p:spPr bwMode="auto">
          <a:xfrm>
            <a:off x="4438228" y="5809828"/>
            <a:ext cx="1143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cs-CZ"/>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fade">
                                      <p:cBhvr>
                                        <p:cTn id="7" dur="800" decel="100000"/>
                                        <p:tgtEl>
                                          <p:spTgt spid="9218"/>
                                        </p:tgtEl>
                                      </p:cBhvr>
                                    </p:animEffect>
                                    <p:anim calcmode="lin" valueType="num">
                                      <p:cBhvr>
                                        <p:cTn id="8" dur="800" decel="100000" fill="hold"/>
                                        <p:tgtEl>
                                          <p:spTgt spid="9218"/>
                                        </p:tgtEl>
                                        <p:attrNameLst>
                                          <p:attrName>style.rotation</p:attrName>
                                        </p:attrNameLst>
                                      </p:cBhvr>
                                      <p:tavLst>
                                        <p:tav tm="0">
                                          <p:val>
                                            <p:fltVal val="-90"/>
                                          </p:val>
                                        </p:tav>
                                        <p:tav tm="100000">
                                          <p:val>
                                            <p:fltVal val="0"/>
                                          </p:val>
                                        </p:tav>
                                      </p:tavLst>
                                    </p:anim>
                                    <p:anim calcmode="lin" valueType="num">
                                      <p:cBhvr>
                                        <p:cTn id="9" dur="800" decel="100000" fill="hold"/>
                                        <p:tgtEl>
                                          <p:spTgt spid="9218"/>
                                        </p:tgtEl>
                                        <p:attrNameLst>
                                          <p:attrName>ppt_x</p:attrName>
                                        </p:attrNameLst>
                                      </p:cBhvr>
                                      <p:tavLst>
                                        <p:tav tm="0">
                                          <p:val>
                                            <p:strVal val="#ppt_x+0.4"/>
                                          </p:val>
                                        </p:tav>
                                        <p:tav tm="100000">
                                          <p:val>
                                            <p:strVal val="#ppt_x-0.05"/>
                                          </p:val>
                                        </p:tav>
                                      </p:tavLst>
                                    </p:anim>
                                    <p:anim calcmode="lin" valueType="num">
                                      <p:cBhvr>
                                        <p:cTn id="10" dur="800" decel="100000" fill="hold"/>
                                        <p:tgtEl>
                                          <p:spTgt spid="921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21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218"/>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cs-CZ" dirty="0" smtClean="0"/>
              <a:t>Hodnocení</a:t>
            </a:r>
          </a:p>
        </p:txBody>
      </p:sp>
      <p:sp>
        <p:nvSpPr>
          <p:cNvPr id="9219" name="Rectangle 3"/>
          <p:cNvSpPr>
            <a:spLocks noGrp="1" noChangeArrowheads="1"/>
          </p:cNvSpPr>
          <p:nvPr>
            <p:ph idx="1"/>
          </p:nvPr>
        </p:nvSpPr>
        <p:spPr/>
        <p:txBody>
          <a:bodyPr>
            <a:normAutofit/>
          </a:bodyPr>
          <a:lstStyle/>
          <a:p>
            <a:pPr algn="just"/>
            <a:r>
              <a:rPr lang="cs-CZ" sz="1300" dirty="0" smtClean="0"/>
              <a:t>V rámci řízení pracovního výkonu jsou zaměstnancům na základě každého určeného období stanoveny cíle, plány a jednotlivé úkoly. Pracovníkovi se dostává potřebného školení a další možnosti učení prostřednictvím vedení a </a:t>
            </a:r>
            <a:r>
              <a:rPr lang="cs-CZ" sz="1300" dirty="0" err="1" smtClean="0"/>
              <a:t>koučinku</a:t>
            </a:r>
            <a:r>
              <a:rPr lang="cs-CZ" sz="1300" dirty="0" smtClean="0"/>
              <a:t>. Pro správné plnění cílů je motivován a stimulován různými nástroji. V průběhu každého tohoto období mu bývá poskytována zpětná vazba. Ta je nezbytnou součástí i finální fáze každého období a to hodnocení zaměstnance.</a:t>
            </a:r>
          </a:p>
          <a:p>
            <a:pPr algn="just"/>
            <a:r>
              <a:rPr lang="cs-CZ" sz="1300" dirty="0" smtClean="0"/>
              <a:t>Hodnocení má mnoho funkcí jako je poznávací, srovnávací, kauzální, regulační nebo výběrová. Cílem hodnocení je monitorovat výkon pracovníka a poskytnout mu o něm zpětnou vazbu. Zároveň identifikovat potenciál pracovníka a jeho možnosti rozvoje. Pracovník má možnost prodiskutovat jeho potřeby, přání a možnosti postupu se svým nadřízeným. A to nejdůležitější, že je východiskem pro odměňování. Hodnotit je možno dle různých kritérií, ale obecně dělíme hodnocení na verbální a neverbální metody. Další dělení je na základní, jehož součástí je hodnotící pohovor nebo MBO a podpůrné metody. Podpůrné metody dále rozdělujeme na individuální, jako jsou metoda klíčové události či mystery shopping. Mezi kolektivní metody patří především </a:t>
            </a:r>
            <a:r>
              <a:rPr lang="cs-CZ" sz="1300" dirty="0" err="1" smtClean="0"/>
              <a:t>assesment</a:t>
            </a:r>
            <a:r>
              <a:rPr lang="cs-CZ" sz="1300" dirty="0" smtClean="0"/>
              <a:t> center nebo či 360° zpětná vazba.</a:t>
            </a:r>
          </a:p>
          <a:p>
            <a:pPr algn="just" eaLnBrk="1" hangingPunct="1">
              <a:buFontTx/>
              <a:buChar char="-"/>
            </a:pPr>
            <a:endParaRPr lang="cs-CZ" dirty="0" smtClean="0"/>
          </a:p>
        </p:txBody>
      </p:sp>
      <p:graphicFrame>
        <p:nvGraphicFramePr>
          <p:cNvPr id="4" name="Tabulka 3"/>
          <p:cNvGraphicFramePr>
            <a:graphicFrameLocks noGrp="1"/>
          </p:cNvGraphicFramePr>
          <p:nvPr/>
        </p:nvGraphicFramePr>
        <p:xfrm>
          <a:off x="1979712" y="4725144"/>
          <a:ext cx="5849620" cy="1645920"/>
        </p:xfrm>
        <a:graphic>
          <a:graphicData uri="http://schemas.openxmlformats.org/drawingml/2006/table">
            <a:tbl>
              <a:tblPr/>
              <a:tblGrid>
                <a:gridCol w="339090"/>
                <a:gridCol w="2585720"/>
                <a:gridCol w="384175"/>
                <a:gridCol w="2540635"/>
              </a:tblGrid>
              <a:tr h="0">
                <a:tc gridSpan="2">
                  <a:txBody>
                    <a:bodyPr/>
                    <a:lstStyle/>
                    <a:p>
                      <a:pPr algn="ctr">
                        <a:lnSpc>
                          <a:spcPct val="150000"/>
                        </a:lnSpc>
                        <a:spcAft>
                          <a:spcPts val="1000"/>
                        </a:spcAft>
                      </a:pPr>
                      <a:r>
                        <a:rPr lang="cs-CZ" sz="1200" b="1">
                          <a:latin typeface="Times New Roman"/>
                          <a:ea typeface="Calibri"/>
                          <a:cs typeface="Times New Roman"/>
                        </a:rPr>
                        <a:t>SMART</a:t>
                      </a:r>
                      <a:endParaRPr lang="cs-CZ"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cs-CZ"/>
                    </a:p>
                  </a:txBody>
                  <a:tcPr/>
                </a:tc>
                <a:tc gridSpan="2">
                  <a:txBody>
                    <a:bodyPr/>
                    <a:lstStyle/>
                    <a:p>
                      <a:pPr algn="ctr">
                        <a:lnSpc>
                          <a:spcPct val="150000"/>
                        </a:lnSpc>
                        <a:spcAft>
                          <a:spcPts val="1000"/>
                        </a:spcAft>
                      </a:pPr>
                      <a:r>
                        <a:rPr lang="cs-CZ" sz="1200" b="1">
                          <a:latin typeface="Times New Roman"/>
                          <a:ea typeface="Calibri"/>
                          <a:cs typeface="Times New Roman"/>
                        </a:rPr>
                        <a:t>KARAT (Dynargie)</a:t>
                      </a:r>
                      <a:endParaRPr lang="cs-CZ"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cs-CZ"/>
                    </a:p>
                  </a:txBody>
                  <a:tcPr/>
                </a:tc>
              </a:tr>
              <a:tr h="0">
                <a:tc>
                  <a:txBody>
                    <a:bodyPr/>
                    <a:lstStyle/>
                    <a:p>
                      <a:pPr algn="ctr">
                        <a:lnSpc>
                          <a:spcPct val="150000"/>
                        </a:lnSpc>
                        <a:spcAft>
                          <a:spcPts val="1000"/>
                        </a:spcAft>
                      </a:pPr>
                      <a:r>
                        <a:rPr lang="cs-CZ" sz="1200">
                          <a:latin typeface="Times New Roman"/>
                          <a:ea typeface="Calibri"/>
                          <a:cs typeface="Times New Roman"/>
                        </a:rPr>
                        <a:t>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cs-CZ" sz="1200">
                          <a:latin typeface="Times New Roman"/>
                          <a:ea typeface="Calibri"/>
                          <a:cs typeface="Times New Roman"/>
                        </a:rPr>
                        <a:t>Specifický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cs-CZ" sz="1200">
                          <a:latin typeface="Times New Roman"/>
                          <a:ea typeface="Calibri"/>
                          <a:cs typeface="Times New Roman"/>
                        </a:rPr>
                        <a:t>K</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cs-CZ" sz="1200">
                          <a:latin typeface="Times New Roman"/>
                          <a:ea typeface="Calibri"/>
                          <a:cs typeface="Times New Roman"/>
                        </a:rPr>
                        <a:t>Konkrétní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1000"/>
                        </a:spcAft>
                      </a:pPr>
                      <a:r>
                        <a:rPr lang="cs-CZ" sz="1200">
                          <a:latin typeface="Times New Roman"/>
                          <a:ea typeface="Calibri"/>
                          <a:cs typeface="Times New Roman"/>
                        </a:rPr>
                        <a:t>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cs-CZ" sz="1200">
                          <a:latin typeface="Times New Roman"/>
                          <a:ea typeface="Calibri"/>
                          <a:cs typeface="Times New Roman"/>
                        </a:rPr>
                        <a:t>Měřitelný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cs-CZ" sz="1200">
                          <a:latin typeface="Times New Roman"/>
                          <a:ea typeface="Calibri"/>
                          <a:cs typeface="Times New Roman"/>
                        </a:rPr>
                        <a:t>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cs-CZ" sz="1200">
                          <a:latin typeface="Times New Roman"/>
                          <a:ea typeface="Calibri"/>
                          <a:cs typeface="Times New Roman"/>
                        </a:rPr>
                        <a:t>Ambiciózní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1000"/>
                        </a:spcAft>
                      </a:pPr>
                      <a:r>
                        <a:rPr lang="cs-CZ" sz="1200">
                          <a:latin typeface="Times New Roman"/>
                          <a:ea typeface="Calibri"/>
                          <a:cs typeface="Times New Roman"/>
                        </a:rPr>
                        <a:t>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cs-CZ" sz="1200">
                          <a:latin typeface="Times New Roman"/>
                          <a:ea typeface="Calibri"/>
                          <a:cs typeface="Times New Roman"/>
                        </a:rPr>
                        <a:t>Akceptovatelný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cs-CZ" sz="1200">
                          <a:latin typeface="Times New Roman"/>
                          <a:ea typeface="Calibri"/>
                          <a:cs typeface="Times New Roman"/>
                        </a:rPr>
                        <a:t>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cs-CZ" sz="1200">
                          <a:latin typeface="Times New Roman"/>
                          <a:ea typeface="Calibri"/>
                          <a:cs typeface="Times New Roman"/>
                        </a:rPr>
                        <a:t>Reálný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1000"/>
                        </a:spcAft>
                      </a:pPr>
                      <a:r>
                        <a:rPr lang="cs-CZ" sz="1200">
                          <a:latin typeface="Times New Roman"/>
                          <a:ea typeface="Calibri"/>
                          <a:cs typeface="Times New Roman"/>
                        </a:rPr>
                        <a:t>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cs-CZ" sz="1200">
                          <a:latin typeface="Times New Roman"/>
                          <a:ea typeface="Calibri"/>
                          <a:cs typeface="Times New Roman"/>
                        </a:rPr>
                        <a:t>Realistický (relevantní)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cs-CZ" sz="1200">
                          <a:latin typeface="Times New Roman"/>
                          <a:ea typeface="Calibri"/>
                          <a:cs typeface="Times New Roman"/>
                        </a:rPr>
                        <a:t>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cs-CZ" sz="1200">
                          <a:latin typeface="Times New Roman"/>
                          <a:ea typeface="Calibri"/>
                          <a:cs typeface="Times New Roman"/>
                        </a:rPr>
                        <a:t>Akceptovatelný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1000"/>
                        </a:spcAft>
                      </a:pPr>
                      <a:r>
                        <a:rPr lang="cs-CZ" sz="1200">
                          <a:latin typeface="Times New Roman"/>
                          <a:ea typeface="Calibri"/>
                          <a:cs typeface="Times New Roman"/>
                        </a:rPr>
                        <a:t>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cs-CZ" sz="1200">
                          <a:latin typeface="Times New Roman"/>
                          <a:ea typeface="Calibri"/>
                          <a:cs typeface="Times New Roman"/>
                        </a:rPr>
                        <a:t>Termínovaný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cs-CZ" sz="1200">
                          <a:latin typeface="Times New Roman"/>
                          <a:ea typeface="Calibri"/>
                          <a:cs typeface="Times New Roman"/>
                        </a:rPr>
                        <a:t>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cs-CZ" sz="1200" dirty="0">
                          <a:latin typeface="Times New Roman"/>
                          <a:ea typeface="Calibri"/>
                          <a:cs typeface="Times New Roman"/>
                        </a:rPr>
                        <a:t>Termínovaný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fade">
                                      <p:cBhvr>
                                        <p:cTn id="7" dur="800" decel="100000"/>
                                        <p:tgtEl>
                                          <p:spTgt spid="9218"/>
                                        </p:tgtEl>
                                      </p:cBhvr>
                                    </p:animEffect>
                                    <p:anim calcmode="lin" valueType="num">
                                      <p:cBhvr>
                                        <p:cTn id="8" dur="800" decel="100000" fill="hold"/>
                                        <p:tgtEl>
                                          <p:spTgt spid="9218"/>
                                        </p:tgtEl>
                                        <p:attrNameLst>
                                          <p:attrName>style.rotation</p:attrName>
                                        </p:attrNameLst>
                                      </p:cBhvr>
                                      <p:tavLst>
                                        <p:tav tm="0">
                                          <p:val>
                                            <p:fltVal val="-90"/>
                                          </p:val>
                                        </p:tav>
                                        <p:tav tm="100000">
                                          <p:val>
                                            <p:fltVal val="0"/>
                                          </p:val>
                                        </p:tav>
                                      </p:tavLst>
                                    </p:anim>
                                    <p:anim calcmode="lin" valueType="num">
                                      <p:cBhvr>
                                        <p:cTn id="9" dur="800" decel="100000" fill="hold"/>
                                        <p:tgtEl>
                                          <p:spTgt spid="9218"/>
                                        </p:tgtEl>
                                        <p:attrNameLst>
                                          <p:attrName>ppt_x</p:attrName>
                                        </p:attrNameLst>
                                      </p:cBhvr>
                                      <p:tavLst>
                                        <p:tav tm="0">
                                          <p:val>
                                            <p:strVal val="#ppt_x+0.4"/>
                                          </p:val>
                                        </p:tav>
                                        <p:tav tm="100000">
                                          <p:val>
                                            <p:strVal val="#ppt_x-0.05"/>
                                          </p:val>
                                        </p:tav>
                                      </p:tavLst>
                                    </p:anim>
                                    <p:anim calcmode="lin" valueType="num">
                                      <p:cBhvr>
                                        <p:cTn id="10" dur="800" decel="100000" fill="hold"/>
                                        <p:tgtEl>
                                          <p:spTgt spid="921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21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218"/>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cs-CZ" dirty="0" smtClean="0"/>
              <a:t>Odměňování</a:t>
            </a:r>
          </a:p>
        </p:txBody>
      </p:sp>
      <p:sp>
        <p:nvSpPr>
          <p:cNvPr id="9219" name="Rectangle 3"/>
          <p:cNvSpPr>
            <a:spLocks noGrp="1" noChangeArrowheads="1"/>
          </p:cNvSpPr>
          <p:nvPr>
            <p:ph idx="1"/>
          </p:nvPr>
        </p:nvSpPr>
        <p:spPr/>
        <p:txBody>
          <a:bodyPr>
            <a:normAutofit fontScale="55000" lnSpcReduction="20000"/>
          </a:bodyPr>
          <a:lstStyle/>
          <a:p>
            <a:pPr eaLnBrk="1" hangingPunct="1"/>
            <a:endParaRPr lang="cs-CZ" dirty="0" smtClean="0"/>
          </a:p>
          <a:p>
            <a:pPr algn="just"/>
            <a:r>
              <a:rPr lang="cs-CZ" dirty="0" smtClean="0"/>
              <a:t>Jedním z nejdůležitějších prvků řízení pracovního výkonu je odměňování. Odměňování by mělo probíhat na základě hodnocení pracovního výkonu. Ovšem tak jednoduché to není. V každém podniku by měly být stanoveny systémy, strategie a politiky odměňování. Na jejichž základě je možné přitáhnout nové pracovníky, zajistit transparentní a spravedlivé odměňování a zároveň zajistit kulturu odměňování v rámci celé společnosti. V neposlední řadě má spravedlivé a transparentní odměňování i motivační charakter. </a:t>
            </a:r>
          </a:p>
          <a:p>
            <a:pPr algn="just"/>
            <a:r>
              <a:rPr lang="cs-CZ" dirty="0" smtClean="0"/>
              <a:t>Pokud hovoříme o odměňování, je třeba zmínit definici celkové odměny. </a:t>
            </a:r>
          </a:p>
          <a:p>
            <a:pPr algn="just"/>
            <a:r>
              <a:rPr lang="cs-CZ" dirty="0" smtClean="0"/>
              <a:t>Celkovou odměnu tvoří dvě skupiny. Tou první jsou transakční-hmotné odměny tvořené mzdou (odměnou) a benefity. V druhé řadě to jsou relační-vztahové, které jsou tvořeny vztahy, podmínkami na pracovišti, vzděláváním a získáváním zkušeností. Odměňování by mělo být závislé na hodnocení práce. To je samozřejmě těžko měřitelné, nicméně existují metody, které mohou posoudit pracovní výkon. Můžeme rozeznat analytické a neanalytické (sumární) metody. Mezi analytické metody patří bodovací metoda, </a:t>
            </a:r>
            <a:r>
              <a:rPr lang="cs-CZ" dirty="0" err="1" smtClean="0"/>
              <a:t>metoda</a:t>
            </a:r>
            <a:r>
              <a:rPr lang="cs-CZ" dirty="0" smtClean="0"/>
              <a:t> analytického porovnávání a metoda faktorového porovnávání (metoda bodového pořadí). V rámci neanalytických metod patří mezi nejpoužívanější  klasifikační metoda, </a:t>
            </a:r>
            <a:r>
              <a:rPr lang="cs-CZ" dirty="0" err="1" smtClean="0"/>
              <a:t>metoda</a:t>
            </a:r>
            <a:r>
              <a:rPr lang="cs-CZ" dirty="0" smtClean="0"/>
              <a:t> pořadí prací, párového porovnání a vnitřní poměřování (</a:t>
            </a:r>
            <a:r>
              <a:rPr lang="cs-CZ" dirty="0" err="1" smtClean="0"/>
              <a:t>benchmarking</a:t>
            </a:r>
            <a:r>
              <a:rPr lang="cs-CZ" dirty="0" smtClean="0"/>
              <a:t>). V neposlední řadě se používá oblíbené tržní oceňování. </a:t>
            </a:r>
          </a:p>
          <a:p>
            <a:pPr algn="just"/>
            <a:r>
              <a:rPr lang="cs-CZ" dirty="0" smtClean="0"/>
              <a:t>Na základě výše uvedeného hodnocení práce jsou ve společnosti stanoveny nezbytné mzdové a platové struktury a stupně. Ty nám určují, kolik a za jaký časový úsek máme danému pracovníkovi na daném pracovním úseku zaplatit mzdu neboli odměnu za práci. Mimo klasický systém odměňování jsou dnes hojně využívány i zaměstnanecké výhody, respektive benefity. Možnost jejich složení, implementace a využití je téměř neomezená. </a:t>
            </a:r>
          </a:p>
          <a:p>
            <a:pPr algn="just" eaLnBrk="1" hangingPunct="1">
              <a:buNone/>
            </a:pPr>
            <a:endParaRPr lang="cs-CZ" sz="1600" dirty="0" smtClean="0"/>
          </a:p>
          <a:p>
            <a:pPr algn="just" eaLnBrk="1" hangingPunct="1">
              <a:buFontTx/>
              <a:buChar char="-"/>
            </a:pPr>
            <a:endParaRPr lang="cs-CZ" dirty="0" smtClean="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fade">
                                      <p:cBhvr>
                                        <p:cTn id="7" dur="800" decel="100000"/>
                                        <p:tgtEl>
                                          <p:spTgt spid="9218"/>
                                        </p:tgtEl>
                                      </p:cBhvr>
                                    </p:animEffect>
                                    <p:anim calcmode="lin" valueType="num">
                                      <p:cBhvr>
                                        <p:cTn id="8" dur="800" decel="100000" fill="hold"/>
                                        <p:tgtEl>
                                          <p:spTgt spid="9218"/>
                                        </p:tgtEl>
                                        <p:attrNameLst>
                                          <p:attrName>style.rotation</p:attrName>
                                        </p:attrNameLst>
                                      </p:cBhvr>
                                      <p:tavLst>
                                        <p:tav tm="0">
                                          <p:val>
                                            <p:fltVal val="-90"/>
                                          </p:val>
                                        </p:tav>
                                        <p:tav tm="100000">
                                          <p:val>
                                            <p:fltVal val="0"/>
                                          </p:val>
                                        </p:tav>
                                      </p:tavLst>
                                    </p:anim>
                                    <p:anim calcmode="lin" valueType="num">
                                      <p:cBhvr>
                                        <p:cTn id="9" dur="800" decel="100000" fill="hold"/>
                                        <p:tgtEl>
                                          <p:spTgt spid="9218"/>
                                        </p:tgtEl>
                                        <p:attrNameLst>
                                          <p:attrName>ppt_x</p:attrName>
                                        </p:attrNameLst>
                                      </p:cBhvr>
                                      <p:tavLst>
                                        <p:tav tm="0">
                                          <p:val>
                                            <p:strVal val="#ppt_x+0.4"/>
                                          </p:val>
                                        </p:tav>
                                        <p:tav tm="100000">
                                          <p:val>
                                            <p:strVal val="#ppt_x-0.05"/>
                                          </p:val>
                                        </p:tav>
                                      </p:tavLst>
                                    </p:anim>
                                    <p:anim calcmode="lin" valueType="num">
                                      <p:cBhvr>
                                        <p:cTn id="10" dur="800" decel="100000" fill="hold"/>
                                        <p:tgtEl>
                                          <p:spTgt spid="921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21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218"/>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pPr algn="ctr" eaLnBrk="1" hangingPunct="1"/>
            <a:r>
              <a:rPr lang="cs-CZ" dirty="0" smtClean="0"/>
              <a:t>Implementace nástrojů odměňování</a:t>
            </a:r>
          </a:p>
        </p:txBody>
      </p:sp>
      <p:sp>
        <p:nvSpPr>
          <p:cNvPr id="9219" name="Rectangle 3"/>
          <p:cNvSpPr>
            <a:spLocks noGrp="1" noChangeArrowheads="1"/>
          </p:cNvSpPr>
          <p:nvPr>
            <p:ph idx="1"/>
          </p:nvPr>
        </p:nvSpPr>
        <p:spPr/>
        <p:txBody>
          <a:bodyPr>
            <a:normAutofit fontScale="62500" lnSpcReduction="20000"/>
          </a:bodyPr>
          <a:lstStyle/>
          <a:p>
            <a:pPr eaLnBrk="1" hangingPunct="1"/>
            <a:endParaRPr lang="cs-CZ" dirty="0" smtClean="0"/>
          </a:p>
          <a:p>
            <a:pPr algn="just"/>
            <a:r>
              <a:rPr lang="cs-CZ" dirty="0" smtClean="0"/>
              <a:t>V předešlých přednáškách jste měli možnost se seznámit s procesem řízení pracovního výkonu. O tom, že je nezbytná jeho komplexnost a kontinuálnost, jaká je jeho funkce, cíle a které prvky obsahuje. Svůj význam mají všechny prvky, nicméně největší důraz je pořád kladen na odměňování. Jak již bylo řečeno, každý podnik si musí nastavit svou strategii a politiku odměňování. S tím souvisí i implementace systému a struktura odměňování. Tyto struktury a systémy se liší nejen podnik od podniku, ale jsou rozdílné i pro jednotlivé oblasti a obory ekonomické činnosti. Svá specifika má i oblast hotelnictví a gastronomie.</a:t>
            </a:r>
          </a:p>
          <a:p>
            <a:pPr algn="just"/>
            <a:r>
              <a:rPr lang="cs-CZ" dirty="0" smtClean="0"/>
              <a:t>V minulosti byl proveden komplexní výzkum zabývající se řízením pracovního výkonu v hotelnictví v ČR. Ten poskytl mnoho odpovědí na to, jakým způsobem se v tomto segmentu přistupuje k otázce řízení pracovního výkonu, na které prvky je kladen důraz nebo které jsou opomíjeny. Rovněž poskytl i odpovědi na otázky zaměstnanců, které se týkaly jejich názorů, jak vnímají proces řízení pracovního výkonu a které nástroje odměňování či benefitů by v jejich společnosti očekávali. Na základě těchto výsledků byly navrženy implementace efektivních nástrojů, jako jsou podíly na tržbě, upselling, prodejně-motivační, věrnostní příplatky nebo kvartální odměny. Kromě klasických </a:t>
            </a:r>
            <a:r>
              <a:rPr lang="cs-CZ" dirty="0" err="1" smtClean="0"/>
              <a:t>hotmných</a:t>
            </a:r>
            <a:r>
              <a:rPr lang="cs-CZ" dirty="0" smtClean="0"/>
              <a:t> a finančních instrumentů se doporučuje i používání různých zaměstnaneckých výhod. To, že tyto různé kombinace nástrojů je funkční a zaručuje trvalý růst pracovního výkonu, deklaruje případová studie na restauraci Terasa U Zlaté studně.</a:t>
            </a:r>
          </a:p>
          <a:p>
            <a:pPr algn="just" eaLnBrk="1" hangingPunct="1">
              <a:buNone/>
            </a:pPr>
            <a:endParaRPr lang="cs-CZ" sz="1600" dirty="0" smtClean="0"/>
          </a:p>
          <a:p>
            <a:pPr algn="just" eaLnBrk="1" hangingPunct="1">
              <a:buFontTx/>
              <a:buChar char="-"/>
            </a:pPr>
            <a:endParaRPr lang="cs-CZ" dirty="0" smtClean="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fade">
                                      <p:cBhvr>
                                        <p:cTn id="7" dur="800" decel="100000"/>
                                        <p:tgtEl>
                                          <p:spTgt spid="9218"/>
                                        </p:tgtEl>
                                      </p:cBhvr>
                                    </p:animEffect>
                                    <p:anim calcmode="lin" valueType="num">
                                      <p:cBhvr>
                                        <p:cTn id="8" dur="800" decel="100000" fill="hold"/>
                                        <p:tgtEl>
                                          <p:spTgt spid="9218"/>
                                        </p:tgtEl>
                                        <p:attrNameLst>
                                          <p:attrName>style.rotation</p:attrName>
                                        </p:attrNameLst>
                                      </p:cBhvr>
                                      <p:tavLst>
                                        <p:tav tm="0">
                                          <p:val>
                                            <p:fltVal val="-90"/>
                                          </p:val>
                                        </p:tav>
                                        <p:tav tm="100000">
                                          <p:val>
                                            <p:fltVal val="0"/>
                                          </p:val>
                                        </p:tav>
                                      </p:tavLst>
                                    </p:anim>
                                    <p:anim calcmode="lin" valueType="num">
                                      <p:cBhvr>
                                        <p:cTn id="9" dur="800" decel="100000" fill="hold"/>
                                        <p:tgtEl>
                                          <p:spTgt spid="9218"/>
                                        </p:tgtEl>
                                        <p:attrNameLst>
                                          <p:attrName>ppt_x</p:attrName>
                                        </p:attrNameLst>
                                      </p:cBhvr>
                                      <p:tavLst>
                                        <p:tav tm="0">
                                          <p:val>
                                            <p:strVal val="#ppt_x+0.4"/>
                                          </p:val>
                                        </p:tav>
                                        <p:tav tm="100000">
                                          <p:val>
                                            <p:strVal val="#ppt_x-0.05"/>
                                          </p:val>
                                        </p:tav>
                                      </p:tavLst>
                                    </p:anim>
                                    <p:anim calcmode="lin" valueType="num">
                                      <p:cBhvr>
                                        <p:cTn id="10" dur="800" decel="100000" fill="hold"/>
                                        <p:tgtEl>
                                          <p:spTgt spid="921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21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218"/>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546</TotalTime>
  <Words>355</Words>
  <Application>Microsoft Office PowerPoint</Application>
  <PresentationFormat>Předvádění na obrazovce (4:3)</PresentationFormat>
  <Paragraphs>118</Paragraphs>
  <Slides>13</Slides>
  <Notes>0</Notes>
  <HiddenSlides>0</HiddenSlides>
  <MMClips>0</MMClips>
  <ScaleCrop>false</ScaleCrop>
  <HeadingPairs>
    <vt:vector size="6" baseType="variant">
      <vt:variant>
        <vt:lpstr>Motiv</vt:lpstr>
      </vt:variant>
      <vt:variant>
        <vt:i4>1</vt:i4>
      </vt:variant>
      <vt:variant>
        <vt:lpstr>Vložené servery OLE</vt:lpstr>
      </vt:variant>
      <vt:variant>
        <vt:i4>0</vt:i4>
      </vt:variant>
      <vt:variant>
        <vt:lpstr>Nadpisy snímků</vt:lpstr>
      </vt:variant>
      <vt:variant>
        <vt:i4>13</vt:i4>
      </vt:variant>
    </vt:vector>
  </HeadingPairs>
  <TitlesOfParts>
    <vt:vector size="14" baseType="lpstr">
      <vt:lpstr>Tok</vt:lpstr>
      <vt:lpstr>Sumarizace lidských zdrojů</vt:lpstr>
      <vt:lpstr>Historie personalistiky a řízení lidských zdrojů</vt:lpstr>
      <vt:lpstr>Řízení pracovního výkonu</vt:lpstr>
      <vt:lpstr>Vedení a koučování pracovníků</vt:lpstr>
      <vt:lpstr>Motivace</vt:lpstr>
      <vt:lpstr>Stimulace</vt:lpstr>
      <vt:lpstr>Hodnocení</vt:lpstr>
      <vt:lpstr>Odměňování</vt:lpstr>
      <vt:lpstr>Implementace nástrojů odměňování</vt:lpstr>
      <vt:lpstr>Integrace vědy a praxe</vt:lpstr>
      <vt:lpstr>Self management</vt:lpstr>
      <vt:lpstr>Self management</vt:lpstr>
      <vt:lpstr>Věřím, že tomu již začínáte rozumět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pracovního výkonu v hotelnictví v ČR</dc:title>
  <dc:creator>UMC_Cakovice</dc:creator>
  <cp:lastModifiedBy>umc041</cp:lastModifiedBy>
  <cp:revision>44</cp:revision>
  <dcterms:created xsi:type="dcterms:W3CDTF">2013-02-06T13:17:20Z</dcterms:created>
  <dcterms:modified xsi:type="dcterms:W3CDTF">2020-10-23T11:24:23Z</dcterms:modified>
</cp:coreProperties>
</file>