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9" r:id="rId1"/>
  </p:sldMasterIdLst>
  <p:sldIdLst>
    <p:sldId id="256" r:id="rId2"/>
    <p:sldId id="258" r:id="rId3"/>
    <p:sldId id="278" r:id="rId4"/>
    <p:sldId id="279" r:id="rId5"/>
    <p:sldId id="276" r:id="rId6"/>
    <p:sldId id="277" r:id="rId7"/>
    <p:sldId id="280" r:id="rId8"/>
    <p:sldId id="274" r:id="rId9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B305864-79E5-4A06-A43A-1CE4084630B4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comb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D34837A-FEB7-40DB-B7CC-151D740B3D9D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73B24C1-01AD-4080-8750-85AC3F98F7EF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97208EA-B512-40B4-9FFF-7D0FFE38D6EE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88F44C6-C461-4F13-B7AB-9804359D6DDA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comb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01976C6-70CC-4D86-8D2B-86B524C45C5F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90C7457-7F4D-4FCA-BCFD-5A3825F6C529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CE84564-2692-4DE7-8273-0D4876B67BD9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73FCBDC-D125-4088-98D9-8424CE9B14A5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4322CC-D5C6-4D92-B525-F7D288AA7ED1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s odříznutým a zakulaceným jedním rohem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avoúhlý trojúhelník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pPr>
              <a:defRPr/>
            </a:pPr>
            <a:fld id="{9F36BA47-0DEC-41EB-9E79-B23E55A25F80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10" name="Volný tvar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Volný tvar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F48CE04F-73AD-43D2-B117-9A6D88AEFF41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grpSp>
        <p:nvGrpSpPr>
          <p:cNvPr id="2" name="Skupina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Volný tvar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Volný tvar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0" r:id="rId1"/>
    <p:sldLayoutId id="2147483791" r:id="rId2"/>
    <p:sldLayoutId id="2147483792" r:id="rId3"/>
    <p:sldLayoutId id="2147483793" r:id="rId4"/>
    <p:sldLayoutId id="2147483794" r:id="rId5"/>
    <p:sldLayoutId id="2147483795" r:id="rId6"/>
    <p:sldLayoutId id="2147483796" r:id="rId7"/>
    <p:sldLayoutId id="2147483797" r:id="rId8"/>
    <p:sldLayoutId id="2147483798" r:id="rId9"/>
    <p:sldLayoutId id="2147483799" r:id="rId10"/>
    <p:sldLayoutId id="2147483800" r:id="rId11"/>
  </p:sldLayoutIdLst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30" grpId="0" build="p"/>
    </p:bldLst>
  </p:timing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ctr" eaLnBrk="1" hangingPunct="1"/>
            <a:r>
              <a:rPr lang="cs-CZ" sz="4400" dirty="0" smtClean="0"/>
              <a:t>Učení, vzdělávání a </a:t>
            </a:r>
            <a:r>
              <a:rPr lang="cs-CZ" sz="4400" dirty="0" err="1" smtClean="0"/>
              <a:t>koučink</a:t>
            </a:r>
            <a:endParaRPr lang="cs-CZ" sz="4400" dirty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cs-CZ" sz="2600" dirty="0" smtClean="0"/>
          </a:p>
          <a:p>
            <a:pPr eaLnBrk="1" hangingPunct="1"/>
            <a:r>
              <a:rPr lang="cs-CZ" sz="2600" dirty="0" smtClean="0"/>
              <a:t>Ing. et Bc. Michal Motyčka, </a:t>
            </a:r>
            <a:r>
              <a:rPr lang="cs-CZ" sz="2600" dirty="0" err="1" smtClean="0"/>
              <a:t>DiS</a:t>
            </a:r>
            <a:r>
              <a:rPr lang="cs-CZ" sz="2600" dirty="0" smtClean="0"/>
              <a:t>., Ph.D., </a:t>
            </a:r>
            <a:r>
              <a:rPr lang="cs-CZ" sz="2600" dirty="0" err="1" smtClean="0"/>
              <a:t>Drhc</a:t>
            </a:r>
            <a:r>
              <a:rPr lang="cs-CZ" sz="2600" dirty="0" smtClean="0"/>
              <a:t>.</a:t>
            </a:r>
          </a:p>
        </p:txBody>
      </p:sp>
    </p:spTree>
  </p:cSld>
  <p:clrMapOvr>
    <a:masterClrMapping/>
  </p:clrMapOvr>
  <p:transition advClick="0" advTm="0">
    <p:comb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Vzdělávání zaměstnanců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cs-CZ" sz="1200" dirty="0" smtClean="0"/>
              <a:t>Na základě výsledků hodnocení výkonu zaměstnance se nastavuje jeho další plán rozvoje, zlepšování a vzdělávání za </a:t>
            </a:r>
          </a:p>
          <a:p>
            <a:pPr algn="just">
              <a:buNone/>
            </a:pPr>
            <a:r>
              <a:rPr lang="cs-CZ" sz="1200" dirty="0" smtClean="0"/>
              <a:t>účelem řízení jeho pracovního výkonu. K rozvoji a zlepšování dochází neustále, proto mohou být považovány za přirozené </a:t>
            </a:r>
          </a:p>
          <a:p>
            <a:pPr algn="just">
              <a:buNone/>
            </a:pPr>
            <a:r>
              <a:rPr lang="cs-CZ" sz="1200" dirty="0" smtClean="0"/>
              <a:t>procesy, které mohou probíhat efektivněji, pokud, jak zmiňuje </a:t>
            </a:r>
            <a:r>
              <a:rPr lang="cs-CZ" sz="1200" dirty="0" err="1" smtClean="0"/>
              <a:t>Craig</a:t>
            </a:r>
            <a:r>
              <a:rPr lang="cs-CZ" sz="1200" dirty="0" smtClean="0"/>
              <a:t> (2001):</a:t>
            </a:r>
          </a:p>
          <a:p>
            <a:pPr lvl="0" algn="just"/>
            <a:r>
              <a:rPr lang="cs-CZ" sz="1200" dirty="0" smtClean="0"/>
              <a:t>je nastaven nějaký plán osobního rozvoje jedince;</a:t>
            </a:r>
          </a:p>
          <a:p>
            <a:pPr lvl="0" algn="just"/>
            <a:r>
              <a:rPr lang="cs-CZ" sz="1200" dirty="0" smtClean="0"/>
              <a:t>se využívá, je-li to možné, koučování;</a:t>
            </a:r>
          </a:p>
          <a:p>
            <a:pPr lvl="0" algn="just"/>
            <a:r>
              <a:rPr lang="cs-CZ" sz="1200" dirty="0" smtClean="0"/>
              <a:t>existují podmínky pro další učení.</a:t>
            </a:r>
          </a:p>
          <a:p>
            <a:pPr algn="just"/>
            <a:endParaRPr lang="cs-CZ" sz="1200" dirty="0" smtClean="0"/>
          </a:p>
          <a:p>
            <a:pPr algn="just"/>
            <a:r>
              <a:rPr lang="cs-CZ" sz="1200" dirty="0" smtClean="0"/>
              <a:t> „</a:t>
            </a:r>
            <a:r>
              <a:rPr lang="cs-CZ" sz="1200" i="1" dirty="0" smtClean="0"/>
              <a:t>Mezi zlepšováním a učením existuje příčinná souvislost; dosáhněte ochoty se zlepšovat        a proces učení bude následovat</a:t>
            </a:r>
            <a:r>
              <a:rPr lang="cs-CZ" sz="1200" dirty="0" smtClean="0"/>
              <a:t>”, uvádí Armstrong (2011). Je také přesvědčen, že </a:t>
            </a:r>
            <a:r>
              <a:rPr lang="cs-CZ" sz="1200" i="1" dirty="0" smtClean="0"/>
              <a:t>„... pracovní zkušenosti budou vždy tou nejbohatší laboratoří učení</a:t>
            </a:r>
            <a:r>
              <a:rPr lang="cs-CZ" sz="1200" dirty="0" smtClean="0"/>
              <a:t>“. Je tedy nutné neustále přicházet s dalšími možnostmi rozvoje a učení a vyhledávat nové příležitosti. </a:t>
            </a:r>
          </a:p>
          <a:p>
            <a:pPr algn="just"/>
            <a:endParaRPr lang="cs-CZ" sz="1200" dirty="0" smtClean="0"/>
          </a:p>
          <a:p>
            <a:pPr algn="just"/>
            <a:r>
              <a:rPr lang="cs-CZ" sz="1200" dirty="0" smtClean="0"/>
              <a:t>Řízení pracovního výkonu nabízí příležitosti k učení ve třech fázích (Belcourt, 1998):</a:t>
            </a:r>
          </a:p>
          <a:p>
            <a:pPr algn="just">
              <a:buNone/>
            </a:pPr>
            <a:endParaRPr lang="cs-CZ" sz="1200" dirty="0" smtClean="0"/>
          </a:p>
          <a:p>
            <a:pPr algn="just">
              <a:buNone/>
            </a:pPr>
            <a:r>
              <a:rPr lang="cs-CZ" sz="1200" b="1" dirty="0" smtClean="0"/>
              <a:t>1. Dohoda o pracovním výkonu a jeho plánování</a:t>
            </a:r>
            <a:endParaRPr lang="cs-CZ" sz="1200" dirty="0" smtClean="0"/>
          </a:p>
          <a:p>
            <a:pPr algn="just"/>
            <a:r>
              <a:rPr lang="cs-CZ" sz="1200" dirty="0" smtClean="0"/>
              <a:t>V této fázi jsou příležitosti k učení nastaveny již na počátku, kdy se stanovuje dohoda              o výkonu. Zároveň se aktualizuje profil role, vytyčuje se, jakých výsledků má být dosaženo. Na základě toho probíhá diskuze o tom, jak může být role pracovníka rozvinuta a jaké znalosti má jedinec získat pro to, aby bylo možno plánované role dosáhnout. Dohodnou se také oblasti, kde se má zlepšit jeho výkon a vzdělání nutné k dosažení zlepšení.</a:t>
            </a:r>
            <a:endParaRPr lang="cs-CZ" sz="1200" dirty="0"/>
          </a:p>
        </p:txBody>
      </p:sp>
    </p:spTree>
  </p:cSld>
  <p:clrMapOvr>
    <a:masterClrMapping/>
  </p:clrMapOvr>
  <p:transition advClick="0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000"/>
                            </p:stCondLst>
                            <p:childTnLst>
                              <p:par>
                                <p:cTn id="26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4000"/>
                            </p:stCondLst>
                            <p:childTnLst>
                              <p:par>
                                <p:cTn id="32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0"/>
                            </p:stCondLst>
                            <p:childTnLst>
                              <p:par>
                                <p:cTn id="38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6000"/>
                            </p:stCondLst>
                            <p:childTnLst>
                              <p:par>
                                <p:cTn id="44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7000"/>
                            </p:stCondLst>
                            <p:childTnLst>
                              <p:par>
                                <p:cTn id="50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8000"/>
                            </p:stCondLst>
                            <p:childTnLst>
                              <p:par>
                                <p:cTn id="56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40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40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40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9000"/>
                            </p:stCondLst>
                            <p:childTnLst>
                              <p:par>
                                <p:cTn id="62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409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409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409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10000"/>
                            </p:stCondLst>
                            <p:childTnLst>
                              <p:par>
                                <p:cTn id="68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409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409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409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099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Vzdělávání zaměstnanců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sz="1400" b="1" dirty="0" smtClean="0"/>
              <a:t>2. Učení a vzdělávání v průběhu roku</a:t>
            </a:r>
            <a:endParaRPr lang="cs-CZ" sz="1400" dirty="0" smtClean="0"/>
          </a:p>
          <a:p>
            <a:pPr algn="just"/>
            <a:r>
              <a:rPr lang="cs-CZ" sz="1400" dirty="0" smtClean="0"/>
              <a:t>Učení není možné oddělit od činnosti a stejně tak jako u řízení pracovního výkonu se jedná  o  nepřetržitý proces. Každý úkol představuje příležitost k učení. Manažer má za povinnost pracovníkům pomáhat s osvojením činností a uvědoměním si, jaké další znalosti mají získat, aby mohli danou činnost ovládnout. Gursoy (2008) se zmiňuje o tom, že neméně důležitá je i zpětná vazba, která učení - je-li poskytována v průběhu roku - významně napomáhá.</a:t>
            </a:r>
          </a:p>
          <a:p>
            <a:pPr algn="just"/>
            <a:endParaRPr lang="cs-CZ" sz="1400" dirty="0" smtClean="0"/>
          </a:p>
          <a:p>
            <a:pPr algn="just">
              <a:buNone/>
            </a:pPr>
            <a:r>
              <a:rPr lang="cs-CZ" sz="1400" b="1" dirty="0" smtClean="0"/>
              <a:t>3. Zkoumání a posuzování pracovního výkonu jako událost vhodná k učení</a:t>
            </a:r>
            <a:endParaRPr lang="cs-CZ" sz="1400" dirty="0" smtClean="0"/>
          </a:p>
          <a:p>
            <a:pPr algn="just"/>
            <a:r>
              <a:rPr lang="cs-CZ" sz="1400" dirty="0" smtClean="0"/>
              <a:t>Hodnocení pracovního výkonu, ať už formální či neformální, může být považováno za událost, při níž dochází k učení. Před samotným zkoumáním by měli hodnocení pracovníci přemýšlet o tom, co by se chtěli naučit, jaké dovednosti si osvojit a v jaké oblasti se zlepšit. Během výzkumu by se měli podělit o své názory na to, co se již naučili a co je ještě potřeba poznat. Výsledkem by poté měl být osobní plán rozvoje, který není stanovován direktivně, ale na základě konsensu prostřednictvím diskuse mezi hodnoceným a hodnotitelem (Lin a </a:t>
            </a:r>
            <a:r>
              <a:rPr lang="cs-CZ" sz="1400" dirty="0" err="1" smtClean="0"/>
              <a:t>Namasivayam</a:t>
            </a:r>
            <a:r>
              <a:rPr lang="cs-CZ" sz="1400" dirty="0" smtClean="0"/>
              <a:t>, 2011).</a:t>
            </a:r>
          </a:p>
          <a:p>
            <a:pPr algn="just"/>
            <a:r>
              <a:rPr lang="cs-CZ" sz="1400" dirty="0" smtClean="0"/>
              <a:t>Plány osobního rozvoje jsou založeny na pochopení toho, co lidé dělají, čeho dosáhli, jaké znalosti a dovednosti mají a jaké potřebují získat. Plány se vždy týkají práce a schopnosti tuto práci efektivně vykonávat. Nezajímají se pouze o identifikaci potřeb vzdělávání a nalezení vhodných kurzů k jeho dosažení - ty totiž tvoří pouhou část plánu rozvoje. </a:t>
            </a:r>
            <a:endParaRPr lang="cs-CZ" sz="1400" dirty="0"/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000"/>
                            </p:stCondLst>
                            <p:childTnLst>
                              <p:par>
                                <p:cTn id="26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4000"/>
                            </p:stCondLst>
                            <p:childTnLst>
                              <p:par>
                                <p:cTn id="32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0"/>
                            </p:stCondLst>
                            <p:childTnLst>
                              <p:par>
                                <p:cTn id="38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/>
      <p:bldP spid="512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Vzdělávání zaměstnanců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0" algn="just">
              <a:buNone/>
            </a:pPr>
            <a:r>
              <a:rPr lang="cs-CZ" sz="1400" dirty="0" smtClean="0"/>
              <a:t>Důležitější jsou další vzdělávací aktivity. Armstrong (2011) uvádí tyto: koučování,</a:t>
            </a:r>
          </a:p>
          <a:p>
            <a:pPr lvl="0" algn="just"/>
            <a:r>
              <a:rPr lang="cs-CZ" sz="1400" dirty="0" smtClean="0"/>
              <a:t>napodobování vzoru v roli (</a:t>
            </a:r>
            <a:r>
              <a:rPr lang="cs-CZ" sz="1400" dirty="0" err="1" smtClean="0"/>
              <a:t>mentoring</a:t>
            </a:r>
            <a:r>
              <a:rPr lang="cs-CZ" sz="1400" dirty="0" smtClean="0"/>
              <a:t>),</a:t>
            </a:r>
          </a:p>
          <a:p>
            <a:pPr lvl="0" algn="just"/>
            <a:r>
              <a:rPr lang="cs-CZ" sz="1400" dirty="0" smtClean="0"/>
              <a:t>pozorování a analyzování toho, co dělají jiní (dobrý postup, dobrá praxe),</a:t>
            </a:r>
          </a:p>
          <a:p>
            <a:pPr lvl="0" algn="just"/>
            <a:r>
              <a:rPr lang="cs-CZ" sz="1400" dirty="0" smtClean="0"/>
              <a:t>rozšiřování role (obohacování práce),</a:t>
            </a:r>
          </a:p>
          <a:p>
            <a:pPr lvl="0" algn="just"/>
            <a:r>
              <a:rPr lang="cs-CZ" sz="1400" dirty="0" smtClean="0"/>
              <a:t>práce na projektu (zvláštní pověření),</a:t>
            </a:r>
          </a:p>
          <a:p>
            <a:pPr lvl="0" algn="just"/>
            <a:r>
              <a:rPr lang="cs-CZ" sz="1400" dirty="0" smtClean="0"/>
              <a:t>zapojení do jiných oblastí práce (rotace práce),</a:t>
            </a:r>
          </a:p>
          <a:p>
            <a:pPr lvl="0" algn="just"/>
            <a:r>
              <a:rPr lang="cs-CZ" sz="1400" dirty="0" smtClean="0"/>
              <a:t>zapojení do společenství praktiků (učení se od jiných lidí, kteří vykonávají podobnou práci),</a:t>
            </a:r>
          </a:p>
          <a:p>
            <a:pPr lvl="0" algn="just"/>
            <a:r>
              <a:rPr lang="cs-CZ" sz="1400" dirty="0" smtClean="0"/>
              <a:t>učení se činností, akcí,</a:t>
            </a:r>
          </a:p>
          <a:p>
            <a:pPr lvl="0" algn="just"/>
            <a:r>
              <a:rPr lang="cs-CZ" sz="1400" dirty="0" smtClean="0"/>
              <a:t>učení a vzdělávání pomocí počítačů (e-</a:t>
            </a:r>
            <a:r>
              <a:rPr lang="cs-CZ" sz="1400" dirty="0" err="1" smtClean="0"/>
              <a:t>learning</a:t>
            </a:r>
            <a:r>
              <a:rPr lang="cs-CZ" sz="1400" dirty="0" smtClean="0"/>
              <a:t>),</a:t>
            </a:r>
          </a:p>
          <a:p>
            <a:pPr lvl="0" algn="just"/>
            <a:r>
              <a:rPr lang="cs-CZ" sz="1400" dirty="0" smtClean="0"/>
              <a:t>četba doporučené literatury.</a:t>
            </a:r>
          </a:p>
          <a:p>
            <a:pPr algn="just">
              <a:buNone/>
            </a:pPr>
            <a:endParaRPr lang="cs-CZ" sz="1400" dirty="0" smtClean="0"/>
          </a:p>
          <a:p>
            <a:pPr algn="just">
              <a:buNone/>
            </a:pPr>
            <a:r>
              <a:rPr lang="cs-CZ" sz="1400" dirty="0" smtClean="0"/>
              <a:t>Součástí plánu rozvoje musí být jasně definovaný plán činností/akcí, který stanovuje, co je třeba udělat a jak je to třeba udělat, a to</a:t>
            </a:r>
          </a:p>
          <a:p>
            <a:pPr algn="just">
              <a:buNone/>
            </a:pPr>
            <a:r>
              <a:rPr lang="cs-CZ" sz="1400" dirty="0" smtClean="0"/>
              <a:t> podle následujících bodů (</a:t>
            </a:r>
            <a:r>
              <a:rPr lang="cs-CZ" sz="1400" dirty="0" err="1" smtClean="0"/>
              <a:t>Faerber</a:t>
            </a:r>
            <a:r>
              <a:rPr lang="cs-CZ" sz="1400" dirty="0" smtClean="0"/>
              <a:t>, 2009):</a:t>
            </a:r>
          </a:p>
          <a:p>
            <a:pPr lvl="0" algn="just"/>
            <a:r>
              <a:rPr lang="cs-CZ" sz="1400" dirty="0" smtClean="0"/>
              <a:t>potřeby učení/vzdělávání;</a:t>
            </a:r>
          </a:p>
          <a:p>
            <a:pPr lvl="0" algn="just"/>
            <a:r>
              <a:rPr lang="cs-CZ" sz="1400" dirty="0" smtClean="0"/>
              <a:t>očekávané výsledky (cíle učení);</a:t>
            </a:r>
          </a:p>
          <a:p>
            <a:pPr lvl="0" algn="just"/>
            <a:r>
              <a:rPr lang="cs-CZ" sz="1400" dirty="0" smtClean="0"/>
              <a:t>činnosti/aktivity učení směřující k uspokojení daných potřeb;</a:t>
            </a:r>
          </a:p>
          <a:p>
            <a:pPr lvl="0" algn="just"/>
            <a:r>
              <a:rPr lang="cs-CZ" sz="1400" dirty="0" smtClean="0"/>
              <a:t>odpovědnost za učení/vzdělávání – postihuje, co budou dělat jednotliví pracovníci a jakou podporu a pomoc budou požadovat od svého manažera, útvaru lidských zdrojů nebo ostatních lidí;</a:t>
            </a:r>
          </a:p>
          <a:p>
            <a:pPr lvl="0" algn="just"/>
            <a:r>
              <a:rPr lang="cs-CZ" sz="1400" dirty="0" smtClean="0"/>
              <a:t>načasování – plánuje, kdy se očekává, že bude daná vzdělávací aktivita zahájena, respektive ukončena.</a:t>
            </a:r>
          </a:p>
          <a:p>
            <a:pPr algn="just"/>
            <a:r>
              <a:rPr lang="cs-CZ" sz="1400" dirty="0" smtClean="0"/>
              <a:t> </a:t>
            </a:r>
          </a:p>
          <a:p>
            <a:pPr algn="just"/>
            <a:r>
              <a:rPr lang="cs-CZ" sz="1400" dirty="0" smtClean="0"/>
              <a:t>Plány osobního rozvoje by měly být zaznamenávány na jednoduché formuláře, avšak neměly by být brány na lehkou váhu a pojímány jen jako „další formulář“. Pokud se vypracují dobře, jedná se o významný prostředek pro řízení pracovního výkonu. To však vyžaduje, aby se všichni manažeři, vedoucí týmů a pracovníci naučili, jak osobní rozvoj plánovat, jak správně identifikovat potřeby učení a vzdělávání, jakými nástroji je uspokojit a jak využívat zařízení a příležitosti, které mají k dispozici. </a:t>
            </a:r>
          </a:p>
          <a:p>
            <a:pPr algn="just"/>
            <a:endParaRPr lang="cs-CZ" sz="1600" dirty="0" smtClean="0"/>
          </a:p>
          <a:p>
            <a:endParaRPr lang="cs-CZ" sz="1600" dirty="0" smtClean="0"/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Vedení zaměstnanců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cs-CZ" sz="1200" i="1" dirty="0" smtClean="0"/>
              <a:t>„Koučování či </a:t>
            </a:r>
            <a:r>
              <a:rPr lang="cs-CZ" sz="1200" i="1" dirty="0" err="1" smtClean="0"/>
              <a:t>koučink</a:t>
            </a:r>
            <a:r>
              <a:rPr lang="cs-CZ" sz="1200" i="1" dirty="0" smtClean="0"/>
              <a:t> nebo </a:t>
            </a:r>
            <a:r>
              <a:rPr lang="cs-CZ" sz="1200" i="1" dirty="0" err="1" smtClean="0"/>
              <a:t>koučing</a:t>
            </a:r>
            <a:r>
              <a:rPr lang="cs-CZ" sz="1200" i="1" dirty="0" smtClean="0"/>
              <a:t> (z </a:t>
            </a:r>
            <a:r>
              <a:rPr lang="cs-CZ" sz="1200" i="1" dirty="0" err="1" smtClean="0"/>
              <a:t>angl</a:t>
            </a:r>
            <a:r>
              <a:rPr lang="cs-CZ" sz="1200" i="1" dirty="0" smtClean="0"/>
              <a:t>. coaching - 'soustavně připravovat') v je psychologickém smyslu slova nový fenomén. Pojem má tři možné významy. Jádrem je metoda koučování , forma rozvoje dospělých lidí založená na mocném způsobu učení se. Metodu užívá profesionální kouč při práci s klientem. A nakonec </a:t>
            </a:r>
            <a:r>
              <a:rPr lang="cs-CZ" sz="1200" i="1" dirty="0" err="1" smtClean="0"/>
              <a:t>koučovací</a:t>
            </a:r>
            <a:r>
              <a:rPr lang="cs-CZ" sz="1200" i="1" dirty="0" smtClean="0"/>
              <a:t> přístup, který je klient po nějaké době sám schopen aplikovat ve vlastním přístupu k lidem.“</a:t>
            </a:r>
            <a:r>
              <a:rPr lang="cs-CZ" sz="1200" dirty="0" smtClean="0"/>
              <a:t>                                      (Koubek, 2004)                </a:t>
            </a:r>
          </a:p>
          <a:p>
            <a:pPr algn="just">
              <a:buNone/>
            </a:pPr>
            <a:r>
              <a:rPr lang="cs-CZ" sz="1200" dirty="0" smtClean="0"/>
              <a:t>                                        </a:t>
            </a:r>
          </a:p>
          <a:p>
            <a:pPr algn="just"/>
            <a:r>
              <a:rPr lang="cs-CZ" sz="1200" dirty="0" smtClean="0"/>
              <a:t>Koučování je nezbytnou a mimořádně důležitou aktivitou řízení pracovního výkonu, která využívá příležitostí, jež vytváří práce sama o sobě, a využívá je k rozvíjení jednotlivých dovedností, schopností a znalostí pracovníků. Tím směřuje k rozvoji samotného pracovního výkonu. Je součástí základních manažerských funkcí, jako je například vedení lidí, respektive pracovníků. Fournies (2000) popisuje koučování jako osobní přístup zahrnující obvykle interakci mezi dvěma osobami, manažerem a podřízeným, jež se uskutečňuje během výkonu práce a jejímž cílem a smyslem je pomoci lidem rozvíjet jejich dovednosti, znalosti a schopnosti - jinak řečeno zvyšovat jejich úroveň odbornou způsobilost. Potřeba koučování může vyplynout jak z formálního, tak i z neformálního posuzování pracovního výkonu. Příležitost ke koučování se tedy může vyskytnout na každodenní bázi.</a:t>
            </a:r>
          </a:p>
          <a:p>
            <a:pPr algn="just"/>
            <a:r>
              <a:rPr lang="cs-CZ" sz="1200" dirty="0" smtClean="0"/>
              <a:t>Koučování se pokusili shrnout pomocí jednoduché definice, jak uvádí Armstrong (2011), například Andrea Ellinger a Scott Keller. Popsali koučování jako každodenní, pohotový, operativní proces pomáhání pracovníkům tak, aby rozpoznávali příležitosti ke zlepšování svého výkonu a svých schopností. Je pro ně formou usnadňování učení. C. D. </a:t>
            </a:r>
            <a:r>
              <a:rPr lang="cs-CZ" sz="1200" dirty="0" err="1" smtClean="0"/>
              <a:t>Lee</a:t>
            </a:r>
            <a:r>
              <a:rPr lang="cs-CZ" sz="1200" dirty="0" smtClean="0"/>
              <a:t> vysvětlil pojem </a:t>
            </a:r>
            <a:r>
              <a:rPr lang="cs-CZ" sz="1200" dirty="0" err="1" smtClean="0"/>
              <a:t>koučinku</a:t>
            </a:r>
            <a:r>
              <a:rPr lang="cs-CZ" sz="1200" dirty="0" smtClean="0"/>
              <a:t> takto: „</a:t>
            </a:r>
            <a:r>
              <a:rPr lang="cs-CZ" sz="1200" i="1" dirty="0" smtClean="0"/>
              <a:t>Model koučování v rámci řízení pracovního výkonu nově definuje vztah mezi nadřízeným a podřízeným. Ti oba pracují společně na tom, jak podřízenému pomoci, aby pracoval podle svých nejlepších schopností.“</a:t>
            </a:r>
            <a:r>
              <a:rPr lang="cs-CZ" sz="1200" dirty="0" smtClean="0"/>
              <a:t> Koučování představuje krátkodobé zásahy směřující k nápravě problémů, které brání pracovníkovi ve výkonu práce, ale je rovněž zaměřeno na jeho dlouhodobější rozvoj a soustavné učení a vzdělávání.</a:t>
            </a:r>
          </a:p>
          <a:p>
            <a:pPr algn="just"/>
            <a:r>
              <a:rPr lang="cs-CZ" sz="1200" dirty="0" smtClean="0"/>
              <a:t>Americké definice, které předkládá Whitmore (2009), vypovídají o delší praxi: „</a:t>
            </a:r>
            <a:r>
              <a:rPr lang="cs-CZ" sz="1200" i="1" dirty="0" smtClean="0"/>
              <a:t>Koučování je strukturovaný proces, řízený vztahem mezi </a:t>
            </a:r>
            <a:r>
              <a:rPr lang="cs-CZ" sz="1200" i="1" dirty="0" err="1" smtClean="0"/>
              <a:t>koučem</a:t>
            </a:r>
            <a:r>
              <a:rPr lang="cs-CZ" sz="1200" i="1" dirty="0" smtClean="0"/>
              <a:t> a jeho klientem. Konečným záměrem koučování je vyvinout vnitřní a vnější struktury, které lidem pomohou dosáhnout úspěchu. Koučování rozvíjí potenciál lidí rozšířením jejich smyslu pro to, co je možné. Koučování je     o objevování, uvědomování si a volbě. Lidé, kteří se nechávají koučovat, chtějí vidět výsledky.“</a:t>
            </a:r>
            <a:endParaRPr lang="cs-CZ" sz="1200" dirty="0"/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000"/>
                            </p:stCondLst>
                            <p:childTnLst>
                              <p:par>
                                <p:cTn id="26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4000"/>
                            </p:stCondLst>
                            <p:childTnLst>
                              <p:par>
                                <p:cTn id="32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0"/>
                            </p:stCondLst>
                            <p:childTnLst>
                              <p:par>
                                <p:cTn id="38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" grpId="0"/>
      <p:bldP spid="7171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Proces koučování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sz="1200" dirty="0" smtClean="0"/>
              <a:t>V procesu koučování je nutné se zaměřit zejména na rozšíření znalostí manažera a jeho snahu o zlepšení procesů myšlení pracovníků. S tím souvisí i rozšíření znalostí zaměstnanců o sobě samých, což jim pomůže uvědomit si, jak jsou vnímáni svým okolím a zejména spolupracovníky. Cílem je rovněž vytvořit příznivé, vstřícné, podporující, avšak náročné prostředí, které slouží k podněcování a rozvoji těch nejdůležitějších dovedností myšlení daného pracovníka, jeho nápadů a chování.</a:t>
            </a:r>
          </a:p>
          <a:p>
            <a:pPr algn="just"/>
            <a:r>
              <a:rPr lang="cs-CZ" sz="1200" dirty="0" smtClean="0"/>
              <a:t>Koučování jako součást procesu řízení tvoří, jak zmiňuje Whitmore (2009), tyto fáze: </a:t>
            </a:r>
          </a:p>
          <a:p>
            <a:pPr lvl="0" algn="just"/>
            <a:r>
              <a:rPr lang="cs-CZ" sz="1200" dirty="0" smtClean="0"/>
              <a:t>Zabezpečování toho, aby si lidé uvědomovali, jaký je jejich pracovní výkon, a to například tak, že odpovídají na otázky stanovující míru, v jaké se vyznají ve své práci a co o ní soudí.</a:t>
            </a:r>
          </a:p>
          <a:p>
            <a:pPr lvl="0" algn="just"/>
            <a:r>
              <a:rPr lang="cs-CZ" sz="1200" dirty="0" smtClean="0"/>
              <a:t>Kontrolované delegování zabezpečující to, aby lidé nejen věděli, co se od nich očekává, ale také aby chápali, co musejí znát a být schopni dělat, aby uspokojivě dokončili úkol. Toto delegování manažerům poskytuje příležitost, aby pracovníkům poradili a orientovali je hned od počátku – rada v pozdější fázi může být vnímána jako zbytečné zasahování do činnosti.</a:t>
            </a:r>
          </a:p>
          <a:p>
            <a:pPr lvl="0" algn="just"/>
            <a:r>
              <a:rPr lang="cs-CZ" sz="1200" dirty="0" smtClean="0"/>
              <a:t>Využívání každé situace, která může nastat, jako příležitosti k prosazování                   a propagování učení a vzdělávání.</a:t>
            </a:r>
          </a:p>
          <a:p>
            <a:pPr lvl="0" algn="just"/>
            <a:r>
              <a:rPr lang="cs-CZ" sz="1200" dirty="0" smtClean="0"/>
              <a:t>Podněcování lidí, aby se zabývali náročnějšími problémy a tím, jak s nimi zacházet.</a:t>
            </a:r>
          </a:p>
          <a:p>
            <a:pPr algn="just">
              <a:buNone/>
            </a:pPr>
            <a:endParaRPr lang="cs-CZ" sz="1200" b="1" i="1" dirty="0" smtClean="0"/>
          </a:p>
          <a:p>
            <a:pPr algn="just"/>
            <a:r>
              <a:rPr lang="cs-CZ" sz="1200" b="1" u="sng" dirty="0" smtClean="0"/>
              <a:t>Metody koučování</a:t>
            </a:r>
            <a:endParaRPr lang="cs-CZ" sz="1200" dirty="0" smtClean="0"/>
          </a:p>
          <a:p>
            <a:pPr algn="just"/>
            <a:r>
              <a:rPr lang="cs-CZ" sz="1200" dirty="0" smtClean="0"/>
              <a:t>Dobré koučování spočívá v povzbuzování a vedení lidí k tomu, aby promýšleli záležitosti        a viděli věci jinak, v umožňování toho, aby sami pro sebe vypracovávali taková řešení, která budou považovat za vlastní, a v podněcování k tomu, aby úkoly řešili jinak. </a:t>
            </a:r>
            <a:endParaRPr lang="cs-CZ" sz="1200" dirty="0"/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000"/>
                            </p:stCondLst>
                            <p:childTnLst>
                              <p:par>
                                <p:cTn id="26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4000"/>
                            </p:stCondLst>
                            <p:childTnLst>
                              <p:par>
                                <p:cTn id="32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0"/>
                            </p:stCondLst>
                            <p:childTnLst>
                              <p:par>
                                <p:cTn id="38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6000"/>
                            </p:stCondLst>
                            <p:childTnLst>
                              <p:par>
                                <p:cTn id="44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7000"/>
                            </p:stCondLst>
                            <p:childTnLst>
                              <p:par>
                                <p:cTn id="50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81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81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81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8000"/>
                            </p:stCondLst>
                            <p:childTnLst>
                              <p:par>
                                <p:cTn id="56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81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81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81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4" grpId="0"/>
      <p:bldP spid="8195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Proces koučování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cs-CZ" sz="1150" dirty="0" smtClean="0"/>
              <a:t>V procesu koučování se nejčastěji uplatňuje model GROW, který dostal do povědomí široké veřejnosti známý britský kouč John Whitemore. Ten vymezuje základní etapy </a:t>
            </a:r>
            <a:r>
              <a:rPr lang="cs-CZ" sz="1150" dirty="0" err="1" smtClean="0"/>
              <a:t>koučovacího</a:t>
            </a:r>
            <a:r>
              <a:rPr lang="cs-CZ" sz="1150" dirty="0" smtClean="0"/>
              <a:t> procesu, jež mají svou logiku a plynule na sebe navazují, podle toho, jak se jedinec propracovává k řešení problému či dosažení daného cíle (Haberleitner a jiní, 2009):</a:t>
            </a:r>
          </a:p>
          <a:p>
            <a:pPr lvl="0" algn="just"/>
            <a:r>
              <a:rPr lang="cs-CZ" sz="1150" dirty="0" smtClean="0"/>
              <a:t>G (goal=cíl) – směřování, cíl. V této etapě musejí pracovníci vymezit na základě položených otázek to, co je jejich cílem. </a:t>
            </a:r>
          </a:p>
          <a:p>
            <a:pPr lvl="0" algn="just"/>
            <a:r>
              <a:rPr lang="cs-CZ" sz="1150" dirty="0" smtClean="0"/>
              <a:t>R (reality = skutečnost) – popis skutečného stavu. V této fázi se popisuje, kde se jedinec nachází, jak situaci vnímá, jakého zlepšení by chtěl dosáhnout a co jej v tom brzdí a co mu v tom brání.</a:t>
            </a:r>
          </a:p>
          <a:p>
            <a:pPr lvl="0" algn="just"/>
            <a:r>
              <a:rPr lang="cs-CZ" sz="1150" dirty="0" smtClean="0"/>
              <a:t>O (option generation = vytváření možností) – vymezení řešení. V této etapě se řeší, jaké má pracovník možnosti a jaká rizika může očekávat. Prospěšné je definovat možností co nejvíce a pokusit se odhalit všechna rizika.</a:t>
            </a:r>
          </a:p>
          <a:p>
            <a:pPr lvl="0" algn="just"/>
            <a:r>
              <a:rPr lang="cs-CZ" sz="1150" dirty="0" smtClean="0"/>
              <a:t>W</a:t>
            </a:r>
            <a:r>
              <a:rPr lang="cs-CZ" sz="1150" b="1" dirty="0" smtClean="0"/>
              <a:t> </a:t>
            </a:r>
            <a:r>
              <a:rPr lang="cs-CZ" sz="1150" dirty="0" smtClean="0"/>
              <a:t>(wrapping up/will do = shrnutí, zabalení/bude se dělat, udělá se; dvojité W znamená také who, when, what, tedy kdo, kdy a co) – shrnutí. V této závěrečné fázi celého procesu dochází k souhrnu výše uvedeného a nastavení konkrétního akčního plánu pro splnění stanoveného cíle.</a:t>
            </a:r>
          </a:p>
          <a:p>
            <a:pPr algn="just">
              <a:buNone/>
            </a:pPr>
            <a:endParaRPr lang="cs-CZ" sz="1150" dirty="0" smtClean="0"/>
          </a:p>
          <a:p>
            <a:pPr algn="just"/>
            <a:r>
              <a:rPr lang="cs-CZ" sz="1150" dirty="0" smtClean="0"/>
              <a:t>Koučování též potřebuje příznivou atmosféru a klima na pracovišti, kde bude převažovat společná práce a styl řízení, kde jsou lidé odhodláni se zlepšovat, uvědomují si sebe sama       a navzájem si pomáhají dosahovat stanovené cíle. Pro kvalitní kulturu koučování na pracovišti je nutné, aby vznikala jak při formálních, tak i při  neformálních příležitostech, a aby měli manažeři dovednosti ke koučování a odhodlání dobře a kvalitně „koučovat“ své podřízené, jejichž samotný zájem o zlepšení se nestačí. Vytváření takovéto  kultury je obtížné, avšak na druhou stranu nezbytné pro kvalitní řízení pracovního výkonu. Důležitou roli v něm hrají specialisté na řízení lidských zdrojů, kteří mohou působit jako </a:t>
            </a:r>
            <a:r>
              <a:rPr lang="cs-CZ" sz="1150" dirty="0" err="1" smtClean="0"/>
              <a:t>mentoři</a:t>
            </a:r>
            <a:r>
              <a:rPr lang="cs-CZ" sz="1150" dirty="0" smtClean="0"/>
              <a:t> vedoucích pracovníků a zdůrazňovat jim význam a přidanou hodnotu koučování pro jednotlivce i celou organizaci. Koučování se musí stát součástí identity společnosti (</a:t>
            </a:r>
            <a:r>
              <a:rPr lang="cs-CZ" sz="1150" dirty="0" err="1" smtClean="0"/>
              <a:t>Passmore</a:t>
            </a:r>
            <a:r>
              <a:rPr lang="cs-CZ" sz="1150" dirty="0" smtClean="0"/>
              <a:t>, 2010).</a:t>
            </a:r>
          </a:p>
          <a:p>
            <a:pPr algn="just"/>
            <a:r>
              <a:rPr lang="cs-CZ" sz="1150" dirty="0" smtClean="0"/>
              <a:t>A jednou z těchto činností je také motivace a stimulace pracovníků v daném podniku.  Tyto pojmy jsou většinou uváděny spolu, neboť se týkají vzájemně provázaných činností, ovšem mají zcela odlišný význam a není tedy možné je zaměňovat. Proto je nutné si vysvětlit  tyto pojmy a poukázat na rozdíly mezi těmito </a:t>
            </a:r>
            <a:r>
              <a:rPr lang="cs-CZ" sz="1150" dirty="0" err="1" smtClean="0"/>
              <a:t>dvěmi</a:t>
            </a:r>
            <a:r>
              <a:rPr lang="cs-CZ" sz="1150" dirty="0" smtClean="0"/>
              <a:t> činnostmi.</a:t>
            </a:r>
          </a:p>
          <a:p>
            <a:pPr algn="just"/>
            <a:r>
              <a:rPr lang="cs-CZ" sz="1150" dirty="0" smtClean="0"/>
              <a:t>Po hodnocení pracovníků, stanovení cílů a plánu jejich osobního rozvoje, i za pomoci koučování, následuje přechod do fáze procesu řízení pracovního výkonu nazývané motivace pracovníků. Role této fáze je v celém systému stěžejní.</a:t>
            </a:r>
            <a:endParaRPr lang="cs-CZ" sz="1150" dirty="0"/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000"/>
                            </p:stCondLst>
                            <p:childTnLst>
                              <p:par>
                                <p:cTn id="26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4000"/>
                            </p:stCondLst>
                            <p:childTnLst>
                              <p:par>
                                <p:cTn id="32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0"/>
                            </p:stCondLst>
                            <p:childTnLst>
                              <p:par>
                                <p:cTn id="38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6000"/>
                            </p:stCondLst>
                            <p:childTnLst>
                              <p:par>
                                <p:cTn id="44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7000"/>
                            </p:stCondLst>
                            <p:childTnLst>
                              <p:par>
                                <p:cTn id="50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9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9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9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8000"/>
                            </p:stCondLst>
                            <p:childTnLst>
                              <p:par>
                                <p:cTn id="56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92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92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92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8" grpId="0"/>
      <p:bldP spid="9219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l" eaLnBrk="1" hangingPunct="1"/>
            <a:r>
              <a:rPr lang="cs-CZ" sz="3300" dirty="0" smtClean="0"/>
              <a:t>Dali jsme to…,</a:t>
            </a:r>
            <a:br>
              <a:rPr lang="cs-CZ" sz="3300" dirty="0" smtClean="0"/>
            </a:br>
            <a:r>
              <a:rPr lang="cs-CZ" sz="3300" dirty="0" smtClean="0"/>
              <a:t>ale tak snadné to nebylo, co říkáte? </a:t>
            </a:r>
            <a:r>
              <a:rPr lang="cs-CZ" sz="3300" dirty="0" smtClean="0">
                <a:sym typeface="Wingdings" pitchFamily="2" charset="2"/>
              </a:rPr>
              <a:t>)))</a:t>
            </a:r>
            <a:endParaRPr lang="cs-CZ" sz="3300" dirty="0" smtClean="0"/>
          </a:p>
        </p:txBody>
      </p:sp>
      <p:sp>
        <p:nvSpPr>
          <p:cNvPr id="10243" name="Rectangle 8"/>
          <p:cNvSpPr>
            <a:spLocks noGrp="1" noChangeArrowheads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</a:pPr>
            <a:endParaRPr lang="cs-CZ" sz="2400" dirty="0" smtClean="0"/>
          </a:p>
          <a:p>
            <a:pPr eaLnBrk="1" hangingPunct="1">
              <a:lnSpc>
                <a:spcPct val="80000"/>
              </a:lnSpc>
            </a:pPr>
            <a:r>
              <a:rPr lang="cs-CZ" sz="2400" dirty="0" smtClean="0"/>
              <a:t>Michal Motyčka</a:t>
            </a:r>
          </a:p>
          <a:p>
            <a:pPr eaLnBrk="1" hangingPunct="1">
              <a:lnSpc>
                <a:spcPct val="80000"/>
              </a:lnSpc>
            </a:pPr>
            <a:r>
              <a:rPr lang="cs-CZ" sz="2400" dirty="0" err="1" smtClean="0"/>
              <a:t>Krčmářovská</a:t>
            </a:r>
            <a:r>
              <a:rPr lang="cs-CZ" sz="2400" dirty="0" smtClean="0"/>
              <a:t> 233/53, Praha 9</a:t>
            </a:r>
          </a:p>
          <a:p>
            <a:pPr eaLnBrk="1" hangingPunct="1">
              <a:lnSpc>
                <a:spcPct val="80000"/>
              </a:lnSpc>
            </a:pPr>
            <a:r>
              <a:rPr lang="cs-CZ" sz="2400" dirty="0" smtClean="0"/>
              <a:t>tel. 603 37 85 15</a:t>
            </a:r>
          </a:p>
          <a:p>
            <a:pPr eaLnBrk="1" hangingPunct="1">
              <a:lnSpc>
                <a:spcPct val="80000"/>
              </a:lnSpc>
            </a:pPr>
            <a:r>
              <a:rPr lang="cs-CZ" sz="2400" dirty="0" smtClean="0"/>
              <a:t>e-mail: </a:t>
            </a:r>
            <a:r>
              <a:rPr lang="cs-CZ" sz="2400" dirty="0" err="1" smtClean="0"/>
              <a:t>michal.motycka</a:t>
            </a:r>
            <a:r>
              <a:rPr lang="cs-CZ" sz="2400" dirty="0" smtClean="0"/>
              <a:t>@</a:t>
            </a:r>
            <a:r>
              <a:rPr lang="cs-CZ" sz="2400" dirty="0" err="1" smtClean="0"/>
              <a:t>goldenwell.cz</a:t>
            </a:r>
            <a:endParaRPr lang="cs-CZ" sz="2400" dirty="0" smtClean="0"/>
          </a:p>
        </p:txBody>
      </p:sp>
    </p:spTree>
  </p:cSld>
  <p:clrMapOvr>
    <a:masterClrMapping/>
  </p:clrMapOvr>
  <p:transition advClick="0" advTm="0">
    <p:comb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464</TotalTime>
  <Words>107</Words>
  <Application>Microsoft Office PowerPoint</Application>
  <PresentationFormat>Předvádění na obrazovce (4:3)</PresentationFormat>
  <Paragraphs>77</Paragraphs>
  <Slides>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Tok</vt:lpstr>
      <vt:lpstr>Učení, vzdělávání a koučink</vt:lpstr>
      <vt:lpstr>Vzdělávání zaměstnanců</vt:lpstr>
      <vt:lpstr>Vzdělávání zaměstnanců</vt:lpstr>
      <vt:lpstr>Vzdělávání zaměstnanců</vt:lpstr>
      <vt:lpstr>Vedení zaměstnanců</vt:lpstr>
      <vt:lpstr>Proces koučování</vt:lpstr>
      <vt:lpstr>Proces koučování</vt:lpstr>
      <vt:lpstr>Dali jsme to…, ale tak snadné to nebylo, co říkáte? )))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Řízení pracovního výkonu v hotelnictví v ČR</dc:title>
  <dc:creator>UMC_Cakovice</dc:creator>
  <cp:lastModifiedBy>umc041</cp:lastModifiedBy>
  <cp:revision>35</cp:revision>
  <dcterms:created xsi:type="dcterms:W3CDTF">2013-02-06T13:17:20Z</dcterms:created>
  <dcterms:modified xsi:type="dcterms:W3CDTF">2020-10-08T18:45:09Z</dcterms:modified>
</cp:coreProperties>
</file>