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56" r:id="rId2"/>
    <p:sldId id="259" r:id="rId3"/>
    <p:sldId id="272" r:id="rId4"/>
    <p:sldId id="280" r:id="rId5"/>
    <p:sldId id="278" r:id="rId6"/>
    <p:sldId id="281" r:id="rId7"/>
    <p:sldId id="282" r:id="rId8"/>
    <p:sldId id="283" r:id="rId9"/>
    <p:sldId id="284" r:id="rId10"/>
    <p:sldId id="285" r:id="rId11"/>
    <p:sldId id="274" r:id="rId12"/>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47FF6AC3-A4AF-466D-A9CD-3146DEFBC405}"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DA09E06F-40ED-463B-BD74-1A841C05E35E}"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A50ADD7-914E-4A03-8B41-318BA2D07D6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392D364-F498-4265-92F5-ABD4D3FE5D26}"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A00587D5-6CD5-4A74-8F56-A0B6263DA19F}"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57956C8-D534-4B1D-9582-E82337CB4782}"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ED8EA032-6CCB-4963-B6D2-77DBF60508FF}"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F3D3311F-73AF-4BDA-824E-A2AFBBE2237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96AD46B6-A940-40ED-A8A6-633914919BD0}"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24A2A087-112F-4281-81F6-404EB398141C}"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AB691178-D1CD-4698-8D53-A5BF85A397CA}"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amon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F625BA-11D1-4D4F-8FEB-49AF26D171E8}"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zakonyprolidi.cz/cs/2006-26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zakonyprolidi.cz/cs/2006-2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zakonyprolidi.cz/cs/2006-26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zakonyprolidi.cz/cs/2006-26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Výňatky za zákoníků práce</a:t>
            </a:r>
            <a:endParaRPr lang="cs-CZ" sz="4400" dirty="0" smtClean="0"/>
          </a:p>
        </p:txBody>
      </p:sp>
      <p:sp>
        <p:nvSpPr>
          <p:cNvPr id="3075" name="Rectangle 3"/>
          <p:cNvSpPr>
            <a:spLocks noGrp="1" noChangeArrowheads="1"/>
          </p:cNvSpPr>
          <p:nvPr>
            <p:ph type="subTitle" idx="1"/>
          </p:nvPr>
        </p:nvSpPr>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Dovolená za kalendářní rok §</a:t>
            </a:r>
            <a:endParaRPr lang="cs-CZ" dirty="0" smtClean="0"/>
          </a:p>
        </p:txBody>
      </p:sp>
      <p:sp>
        <p:nvSpPr>
          <p:cNvPr id="10243" name="Rectangle 3"/>
          <p:cNvSpPr>
            <a:spLocks noGrp="1" noChangeArrowheads="1"/>
          </p:cNvSpPr>
          <p:nvPr>
            <p:ph idx="1"/>
          </p:nvPr>
        </p:nvSpPr>
        <p:spPr/>
        <p:txBody>
          <a:bodyPr>
            <a:noAutofit/>
          </a:bodyPr>
          <a:lstStyle/>
          <a:p>
            <a:pPr algn="just">
              <a:buNone/>
            </a:pPr>
            <a:r>
              <a:rPr lang="cs-CZ" sz="1050" b="1" dirty="0" smtClean="0"/>
              <a:t>Dovolená za kalendářní rok a její poměrná </a:t>
            </a:r>
            <a:r>
              <a:rPr lang="cs-CZ" sz="1050" b="1" dirty="0" smtClean="0"/>
              <a:t>část § </a:t>
            </a:r>
            <a:r>
              <a:rPr lang="cs-CZ" sz="1050" b="1" dirty="0" smtClean="0"/>
              <a:t>212</a:t>
            </a:r>
          </a:p>
          <a:p>
            <a:pPr algn="just"/>
            <a:r>
              <a:rPr lang="cs-CZ" sz="1050" b="1" dirty="0" smtClean="0"/>
              <a:t>(1)</a:t>
            </a:r>
            <a:r>
              <a:rPr lang="cs-CZ" sz="1050" dirty="0" smtClean="0"/>
              <a:t> Zaměstnanci, který za nepřetržitého trvání pracovního poměru k témuž zaměstnavateli konal u něho práci alespoň 60 dnů v kalendářním roce, přísluší dovolená za kalendářní rok, popřípadě její poměrná část, jestliže pracovní poměr netrval nepřetržitě po dobu celého kalendářního roku. Za odpracovaný se považuje den, v němž zaměstnanec odpracoval převážnou část své směny; části směn odpracované v různých dnech se nesčítají.</a:t>
            </a:r>
          </a:p>
          <a:p>
            <a:pPr algn="just"/>
            <a:r>
              <a:rPr lang="cs-CZ" sz="1050" b="1" dirty="0" smtClean="0"/>
              <a:t>(2)</a:t>
            </a:r>
            <a:r>
              <a:rPr lang="cs-CZ" sz="1050" dirty="0" smtClean="0"/>
              <a:t> Poměrná část dovolené činí za každý celý kalendářní měsíc nepřetržitého trvání téhož pracovního poměru jednu dvanáctinu dovolené za kalendářní rok.</a:t>
            </a:r>
          </a:p>
          <a:p>
            <a:pPr algn="just"/>
            <a:r>
              <a:rPr lang="cs-CZ" sz="1050" b="1" dirty="0" smtClean="0"/>
              <a:t>(3)</a:t>
            </a:r>
            <a:r>
              <a:rPr lang="cs-CZ" sz="1050" dirty="0" smtClean="0"/>
              <a:t> Poměrná část dovolené přísluší v délce jedné dvanáctiny též za kalendářní měsíc, v němž zaměstnanec změnil zaměstnání, pokud skončení pracovního poměru u dosavadního zaměstnavatele a vznik pracovního poměru u nového zaměstnavatele na sebe bezprostředně navazují; zaměstnanci přísluší v takovém případě poměrná část dovolené od nového zaměstnavatele.</a:t>
            </a:r>
          </a:p>
          <a:p>
            <a:pPr algn="just"/>
            <a:r>
              <a:rPr lang="cs-CZ" sz="1050" b="1" dirty="0" smtClean="0"/>
              <a:t>(4)</a:t>
            </a:r>
            <a:r>
              <a:rPr lang="cs-CZ" sz="1050" dirty="0" smtClean="0"/>
              <a:t> Byl-li zaměstnanec dlouhodobě plně uvolněn pro výkon veřejné funkce, je povinna mu dovolenou nebo její část poskytnout právnická nebo fyzická osoba, pro kterou je uvolněný zaměstnanec činný; tato právnická nebo fyzická osoba je povinna mu poskytnout též tu část dovolené, kterou nevyčerpal před uvolněním. Nevyčerpal-li zaměstnanec dovolenou před uplynutím doby uvolnění, je povinen mu ji poskytnout uvolňující zaměstnavatel. Splnění podmínek pro vznik práva na dovolenou se přitom posuzuje vcelku za dobu před i po uvolnění.</a:t>
            </a:r>
          </a:p>
          <a:p>
            <a:pPr algn="just">
              <a:buNone/>
            </a:pPr>
            <a:r>
              <a:rPr lang="cs-CZ" sz="1050" b="1" dirty="0" smtClean="0"/>
              <a:t>§ 213</a:t>
            </a:r>
          </a:p>
          <a:p>
            <a:pPr algn="just"/>
            <a:r>
              <a:rPr lang="cs-CZ" sz="1050" b="1" dirty="0" smtClean="0"/>
              <a:t>(1)</a:t>
            </a:r>
            <a:r>
              <a:rPr lang="cs-CZ" sz="1050" dirty="0" smtClean="0"/>
              <a:t> Výměra dovolené činí nejméně 4 týdny v kalendářním roce.</a:t>
            </a:r>
          </a:p>
          <a:p>
            <a:pPr algn="just"/>
            <a:r>
              <a:rPr lang="cs-CZ" sz="1050" b="1" dirty="0" smtClean="0"/>
              <a:t>(2)</a:t>
            </a:r>
            <a:r>
              <a:rPr lang="cs-CZ" sz="1050" dirty="0" smtClean="0"/>
              <a:t> Dovolená zaměstnanců zaměstnavatelů uvedených v § 109 odst. 3 činí 5 týdnů v kalendářním roce.</a:t>
            </a:r>
          </a:p>
          <a:p>
            <a:pPr algn="just"/>
            <a:r>
              <a:rPr lang="cs-CZ" sz="1050" b="1" dirty="0" smtClean="0"/>
              <a:t>(3)</a:t>
            </a:r>
            <a:r>
              <a:rPr lang="cs-CZ" sz="1050" dirty="0" smtClean="0"/>
              <a:t> Dovolená pedagogických pracovníků</a:t>
            </a:r>
            <a:r>
              <a:rPr lang="cs-CZ" sz="1050" b="1" baseline="30000" dirty="0" smtClean="0">
                <a:hlinkClick r:id="rId2"/>
              </a:rPr>
              <a:t>47</a:t>
            </a:r>
            <a:r>
              <a:rPr lang="cs-CZ" sz="1050" b="1" dirty="0" smtClean="0">
                <a:hlinkClick r:id="rId2"/>
              </a:rPr>
              <a:t>)</a:t>
            </a:r>
            <a:r>
              <a:rPr lang="cs-CZ" sz="1050" dirty="0" smtClean="0"/>
              <a:t> a akademických pracovníků vysokých škol</a:t>
            </a:r>
            <a:r>
              <a:rPr lang="cs-CZ" sz="1050" b="1" baseline="30000" dirty="0" smtClean="0">
                <a:hlinkClick r:id="rId2"/>
              </a:rPr>
              <a:t>72</a:t>
            </a:r>
            <a:r>
              <a:rPr lang="cs-CZ" sz="1050" b="1" dirty="0" smtClean="0">
                <a:hlinkClick r:id="rId2"/>
              </a:rPr>
              <a:t>)</a:t>
            </a:r>
            <a:r>
              <a:rPr lang="cs-CZ" sz="1050" dirty="0" smtClean="0"/>
              <a:t> činí 8 týdnů v kalendářním roce.</a:t>
            </a:r>
          </a:p>
          <a:p>
            <a:pPr algn="just"/>
            <a:r>
              <a:rPr lang="cs-CZ" sz="1050" b="1" dirty="0" smtClean="0"/>
              <a:t>(4)</a:t>
            </a:r>
            <a:r>
              <a:rPr lang="cs-CZ" sz="1050" dirty="0" smtClean="0"/>
              <a:t> Čerpá-li dovolenou zaměstnanec s pracovní dobou nerovnoměrně rozvrženou na jednotlivé týdny nebo na období celého kalendářního roku, přísluší mu tolik pracovních dnů dovolené, kolik jich podle rozvržení pracovní doby na dobu jeho dovolené připadá v celoročním průměru.</a:t>
            </a:r>
          </a:p>
          <a:p>
            <a:pPr algn="just"/>
            <a:r>
              <a:rPr lang="cs-CZ" sz="1050" b="1" dirty="0" smtClean="0"/>
              <a:t>(5)</a:t>
            </a:r>
            <a:r>
              <a:rPr lang="cs-CZ" sz="1050" dirty="0" smtClean="0"/>
              <a:t> Dochází-li u zaměstnance v průběhu kalendářního roku ke změně rozvržení pracovní doby, přísluší mu za tento rok dovolená v poměru, který odpovídá délce příslušného rozvržení pracovní doby.</a:t>
            </a:r>
          </a:p>
          <a:p>
            <a:pPr algn="just"/>
            <a:r>
              <a:rPr lang="cs-CZ" sz="1050" b="1" dirty="0" smtClean="0"/>
              <a:t>(6)</a:t>
            </a:r>
            <a:r>
              <a:rPr lang="cs-CZ" sz="1050" dirty="0" smtClean="0"/>
              <a:t> Vláda může nařízením stanovit pro zaměstnance v drážní dopravě s nerovnoměrně rozvrženou pracovní dobou podle § 100 odst. 1 písm. c) podmínky, za kterých může být poskytována dovolená v kalendářních dnech</a:t>
            </a:r>
            <a:r>
              <a:rPr lang="cs-CZ" sz="1050" dirty="0" smtClean="0"/>
              <a:t>.</a:t>
            </a:r>
            <a:endParaRPr lang="cs-CZ" sz="1050" b="1"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ctrTitle"/>
          </p:nvPr>
        </p:nvSpPr>
        <p:spPr/>
        <p:txBody>
          <a:bodyPr>
            <a:normAutofit/>
          </a:bodyPr>
          <a:lstStyle/>
          <a:p>
            <a:pPr eaLnBrk="1" hangingPunct="1"/>
            <a:r>
              <a:rPr lang="cs-CZ" sz="4400" dirty="0" smtClean="0"/>
              <a:t>Neznalost zákona neomlouvá!</a:t>
            </a:r>
            <a:endParaRPr lang="cs-CZ" sz="4400" dirty="0" smtClean="0"/>
          </a:p>
        </p:txBody>
      </p:sp>
      <p:sp>
        <p:nvSpPr>
          <p:cNvPr id="11267" name="Rectangle 8"/>
          <p:cNvSpPr>
            <a:spLocks noGrp="1" noChangeArrowheads="1"/>
          </p:cNvSpPr>
          <p:nvPr>
            <p:ph type="subTitle" idx="1"/>
          </p:nvPr>
        </p:nvSpPr>
        <p:spPr/>
        <p:txBody>
          <a:bodyPr>
            <a:normAutofit lnSpcReduction="10000"/>
          </a:bodyPr>
          <a:lstStyle/>
          <a:p>
            <a:pPr eaLnBrk="1" hangingPunct="1">
              <a:lnSpc>
                <a:spcPct val="80000"/>
              </a:lnSpc>
            </a:pPr>
            <a:endParaRPr lang="cs-CZ" sz="2400" dirty="0" smtClean="0"/>
          </a:p>
          <a:p>
            <a:pPr eaLnBrk="1" hangingPunct="1">
              <a:lnSpc>
                <a:spcPct val="80000"/>
              </a:lnSpc>
            </a:pPr>
            <a:r>
              <a:rPr lang="cs-CZ" sz="2400" dirty="0" smtClean="0"/>
              <a:t>Michal </a:t>
            </a:r>
            <a:r>
              <a:rPr lang="cs-CZ" sz="2400" dirty="0" smtClean="0"/>
              <a:t>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dirty="0" smtClean="0"/>
              <a:t>Zákoník práce §</a:t>
            </a:r>
            <a:endParaRPr lang="cs-CZ" dirty="0" smtClean="0"/>
          </a:p>
        </p:txBody>
      </p:sp>
      <p:sp>
        <p:nvSpPr>
          <p:cNvPr id="7171" name="Rectangle 3"/>
          <p:cNvSpPr>
            <a:spLocks noGrp="1" noChangeArrowheads="1"/>
          </p:cNvSpPr>
          <p:nvPr>
            <p:ph idx="1"/>
          </p:nvPr>
        </p:nvSpPr>
        <p:spPr/>
        <p:txBody>
          <a:bodyPr>
            <a:normAutofit/>
          </a:bodyPr>
          <a:lstStyle/>
          <a:p>
            <a:pPr>
              <a:buNone/>
            </a:pPr>
            <a:r>
              <a:rPr lang="cs-CZ" sz="1800" dirty="0" smtClean="0"/>
              <a:t>Zákoník práce:  Zákon </a:t>
            </a:r>
            <a:r>
              <a:rPr lang="cs-CZ" sz="1800" dirty="0" smtClean="0"/>
              <a:t>č. 262/2006 Sb.</a:t>
            </a:r>
          </a:p>
          <a:p>
            <a:pPr lvl="0"/>
            <a:endParaRPr lang="cs-CZ" sz="1800" dirty="0" smtClean="0"/>
          </a:p>
          <a:p>
            <a:pPr lvl="0"/>
            <a:r>
              <a:rPr lang="cs-CZ" sz="2200" dirty="0" smtClean="0"/>
              <a:t>Pracovní smlouva a zkušební doba</a:t>
            </a:r>
            <a:endParaRPr lang="cs-CZ" sz="2200" dirty="0" smtClean="0"/>
          </a:p>
          <a:p>
            <a:pPr lvl="0"/>
            <a:r>
              <a:rPr lang="cs-CZ" sz="2200" dirty="0" smtClean="0"/>
              <a:t>Pracovní poměr na dobu určitou</a:t>
            </a:r>
            <a:endParaRPr lang="cs-CZ" sz="2200" dirty="0" smtClean="0"/>
          </a:p>
          <a:p>
            <a:pPr lvl="0"/>
            <a:r>
              <a:rPr lang="cs-CZ" sz="2200" dirty="0" smtClean="0"/>
              <a:t>Pracovní poměr</a:t>
            </a:r>
            <a:endParaRPr lang="cs-CZ" sz="2200" dirty="0" smtClean="0"/>
          </a:p>
          <a:p>
            <a:pPr lvl="0"/>
            <a:r>
              <a:rPr lang="cs-CZ" sz="2200" dirty="0" smtClean="0"/>
              <a:t>Přestávky </a:t>
            </a:r>
            <a:r>
              <a:rPr lang="cs-CZ" sz="2200" dirty="0" smtClean="0"/>
              <a:t>v práci a doba odpočinku mezi směnami</a:t>
            </a:r>
            <a:endParaRPr lang="cs-CZ" sz="2200" dirty="0" smtClean="0"/>
          </a:p>
          <a:p>
            <a:pPr lvl="0"/>
            <a:r>
              <a:rPr lang="cs-CZ" sz="2200" dirty="0" smtClean="0"/>
              <a:t>Nepřetržitý odpočinek v týdnu a práce přesčas</a:t>
            </a:r>
            <a:endParaRPr lang="cs-CZ" sz="2200" dirty="0" smtClean="0"/>
          </a:p>
          <a:p>
            <a:pPr lvl="0"/>
            <a:r>
              <a:rPr lang="cs-CZ" sz="2200" dirty="0" smtClean="0"/>
              <a:t>Mzda</a:t>
            </a:r>
            <a:endParaRPr lang="cs-CZ" sz="2200" dirty="0" smtClean="0"/>
          </a:p>
          <a:p>
            <a:pPr lvl="0"/>
            <a:r>
              <a:rPr lang="cs-CZ" sz="2200" dirty="0" smtClean="0"/>
              <a:t>Překážky v práci na straně zaměstnavatele</a:t>
            </a:r>
            <a:endParaRPr lang="cs-CZ" sz="2200" dirty="0" smtClean="0"/>
          </a:p>
          <a:p>
            <a:pPr lvl="0"/>
            <a:r>
              <a:rPr lang="cs-CZ" sz="2200" dirty="0" smtClean="0"/>
              <a:t>Dovolená za kalendářní rok</a:t>
            </a:r>
            <a:endParaRPr lang="cs-CZ" sz="2200" dirty="0" smtClean="0"/>
          </a:p>
          <a:p>
            <a:pPr eaLnBrk="1" hangingPunct="1">
              <a:buFont typeface="Wingdings" pitchFamily="2" charset="2"/>
              <a:buNone/>
            </a:pPr>
            <a:endParaRPr lang="cs-CZ" sz="1400" b="1" dirty="0" smtClean="0"/>
          </a:p>
          <a:p>
            <a:pPr eaLnBrk="1" hangingPunct="1">
              <a:buFont typeface="Wingdings" pitchFamily="2" charset="2"/>
              <a:buNone/>
            </a:pPr>
            <a:endParaRPr lang="cs-CZ" sz="1200" dirty="0" smtClean="0"/>
          </a:p>
          <a:p>
            <a:pPr eaLnBrk="1" hangingPunct="1"/>
            <a:endParaRPr lang="cs-CZ" sz="1200" dirty="0" smtClean="0"/>
          </a:p>
          <a:p>
            <a:pPr eaLnBrk="1" hangingPunct="1"/>
            <a:endParaRPr lang="cs-CZ" sz="1200" dirty="0" smtClean="0"/>
          </a:p>
          <a:p>
            <a:pPr eaLnBrk="1" hangingPunct="1"/>
            <a:endParaRPr lang="cs-CZ" sz="1200"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800" decel="100000"/>
                                        <p:tgtEl>
                                          <p:spTgt spid="7170"/>
                                        </p:tgtEl>
                                      </p:cBhvr>
                                    </p:animEffect>
                                    <p:anim calcmode="lin" valueType="num">
                                      <p:cBhvr>
                                        <p:cTn id="8" dur="800" decel="100000" fill="hold"/>
                                        <p:tgtEl>
                                          <p:spTgt spid="7170"/>
                                        </p:tgtEl>
                                        <p:attrNameLst>
                                          <p:attrName>style.rotation</p:attrName>
                                        </p:attrNameLst>
                                      </p:cBhvr>
                                      <p:tavLst>
                                        <p:tav tm="0">
                                          <p:val>
                                            <p:fltVal val="-90"/>
                                          </p:val>
                                        </p:tav>
                                        <p:tav tm="100000">
                                          <p:val>
                                            <p:fltVal val="0"/>
                                          </p:val>
                                        </p:tav>
                                      </p:tavLst>
                                    </p:anim>
                                    <p:anim calcmode="lin" valueType="num">
                                      <p:cBhvr>
                                        <p:cTn id="9" dur="800" decel="100000" fill="hold"/>
                                        <p:tgtEl>
                                          <p:spTgt spid="7170"/>
                                        </p:tgtEl>
                                        <p:attrNameLst>
                                          <p:attrName>ppt_x</p:attrName>
                                        </p:attrNameLst>
                                      </p:cBhvr>
                                      <p:tavLst>
                                        <p:tav tm="0">
                                          <p:val>
                                            <p:strVal val="#ppt_x+0.4"/>
                                          </p:val>
                                        </p:tav>
                                        <p:tav tm="100000">
                                          <p:val>
                                            <p:strVal val="#ppt_x-0.05"/>
                                          </p:val>
                                        </p:tav>
                                      </p:tavLst>
                                    </p:anim>
                                    <p:anim calcmode="lin" valueType="num">
                                      <p:cBhvr>
                                        <p:cTn id="10" dur="800" decel="100000" fill="hold"/>
                                        <p:tgtEl>
                                          <p:spTgt spid="71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0"/>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7171">
                                            <p:txEl>
                                              <p:pRg st="0" end="0"/>
                                            </p:txEl>
                                          </p:spTgt>
                                        </p:tgtEl>
                                        <p:attrNameLst>
                                          <p:attrName>style.visibility</p:attrName>
                                        </p:attrNameLst>
                                      </p:cBhvr>
                                      <p:to>
                                        <p:strVal val="visible"/>
                                      </p:to>
                                    </p:set>
                                    <p:animEffect transition="in" filter="fade">
                                      <p:cBhvr>
                                        <p:cTn id="16" dur="1000"/>
                                        <p:tgtEl>
                                          <p:spTgt spid="7171">
                                            <p:txEl>
                                              <p:pRg st="0" end="0"/>
                                            </p:txEl>
                                          </p:spTgt>
                                        </p:tgtEl>
                                      </p:cBhvr>
                                    </p:animEffect>
                                    <p:anim calcmode="lin" valueType="num">
                                      <p:cBhvr>
                                        <p:cTn id="1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Effect transition="in" filter="fade">
                                      <p:cBhvr>
                                        <p:cTn id="23" dur="1000"/>
                                        <p:tgtEl>
                                          <p:spTgt spid="7171">
                                            <p:txEl>
                                              <p:pRg st="2" end="2"/>
                                            </p:txEl>
                                          </p:spTgt>
                                        </p:tgtEl>
                                      </p:cBhvr>
                                    </p:animEffect>
                                    <p:anim calcmode="lin" valueType="num">
                                      <p:cBhvr>
                                        <p:cTn id="24"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par>
                          <p:cTn id="26" fill="hold">
                            <p:stCondLst>
                              <p:cond delay="1000"/>
                            </p:stCondLst>
                            <p:childTnLst>
                              <p:par>
                                <p:cTn id="27" presetID="47" presetClass="entr" presetSubtype="0" fill="hold" grpId="0" nodeType="afterEffect">
                                  <p:stCondLst>
                                    <p:cond delay="0"/>
                                  </p:stCondLst>
                                  <p:childTnLst>
                                    <p:set>
                                      <p:cBhvr>
                                        <p:cTn id="28" dur="1" fill="hold">
                                          <p:stCondLst>
                                            <p:cond delay="0"/>
                                          </p:stCondLst>
                                        </p:cTn>
                                        <p:tgtEl>
                                          <p:spTgt spid="7171">
                                            <p:txEl>
                                              <p:pRg st="3" end="3"/>
                                            </p:txEl>
                                          </p:spTgt>
                                        </p:tgtEl>
                                        <p:attrNameLst>
                                          <p:attrName>style.visibility</p:attrName>
                                        </p:attrNameLst>
                                      </p:cBhvr>
                                      <p:to>
                                        <p:strVal val="visible"/>
                                      </p:to>
                                    </p:set>
                                    <p:animEffect transition="in" filter="fade">
                                      <p:cBhvr>
                                        <p:cTn id="29" dur="1000"/>
                                        <p:tgtEl>
                                          <p:spTgt spid="7171">
                                            <p:txEl>
                                              <p:pRg st="3" end="3"/>
                                            </p:txEl>
                                          </p:spTgt>
                                        </p:tgtEl>
                                      </p:cBhvr>
                                    </p:animEffect>
                                    <p:anim calcmode="lin" valueType="num">
                                      <p:cBhvr>
                                        <p:cTn id="30"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par>
                          <p:cTn id="32" fill="hold">
                            <p:stCondLst>
                              <p:cond delay="2000"/>
                            </p:stCondLst>
                            <p:childTnLst>
                              <p:par>
                                <p:cTn id="33" presetID="47" presetClass="entr" presetSubtype="0" fill="hold" grpId="0" nodeType="after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fade">
                                      <p:cBhvr>
                                        <p:cTn id="35" dur="1000"/>
                                        <p:tgtEl>
                                          <p:spTgt spid="7171">
                                            <p:txEl>
                                              <p:pRg st="4" end="4"/>
                                            </p:txEl>
                                          </p:spTgt>
                                        </p:tgtEl>
                                      </p:cBhvr>
                                    </p:animEffect>
                                    <p:anim calcmode="lin" valueType="num">
                                      <p:cBhvr>
                                        <p:cTn id="3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par>
                          <p:cTn id="38" fill="hold">
                            <p:stCondLst>
                              <p:cond delay="3000"/>
                            </p:stCondLst>
                            <p:childTnLst>
                              <p:par>
                                <p:cTn id="39" presetID="47" presetClass="entr" presetSubtype="0" fill="hold" grpId="0" nodeType="afterEffect">
                                  <p:stCondLst>
                                    <p:cond delay="0"/>
                                  </p:stCondLst>
                                  <p:childTnLst>
                                    <p:set>
                                      <p:cBhvr>
                                        <p:cTn id="40" dur="1" fill="hold">
                                          <p:stCondLst>
                                            <p:cond delay="0"/>
                                          </p:stCondLst>
                                        </p:cTn>
                                        <p:tgtEl>
                                          <p:spTgt spid="7171">
                                            <p:txEl>
                                              <p:pRg st="5" end="5"/>
                                            </p:txEl>
                                          </p:spTgt>
                                        </p:tgtEl>
                                        <p:attrNameLst>
                                          <p:attrName>style.visibility</p:attrName>
                                        </p:attrNameLst>
                                      </p:cBhvr>
                                      <p:to>
                                        <p:strVal val="visible"/>
                                      </p:to>
                                    </p:set>
                                    <p:animEffect transition="in" filter="fade">
                                      <p:cBhvr>
                                        <p:cTn id="41" dur="1000"/>
                                        <p:tgtEl>
                                          <p:spTgt spid="7171">
                                            <p:txEl>
                                              <p:pRg st="5" end="5"/>
                                            </p:txEl>
                                          </p:spTgt>
                                        </p:tgtEl>
                                      </p:cBhvr>
                                    </p:animEffect>
                                    <p:anim calcmode="lin" valueType="num">
                                      <p:cBhvr>
                                        <p:cTn id="42"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par>
                          <p:cTn id="44" fill="hold">
                            <p:stCondLst>
                              <p:cond delay="4000"/>
                            </p:stCondLst>
                            <p:childTnLst>
                              <p:par>
                                <p:cTn id="45" presetID="47" presetClass="entr" presetSubtype="0" fill="hold" grpId="0" nodeType="afterEffect">
                                  <p:stCondLst>
                                    <p:cond delay="0"/>
                                  </p:stCondLst>
                                  <p:childTnLst>
                                    <p:set>
                                      <p:cBhvr>
                                        <p:cTn id="46" dur="1" fill="hold">
                                          <p:stCondLst>
                                            <p:cond delay="0"/>
                                          </p:stCondLst>
                                        </p:cTn>
                                        <p:tgtEl>
                                          <p:spTgt spid="7171">
                                            <p:txEl>
                                              <p:pRg st="6" end="6"/>
                                            </p:txEl>
                                          </p:spTgt>
                                        </p:tgtEl>
                                        <p:attrNameLst>
                                          <p:attrName>style.visibility</p:attrName>
                                        </p:attrNameLst>
                                      </p:cBhvr>
                                      <p:to>
                                        <p:strVal val="visible"/>
                                      </p:to>
                                    </p:set>
                                    <p:animEffect transition="in" filter="fade">
                                      <p:cBhvr>
                                        <p:cTn id="47" dur="1000"/>
                                        <p:tgtEl>
                                          <p:spTgt spid="7171">
                                            <p:txEl>
                                              <p:pRg st="6" end="6"/>
                                            </p:txEl>
                                          </p:spTgt>
                                        </p:tgtEl>
                                      </p:cBhvr>
                                    </p:animEffect>
                                    <p:anim calcmode="lin" valueType="num">
                                      <p:cBhvr>
                                        <p:cTn id="48" dur="1000" fill="hold"/>
                                        <p:tgtEl>
                                          <p:spTgt spid="7171">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7171">
                                            <p:txEl>
                                              <p:pRg st="6" end="6"/>
                                            </p:txEl>
                                          </p:spTgt>
                                        </p:tgtEl>
                                        <p:attrNameLst>
                                          <p:attrName>ppt_y</p:attrName>
                                        </p:attrNameLst>
                                      </p:cBhvr>
                                      <p:tavLst>
                                        <p:tav tm="0">
                                          <p:val>
                                            <p:strVal val="#ppt_y-.1"/>
                                          </p:val>
                                        </p:tav>
                                        <p:tav tm="100000">
                                          <p:val>
                                            <p:strVal val="#ppt_y"/>
                                          </p:val>
                                        </p:tav>
                                      </p:tavLst>
                                    </p:anim>
                                  </p:childTnLst>
                                </p:cTn>
                              </p:par>
                            </p:childTnLst>
                          </p:cTn>
                        </p:par>
                        <p:par>
                          <p:cTn id="50" fill="hold">
                            <p:stCondLst>
                              <p:cond delay="5000"/>
                            </p:stCondLst>
                            <p:childTnLst>
                              <p:par>
                                <p:cTn id="51" presetID="47" presetClass="entr" presetSubtype="0" fill="hold" grpId="0" nodeType="afterEffect">
                                  <p:stCondLst>
                                    <p:cond delay="0"/>
                                  </p:stCondLst>
                                  <p:childTnLst>
                                    <p:set>
                                      <p:cBhvr>
                                        <p:cTn id="52" dur="1" fill="hold">
                                          <p:stCondLst>
                                            <p:cond delay="0"/>
                                          </p:stCondLst>
                                        </p:cTn>
                                        <p:tgtEl>
                                          <p:spTgt spid="7171">
                                            <p:txEl>
                                              <p:pRg st="7" end="7"/>
                                            </p:txEl>
                                          </p:spTgt>
                                        </p:tgtEl>
                                        <p:attrNameLst>
                                          <p:attrName>style.visibility</p:attrName>
                                        </p:attrNameLst>
                                      </p:cBhvr>
                                      <p:to>
                                        <p:strVal val="visible"/>
                                      </p:to>
                                    </p:set>
                                    <p:animEffect transition="in" filter="fade">
                                      <p:cBhvr>
                                        <p:cTn id="53" dur="1000"/>
                                        <p:tgtEl>
                                          <p:spTgt spid="7171">
                                            <p:txEl>
                                              <p:pRg st="7" end="7"/>
                                            </p:txEl>
                                          </p:spTgt>
                                        </p:tgtEl>
                                      </p:cBhvr>
                                    </p:animEffect>
                                    <p:anim calcmode="lin" valueType="num">
                                      <p:cBhvr>
                                        <p:cTn id="54" dur="1000" fill="hold"/>
                                        <p:tgtEl>
                                          <p:spTgt spid="7171">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7171">
                                            <p:txEl>
                                              <p:pRg st="7" end="7"/>
                                            </p:txEl>
                                          </p:spTgt>
                                        </p:tgtEl>
                                        <p:attrNameLst>
                                          <p:attrName>ppt_y</p:attrName>
                                        </p:attrNameLst>
                                      </p:cBhvr>
                                      <p:tavLst>
                                        <p:tav tm="0">
                                          <p:val>
                                            <p:strVal val="#ppt_y-.1"/>
                                          </p:val>
                                        </p:tav>
                                        <p:tav tm="100000">
                                          <p:val>
                                            <p:strVal val="#ppt_y"/>
                                          </p:val>
                                        </p:tav>
                                      </p:tavLst>
                                    </p:anim>
                                  </p:childTnLst>
                                </p:cTn>
                              </p:par>
                            </p:childTnLst>
                          </p:cTn>
                        </p:par>
                        <p:par>
                          <p:cTn id="56" fill="hold">
                            <p:stCondLst>
                              <p:cond delay="6000"/>
                            </p:stCondLst>
                            <p:childTnLst>
                              <p:par>
                                <p:cTn id="57" presetID="47" presetClass="entr" presetSubtype="0" fill="hold" grpId="0" nodeType="afterEffect">
                                  <p:stCondLst>
                                    <p:cond delay="0"/>
                                  </p:stCondLst>
                                  <p:childTnLst>
                                    <p:set>
                                      <p:cBhvr>
                                        <p:cTn id="58" dur="1" fill="hold">
                                          <p:stCondLst>
                                            <p:cond delay="0"/>
                                          </p:stCondLst>
                                        </p:cTn>
                                        <p:tgtEl>
                                          <p:spTgt spid="7171">
                                            <p:txEl>
                                              <p:pRg st="8" end="8"/>
                                            </p:txEl>
                                          </p:spTgt>
                                        </p:tgtEl>
                                        <p:attrNameLst>
                                          <p:attrName>style.visibility</p:attrName>
                                        </p:attrNameLst>
                                      </p:cBhvr>
                                      <p:to>
                                        <p:strVal val="visible"/>
                                      </p:to>
                                    </p:set>
                                    <p:animEffect transition="in" filter="fade">
                                      <p:cBhvr>
                                        <p:cTn id="59" dur="1000"/>
                                        <p:tgtEl>
                                          <p:spTgt spid="7171">
                                            <p:txEl>
                                              <p:pRg st="8" end="8"/>
                                            </p:txEl>
                                          </p:spTgt>
                                        </p:tgtEl>
                                      </p:cBhvr>
                                    </p:animEffect>
                                    <p:anim calcmode="lin" valueType="num">
                                      <p:cBhvr>
                                        <p:cTn id="60" dur="1000" fill="hold"/>
                                        <p:tgtEl>
                                          <p:spTgt spid="7171">
                                            <p:txEl>
                                              <p:pRg st="8" end="8"/>
                                            </p:txEl>
                                          </p:spTgt>
                                        </p:tgtEl>
                                        <p:attrNameLst>
                                          <p:attrName>ppt_x</p:attrName>
                                        </p:attrNameLst>
                                      </p:cBhvr>
                                      <p:tavLst>
                                        <p:tav tm="0">
                                          <p:val>
                                            <p:strVal val="#ppt_x"/>
                                          </p:val>
                                        </p:tav>
                                        <p:tav tm="100000">
                                          <p:val>
                                            <p:strVal val="#ppt_x"/>
                                          </p:val>
                                        </p:tav>
                                      </p:tavLst>
                                    </p:anim>
                                    <p:anim calcmode="lin" valueType="num">
                                      <p:cBhvr>
                                        <p:cTn id="61" dur="1000" fill="hold"/>
                                        <p:tgtEl>
                                          <p:spTgt spid="7171">
                                            <p:txEl>
                                              <p:pRg st="8" end="8"/>
                                            </p:txEl>
                                          </p:spTgt>
                                        </p:tgtEl>
                                        <p:attrNameLst>
                                          <p:attrName>ppt_y</p:attrName>
                                        </p:attrNameLst>
                                      </p:cBhvr>
                                      <p:tavLst>
                                        <p:tav tm="0">
                                          <p:val>
                                            <p:strVal val="#ppt_y-.1"/>
                                          </p:val>
                                        </p:tav>
                                        <p:tav tm="100000">
                                          <p:val>
                                            <p:strVal val="#ppt_y"/>
                                          </p:val>
                                        </p:tav>
                                      </p:tavLst>
                                    </p:anim>
                                  </p:childTnLst>
                                </p:cTn>
                              </p:par>
                            </p:childTnLst>
                          </p:cTn>
                        </p:par>
                        <p:par>
                          <p:cTn id="62" fill="hold">
                            <p:stCondLst>
                              <p:cond delay="7000"/>
                            </p:stCondLst>
                            <p:childTnLst>
                              <p:par>
                                <p:cTn id="63" presetID="47" presetClass="entr" presetSubtype="0" fill="hold" grpId="0" nodeType="afterEffect">
                                  <p:stCondLst>
                                    <p:cond delay="0"/>
                                  </p:stCondLst>
                                  <p:childTnLst>
                                    <p:set>
                                      <p:cBhvr>
                                        <p:cTn id="64" dur="1" fill="hold">
                                          <p:stCondLst>
                                            <p:cond delay="0"/>
                                          </p:stCondLst>
                                        </p:cTn>
                                        <p:tgtEl>
                                          <p:spTgt spid="7171">
                                            <p:txEl>
                                              <p:pRg st="9" end="9"/>
                                            </p:txEl>
                                          </p:spTgt>
                                        </p:tgtEl>
                                        <p:attrNameLst>
                                          <p:attrName>style.visibility</p:attrName>
                                        </p:attrNameLst>
                                      </p:cBhvr>
                                      <p:to>
                                        <p:strVal val="visible"/>
                                      </p:to>
                                    </p:set>
                                    <p:animEffect transition="in" filter="fade">
                                      <p:cBhvr>
                                        <p:cTn id="65" dur="1000"/>
                                        <p:tgtEl>
                                          <p:spTgt spid="7171">
                                            <p:txEl>
                                              <p:pRg st="9" end="9"/>
                                            </p:txEl>
                                          </p:spTgt>
                                        </p:tgtEl>
                                      </p:cBhvr>
                                    </p:animEffect>
                                    <p:anim calcmode="lin" valueType="num">
                                      <p:cBhvr>
                                        <p:cTn id="66" dur="1000" fill="hold"/>
                                        <p:tgtEl>
                                          <p:spTgt spid="7171">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7171">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lgn="ctr"/>
            <a:r>
              <a:rPr lang="cs-CZ" dirty="0" smtClean="0"/>
              <a:t>Pracovní smlouva a </a:t>
            </a:r>
            <a:r>
              <a:rPr lang="cs-CZ" dirty="0" smtClean="0"/>
              <a:t>zkušební doba §</a:t>
            </a:r>
            <a:endParaRPr lang="cs-CZ" dirty="0" smtClean="0"/>
          </a:p>
        </p:txBody>
      </p:sp>
      <p:sp>
        <p:nvSpPr>
          <p:cNvPr id="8195" name="Rectangle 3"/>
          <p:cNvSpPr>
            <a:spLocks noGrp="1" noChangeArrowheads="1"/>
          </p:cNvSpPr>
          <p:nvPr>
            <p:ph idx="1"/>
          </p:nvPr>
        </p:nvSpPr>
        <p:spPr/>
        <p:txBody>
          <a:bodyPr>
            <a:normAutofit fontScale="47500" lnSpcReduction="20000"/>
          </a:bodyPr>
          <a:lstStyle/>
          <a:p>
            <a:pPr eaLnBrk="1" hangingPunct="1">
              <a:buNone/>
            </a:pPr>
            <a:r>
              <a:rPr lang="cs-CZ" b="1" dirty="0" smtClean="0"/>
              <a:t>Pracovní smlouva § 34</a:t>
            </a:r>
          </a:p>
          <a:p>
            <a:r>
              <a:rPr lang="cs-CZ" b="1" dirty="0" smtClean="0"/>
              <a:t>(1) </a:t>
            </a:r>
            <a:r>
              <a:rPr lang="cs-CZ" dirty="0" smtClean="0"/>
              <a:t>Pracovní </a:t>
            </a:r>
            <a:r>
              <a:rPr lang="cs-CZ" dirty="0" smtClean="0"/>
              <a:t>smlouva musí obsahovat</a:t>
            </a:r>
          </a:p>
          <a:p>
            <a:r>
              <a:rPr lang="cs-CZ" b="1" dirty="0" smtClean="0"/>
              <a:t>a)</a:t>
            </a:r>
            <a:r>
              <a:rPr lang="cs-CZ" dirty="0" smtClean="0"/>
              <a:t> druh práce, který má zaměstnanec pro zaměstnavatele vykonávat,</a:t>
            </a:r>
          </a:p>
          <a:p>
            <a:r>
              <a:rPr lang="cs-CZ" b="1" dirty="0" smtClean="0"/>
              <a:t>b)</a:t>
            </a:r>
            <a:r>
              <a:rPr lang="cs-CZ" dirty="0" smtClean="0"/>
              <a:t> místo nebo místa výkonu práce, ve kterých má být práce podle písmene a) vykonávána,</a:t>
            </a:r>
          </a:p>
          <a:p>
            <a:r>
              <a:rPr lang="cs-CZ" b="1" dirty="0" smtClean="0"/>
              <a:t>c)</a:t>
            </a:r>
            <a:r>
              <a:rPr lang="cs-CZ" dirty="0" smtClean="0"/>
              <a:t> den nástupu do práce.</a:t>
            </a:r>
          </a:p>
          <a:p>
            <a:r>
              <a:rPr lang="cs-CZ" b="1" dirty="0" smtClean="0"/>
              <a:t>(2)</a:t>
            </a:r>
            <a:r>
              <a:rPr lang="cs-CZ" dirty="0" smtClean="0"/>
              <a:t> Pracovní smlouva musí být uzavřena písemně.</a:t>
            </a:r>
          </a:p>
          <a:p>
            <a:r>
              <a:rPr lang="cs-CZ" b="1" dirty="0" smtClean="0"/>
              <a:t>(3)</a:t>
            </a:r>
            <a:r>
              <a:rPr lang="cs-CZ" dirty="0" smtClean="0"/>
              <a:t> Nenastoupí-li zaměstnanec ve sjednaný den do práce, aniž mu v tom bránila překážka v práci, nebo se zaměstnavatel do týdne (§ 350a) nedozví o této překážce, může zaměstnavatel od pracovní smlouvy odstoupit.</a:t>
            </a:r>
          </a:p>
          <a:p>
            <a:r>
              <a:rPr lang="cs-CZ" b="1" dirty="0" smtClean="0"/>
              <a:t>(4)</a:t>
            </a:r>
            <a:r>
              <a:rPr lang="cs-CZ" dirty="0" smtClean="0"/>
              <a:t> Od pracovní smlouvy je možné odstoupit, jen dokud zaměstnanec nenastoupil do práce. Pro odstoupení od pracovní smlouvy se vyžaduje dodržení písemné formy, jinak se k němu nepřihlíží.</a:t>
            </a:r>
          </a:p>
          <a:p>
            <a:r>
              <a:rPr lang="cs-CZ" b="1" dirty="0" smtClean="0"/>
              <a:t>(5)</a:t>
            </a:r>
            <a:r>
              <a:rPr lang="cs-CZ" dirty="0" smtClean="0"/>
              <a:t> Každá smluvní strana musí obdržet jedno vyhotovení pracovní smlouvy.</a:t>
            </a:r>
          </a:p>
          <a:p>
            <a:pPr>
              <a:buNone/>
            </a:pPr>
            <a:endParaRPr lang="cs-CZ" b="1" dirty="0" smtClean="0"/>
          </a:p>
          <a:p>
            <a:pPr>
              <a:buNone/>
            </a:pPr>
            <a:r>
              <a:rPr lang="cs-CZ" b="1" dirty="0" smtClean="0"/>
              <a:t>Zkušební doba § 35</a:t>
            </a:r>
            <a:endParaRPr lang="cs-CZ" b="1" dirty="0" smtClean="0"/>
          </a:p>
          <a:p>
            <a:r>
              <a:rPr lang="cs-CZ" b="1" dirty="0" smtClean="0"/>
              <a:t>(1)</a:t>
            </a:r>
            <a:r>
              <a:rPr lang="cs-CZ" dirty="0" smtClean="0"/>
              <a:t> Je-li sjednána zkušební doba, nesmí být delší než</a:t>
            </a:r>
          </a:p>
          <a:p>
            <a:r>
              <a:rPr lang="cs-CZ" b="1" dirty="0" smtClean="0"/>
              <a:t>a)</a:t>
            </a:r>
            <a:r>
              <a:rPr lang="cs-CZ" dirty="0" smtClean="0"/>
              <a:t> 3 měsíce po sobě jdoucí ode dne vzniku pracovního poměru (§ 36),</a:t>
            </a:r>
          </a:p>
          <a:p>
            <a:r>
              <a:rPr lang="cs-CZ" b="1" dirty="0" smtClean="0"/>
              <a:t>b)</a:t>
            </a:r>
            <a:r>
              <a:rPr lang="cs-CZ" dirty="0" smtClean="0"/>
              <a:t> 6 měsíců po sobě jdoucích ode dne vzniku pracovního poměru (§ 36) u vedoucího zaměstnance.</a:t>
            </a:r>
          </a:p>
          <a:p>
            <a:r>
              <a:rPr lang="cs-CZ" b="1" dirty="0" smtClean="0"/>
              <a:t>(2)</a:t>
            </a:r>
            <a:r>
              <a:rPr lang="cs-CZ" dirty="0" smtClean="0"/>
              <a:t> Zkušební dobu je možné sjednat rovněž v souvislosti se jmenováním na vedoucí pracovní místo (§ 33 odst. 3).</a:t>
            </a:r>
          </a:p>
          <a:p>
            <a:r>
              <a:rPr lang="cs-CZ" b="1" dirty="0" smtClean="0"/>
              <a:t>(3)</a:t>
            </a:r>
            <a:r>
              <a:rPr lang="cs-CZ" dirty="0" smtClean="0"/>
              <a:t> Zkušební dobu je možné sjednat nejpozději v den, který byl sjednán jako den nástupu do práce, nebo v den, který byl uveden jako den jmenování na pracovní místo vedoucího zaměstnance.</a:t>
            </a:r>
          </a:p>
          <a:p>
            <a:r>
              <a:rPr lang="cs-CZ" b="1" dirty="0" smtClean="0"/>
              <a:t>(4)</a:t>
            </a:r>
            <a:r>
              <a:rPr lang="cs-CZ" dirty="0" smtClean="0"/>
              <a:t> Sjednaná zkušební doba nesmí být dodatečně prodlužována. O dobu celodenních překážek v práci, pro které zaměstnanec nekoná práci v průběhu zkušební doby, a o dobu celodenní dovolené se však zkušební doba prodlužuje.</a:t>
            </a:r>
          </a:p>
          <a:p>
            <a:r>
              <a:rPr lang="cs-CZ" b="1" dirty="0" smtClean="0"/>
              <a:t>(5)</a:t>
            </a:r>
            <a:r>
              <a:rPr lang="cs-CZ" dirty="0" smtClean="0"/>
              <a:t> Zkušební doba nesmí být sjednána delší, než je polovina sjednané doby trvání pracovního poměru.</a:t>
            </a:r>
          </a:p>
          <a:p>
            <a:r>
              <a:rPr lang="cs-CZ" b="1" dirty="0" smtClean="0"/>
              <a:t>(6)</a:t>
            </a:r>
            <a:r>
              <a:rPr lang="cs-CZ" dirty="0" smtClean="0"/>
              <a:t> Zkušební doba musí být sjednána písemně</a:t>
            </a:r>
            <a:r>
              <a:rPr lang="cs-CZ" dirty="0" smtClean="0"/>
              <a:t>.</a:t>
            </a: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8195">
                                            <p:txEl>
                                              <p:pRg st="0" end="0"/>
                                            </p:txEl>
                                          </p:spTgt>
                                        </p:tgtEl>
                                        <p:attrNameLst>
                                          <p:attrName>style.visibility</p:attrName>
                                        </p:attrNameLst>
                                      </p:cBhvr>
                                      <p:to>
                                        <p:strVal val="visible"/>
                                      </p:to>
                                    </p:set>
                                    <p:animEffect transition="in" filter="fade">
                                      <p:cBhvr>
                                        <p:cTn id="16" dur="1000"/>
                                        <p:tgtEl>
                                          <p:spTgt spid="8195">
                                            <p:txEl>
                                              <p:pRg st="0" end="0"/>
                                            </p:txEl>
                                          </p:spTgt>
                                        </p:tgtEl>
                                      </p:cBhvr>
                                    </p:animEffect>
                                    <p:anim calcmode="lin" valueType="num">
                                      <p:cBhvr>
                                        <p:cTn id="1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8195">
                                            <p:txEl>
                                              <p:pRg st="1" end="1"/>
                                            </p:txEl>
                                          </p:spTgt>
                                        </p:tgtEl>
                                        <p:attrNameLst>
                                          <p:attrName>style.visibility</p:attrName>
                                        </p:attrNameLst>
                                      </p:cBhvr>
                                      <p:to>
                                        <p:strVal val="visible"/>
                                      </p:to>
                                    </p:set>
                                    <p:animEffect transition="in" filter="fade">
                                      <p:cBhvr>
                                        <p:cTn id="23" dur="1000"/>
                                        <p:tgtEl>
                                          <p:spTgt spid="8195">
                                            <p:txEl>
                                              <p:pRg st="1" end="1"/>
                                            </p:txEl>
                                          </p:spTgt>
                                        </p:tgtEl>
                                      </p:cBhvr>
                                    </p:animEffect>
                                    <p:anim calcmode="lin" valueType="num">
                                      <p:cBhvr>
                                        <p:cTn id="24"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8195">
                                            <p:txEl>
                                              <p:pRg st="2" end="2"/>
                                            </p:txEl>
                                          </p:spTgt>
                                        </p:tgtEl>
                                        <p:attrNameLst>
                                          <p:attrName>style.visibility</p:attrName>
                                        </p:attrNameLst>
                                      </p:cBhvr>
                                      <p:to>
                                        <p:strVal val="visible"/>
                                      </p:to>
                                    </p:set>
                                    <p:animEffect transition="in" filter="fade">
                                      <p:cBhvr>
                                        <p:cTn id="30" dur="1000"/>
                                        <p:tgtEl>
                                          <p:spTgt spid="8195">
                                            <p:txEl>
                                              <p:pRg st="2" end="2"/>
                                            </p:txEl>
                                          </p:spTgt>
                                        </p:tgtEl>
                                      </p:cBhvr>
                                    </p:animEffect>
                                    <p:anim calcmode="lin" valueType="num">
                                      <p:cBhvr>
                                        <p:cTn id="31"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8195">
                                            <p:txEl>
                                              <p:pRg st="3" end="3"/>
                                            </p:txEl>
                                          </p:spTgt>
                                        </p:tgtEl>
                                        <p:attrNameLst>
                                          <p:attrName>style.visibility</p:attrName>
                                        </p:attrNameLst>
                                      </p:cBhvr>
                                      <p:to>
                                        <p:strVal val="visible"/>
                                      </p:to>
                                    </p:set>
                                    <p:animEffect transition="in" filter="fade">
                                      <p:cBhvr>
                                        <p:cTn id="37" dur="1000"/>
                                        <p:tgtEl>
                                          <p:spTgt spid="8195">
                                            <p:txEl>
                                              <p:pRg st="3" end="3"/>
                                            </p:txEl>
                                          </p:spTgt>
                                        </p:tgtEl>
                                      </p:cBhvr>
                                    </p:animEffect>
                                    <p:anim calcmode="lin" valueType="num">
                                      <p:cBhvr>
                                        <p:cTn id="38"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8195">
                                            <p:txEl>
                                              <p:pRg st="4" end="4"/>
                                            </p:txEl>
                                          </p:spTgt>
                                        </p:tgtEl>
                                        <p:attrNameLst>
                                          <p:attrName>style.visibility</p:attrName>
                                        </p:attrNameLst>
                                      </p:cBhvr>
                                      <p:to>
                                        <p:strVal val="visible"/>
                                      </p:to>
                                    </p:set>
                                    <p:animEffect transition="in" filter="fade">
                                      <p:cBhvr>
                                        <p:cTn id="44" dur="1000"/>
                                        <p:tgtEl>
                                          <p:spTgt spid="8195">
                                            <p:txEl>
                                              <p:pRg st="4" end="4"/>
                                            </p:txEl>
                                          </p:spTgt>
                                        </p:tgtEl>
                                      </p:cBhvr>
                                    </p:animEffect>
                                    <p:anim calcmode="lin" valueType="num">
                                      <p:cBhvr>
                                        <p:cTn id="45"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8195">
                                            <p:txEl>
                                              <p:pRg st="5" end="5"/>
                                            </p:txEl>
                                          </p:spTgt>
                                        </p:tgtEl>
                                        <p:attrNameLst>
                                          <p:attrName>style.visibility</p:attrName>
                                        </p:attrNameLst>
                                      </p:cBhvr>
                                      <p:to>
                                        <p:strVal val="visible"/>
                                      </p:to>
                                    </p:set>
                                    <p:animEffect transition="in" filter="fade">
                                      <p:cBhvr>
                                        <p:cTn id="51" dur="1000"/>
                                        <p:tgtEl>
                                          <p:spTgt spid="8195">
                                            <p:txEl>
                                              <p:pRg st="5" end="5"/>
                                            </p:txEl>
                                          </p:spTgt>
                                        </p:tgtEl>
                                      </p:cBhvr>
                                    </p:animEffect>
                                    <p:anim calcmode="lin" valueType="num">
                                      <p:cBhvr>
                                        <p:cTn id="52"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8195">
                                            <p:txEl>
                                              <p:pRg st="6" end="6"/>
                                            </p:txEl>
                                          </p:spTgt>
                                        </p:tgtEl>
                                        <p:attrNameLst>
                                          <p:attrName>style.visibility</p:attrName>
                                        </p:attrNameLst>
                                      </p:cBhvr>
                                      <p:to>
                                        <p:strVal val="visible"/>
                                      </p:to>
                                    </p:set>
                                    <p:animEffect transition="in" filter="fade">
                                      <p:cBhvr>
                                        <p:cTn id="58" dur="1000"/>
                                        <p:tgtEl>
                                          <p:spTgt spid="8195">
                                            <p:txEl>
                                              <p:pRg st="6" end="6"/>
                                            </p:txEl>
                                          </p:spTgt>
                                        </p:tgtEl>
                                      </p:cBhvr>
                                    </p:animEffect>
                                    <p:anim calcmode="lin" valueType="num">
                                      <p:cBhvr>
                                        <p:cTn id="59"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60"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8195">
                                            <p:txEl>
                                              <p:pRg st="7" end="7"/>
                                            </p:txEl>
                                          </p:spTgt>
                                        </p:tgtEl>
                                        <p:attrNameLst>
                                          <p:attrName>style.visibility</p:attrName>
                                        </p:attrNameLst>
                                      </p:cBhvr>
                                      <p:to>
                                        <p:strVal val="visible"/>
                                      </p:to>
                                    </p:set>
                                    <p:animEffect transition="in" filter="fade">
                                      <p:cBhvr>
                                        <p:cTn id="65" dur="1000"/>
                                        <p:tgtEl>
                                          <p:spTgt spid="8195">
                                            <p:txEl>
                                              <p:pRg st="7" end="7"/>
                                            </p:txEl>
                                          </p:spTgt>
                                        </p:tgtEl>
                                      </p:cBhvr>
                                    </p:animEffect>
                                    <p:anim calcmode="lin" valueType="num">
                                      <p:cBhvr>
                                        <p:cTn id="66"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67"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8195">
                                            <p:txEl>
                                              <p:pRg st="8" end="8"/>
                                            </p:txEl>
                                          </p:spTgt>
                                        </p:tgtEl>
                                        <p:attrNameLst>
                                          <p:attrName>style.visibility</p:attrName>
                                        </p:attrNameLst>
                                      </p:cBhvr>
                                      <p:to>
                                        <p:strVal val="visible"/>
                                      </p:to>
                                    </p:set>
                                    <p:animEffect transition="in" filter="fade">
                                      <p:cBhvr>
                                        <p:cTn id="72" dur="1000"/>
                                        <p:tgtEl>
                                          <p:spTgt spid="8195">
                                            <p:txEl>
                                              <p:pRg st="8" end="8"/>
                                            </p:txEl>
                                          </p:spTgt>
                                        </p:tgtEl>
                                      </p:cBhvr>
                                    </p:animEffect>
                                    <p:anim calcmode="lin" valueType="num">
                                      <p:cBhvr>
                                        <p:cTn id="73"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74"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8195">
                                            <p:txEl>
                                              <p:pRg st="10" end="10"/>
                                            </p:txEl>
                                          </p:spTgt>
                                        </p:tgtEl>
                                        <p:attrNameLst>
                                          <p:attrName>style.visibility</p:attrName>
                                        </p:attrNameLst>
                                      </p:cBhvr>
                                      <p:to>
                                        <p:strVal val="visible"/>
                                      </p:to>
                                    </p:set>
                                    <p:animEffect transition="in" filter="fade">
                                      <p:cBhvr>
                                        <p:cTn id="79" dur="1000"/>
                                        <p:tgtEl>
                                          <p:spTgt spid="8195">
                                            <p:txEl>
                                              <p:pRg st="10" end="10"/>
                                            </p:txEl>
                                          </p:spTgt>
                                        </p:tgtEl>
                                      </p:cBhvr>
                                    </p:animEffect>
                                    <p:anim calcmode="lin" valueType="num">
                                      <p:cBhvr>
                                        <p:cTn id="80"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81"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8195">
                                            <p:txEl>
                                              <p:pRg st="11" end="11"/>
                                            </p:txEl>
                                          </p:spTgt>
                                        </p:tgtEl>
                                        <p:attrNameLst>
                                          <p:attrName>style.visibility</p:attrName>
                                        </p:attrNameLst>
                                      </p:cBhvr>
                                      <p:to>
                                        <p:strVal val="visible"/>
                                      </p:to>
                                    </p:set>
                                    <p:animEffect transition="in" filter="fade">
                                      <p:cBhvr>
                                        <p:cTn id="86" dur="1000"/>
                                        <p:tgtEl>
                                          <p:spTgt spid="8195">
                                            <p:txEl>
                                              <p:pRg st="11" end="11"/>
                                            </p:txEl>
                                          </p:spTgt>
                                        </p:tgtEl>
                                      </p:cBhvr>
                                    </p:animEffect>
                                    <p:anim calcmode="lin" valueType="num">
                                      <p:cBhvr>
                                        <p:cTn id="87" dur="10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p:cTn id="88" dur="1000" fill="hold"/>
                                        <p:tgtEl>
                                          <p:spTgt spid="819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7" presetClass="entr" presetSubtype="0" fill="hold" grpId="0" nodeType="clickEffect">
                                  <p:stCondLst>
                                    <p:cond delay="0"/>
                                  </p:stCondLst>
                                  <p:childTnLst>
                                    <p:set>
                                      <p:cBhvr>
                                        <p:cTn id="92" dur="1" fill="hold">
                                          <p:stCondLst>
                                            <p:cond delay="0"/>
                                          </p:stCondLst>
                                        </p:cTn>
                                        <p:tgtEl>
                                          <p:spTgt spid="8195">
                                            <p:txEl>
                                              <p:pRg st="12" end="12"/>
                                            </p:txEl>
                                          </p:spTgt>
                                        </p:tgtEl>
                                        <p:attrNameLst>
                                          <p:attrName>style.visibility</p:attrName>
                                        </p:attrNameLst>
                                      </p:cBhvr>
                                      <p:to>
                                        <p:strVal val="visible"/>
                                      </p:to>
                                    </p:set>
                                    <p:animEffect transition="in" filter="fade">
                                      <p:cBhvr>
                                        <p:cTn id="93" dur="1000"/>
                                        <p:tgtEl>
                                          <p:spTgt spid="8195">
                                            <p:txEl>
                                              <p:pRg st="12" end="12"/>
                                            </p:txEl>
                                          </p:spTgt>
                                        </p:tgtEl>
                                      </p:cBhvr>
                                    </p:animEffect>
                                    <p:anim calcmode="lin" valueType="num">
                                      <p:cBhvr>
                                        <p:cTn id="94" dur="10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p:cTn id="95" dur="1000" fill="hold"/>
                                        <p:tgtEl>
                                          <p:spTgt spid="8195">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7" presetClass="entr" presetSubtype="0" fill="hold" grpId="0" nodeType="clickEffect">
                                  <p:stCondLst>
                                    <p:cond delay="0"/>
                                  </p:stCondLst>
                                  <p:childTnLst>
                                    <p:set>
                                      <p:cBhvr>
                                        <p:cTn id="99" dur="1" fill="hold">
                                          <p:stCondLst>
                                            <p:cond delay="0"/>
                                          </p:stCondLst>
                                        </p:cTn>
                                        <p:tgtEl>
                                          <p:spTgt spid="8195">
                                            <p:txEl>
                                              <p:pRg st="13" end="13"/>
                                            </p:txEl>
                                          </p:spTgt>
                                        </p:tgtEl>
                                        <p:attrNameLst>
                                          <p:attrName>style.visibility</p:attrName>
                                        </p:attrNameLst>
                                      </p:cBhvr>
                                      <p:to>
                                        <p:strVal val="visible"/>
                                      </p:to>
                                    </p:set>
                                    <p:animEffect transition="in" filter="fade">
                                      <p:cBhvr>
                                        <p:cTn id="100" dur="1000"/>
                                        <p:tgtEl>
                                          <p:spTgt spid="8195">
                                            <p:txEl>
                                              <p:pRg st="13" end="13"/>
                                            </p:txEl>
                                          </p:spTgt>
                                        </p:tgtEl>
                                      </p:cBhvr>
                                    </p:animEffect>
                                    <p:anim calcmode="lin" valueType="num">
                                      <p:cBhvr>
                                        <p:cTn id="101" dur="1000" fill="hold"/>
                                        <p:tgtEl>
                                          <p:spTgt spid="8195">
                                            <p:txEl>
                                              <p:pRg st="13" end="13"/>
                                            </p:txEl>
                                          </p:spTgt>
                                        </p:tgtEl>
                                        <p:attrNameLst>
                                          <p:attrName>ppt_x</p:attrName>
                                        </p:attrNameLst>
                                      </p:cBhvr>
                                      <p:tavLst>
                                        <p:tav tm="0">
                                          <p:val>
                                            <p:strVal val="#ppt_x"/>
                                          </p:val>
                                        </p:tav>
                                        <p:tav tm="100000">
                                          <p:val>
                                            <p:strVal val="#ppt_x"/>
                                          </p:val>
                                        </p:tav>
                                      </p:tavLst>
                                    </p:anim>
                                    <p:anim calcmode="lin" valueType="num">
                                      <p:cBhvr>
                                        <p:cTn id="102" dur="1000" fill="hold"/>
                                        <p:tgtEl>
                                          <p:spTgt spid="8195">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7" presetClass="entr" presetSubtype="0" fill="hold" grpId="0" nodeType="clickEffect">
                                  <p:stCondLst>
                                    <p:cond delay="0"/>
                                  </p:stCondLst>
                                  <p:childTnLst>
                                    <p:set>
                                      <p:cBhvr>
                                        <p:cTn id="106" dur="1" fill="hold">
                                          <p:stCondLst>
                                            <p:cond delay="0"/>
                                          </p:stCondLst>
                                        </p:cTn>
                                        <p:tgtEl>
                                          <p:spTgt spid="8195">
                                            <p:txEl>
                                              <p:pRg st="14" end="14"/>
                                            </p:txEl>
                                          </p:spTgt>
                                        </p:tgtEl>
                                        <p:attrNameLst>
                                          <p:attrName>style.visibility</p:attrName>
                                        </p:attrNameLst>
                                      </p:cBhvr>
                                      <p:to>
                                        <p:strVal val="visible"/>
                                      </p:to>
                                    </p:set>
                                    <p:animEffect transition="in" filter="fade">
                                      <p:cBhvr>
                                        <p:cTn id="107" dur="1000"/>
                                        <p:tgtEl>
                                          <p:spTgt spid="8195">
                                            <p:txEl>
                                              <p:pRg st="14" end="14"/>
                                            </p:txEl>
                                          </p:spTgt>
                                        </p:tgtEl>
                                      </p:cBhvr>
                                    </p:animEffect>
                                    <p:anim calcmode="lin" valueType="num">
                                      <p:cBhvr>
                                        <p:cTn id="108" dur="1000" fill="hold"/>
                                        <p:tgtEl>
                                          <p:spTgt spid="8195">
                                            <p:txEl>
                                              <p:pRg st="14" end="14"/>
                                            </p:txEl>
                                          </p:spTgt>
                                        </p:tgtEl>
                                        <p:attrNameLst>
                                          <p:attrName>ppt_x</p:attrName>
                                        </p:attrNameLst>
                                      </p:cBhvr>
                                      <p:tavLst>
                                        <p:tav tm="0">
                                          <p:val>
                                            <p:strVal val="#ppt_x"/>
                                          </p:val>
                                        </p:tav>
                                        <p:tav tm="100000">
                                          <p:val>
                                            <p:strVal val="#ppt_x"/>
                                          </p:val>
                                        </p:tav>
                                      </p:tavLst>
                                    </p:anim>
                                    <p:anim calcmode="lin" valueType="num">
                                      <p:cBhvr>
                                        <p:cTn id="109" dur="1000" fill="hold"/>
                                        <p:tgtEl>
                                          <p:spTgt spid="8195">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8195">
                                            <p:txEl>
                                              <p:pRg st="15" end="15"/>
                                            </p:txEl>
                                          </p:spTgt>
                                        </p:tgtEl>
                                        <p:attrNameLst>
                                          <p:attrName>style.visibility</p:attrName>
                                        </p:attrNameLst>
                                      </p:cBhvr>
                                      <p:to>
                                        <p:strVal val="visible"/>
                                      </p:to>
                                    </p:set>
                                    <p:animEffect transition="in" filter="fade">
                                      <p:cBhvr>
                                        <p:cTn id="114" dur="1000"/>
                                        <p:tgtEl>
                                          <p:spTgt spid="8195">
                                            <p:txEl>
                                              <p:pRg st="15" end="15"/>
                                            </p:txEl>
                                          </p:spTgt>
                                        </p:tgtEl>
                                      </p:cBhvr>
                                    </p:animEffect>
                                    <p:anim calcmode="lin" valueType="num">
                                      <p:cBhvr>
                                        <p:cTn id="115" dur="1000" fill="hold"/>
                                        <p:tgtEl>
                                          <p:spTgt spid="8195">
                                            <p:txEl>
                                              <p:pRg st="15" end="15"/>
                                            </p:txEl>
                                          </p:spTgt>
                                        </p:tgtEl>
                                        <p:attrNameLst>
                                          <p:attrName>ppt_x</p:attrName>
                                        </p:attrNameLst>
                                      </p:cBhvr>
                                      <p:tavLst>
                                        <p:tav tm="0">
                                          <p:val>
                                            <p:strVal val="#ppt_x"/>
                                          </p:val>
                                        </p:tav>
                                        <p:tav tm="100000">
                                          <p:val>
                                            <p:strVal val="#ppt_x"/>
                                          </p:val>
                                        </p:tav>
                                      </p:tavLst>
                                    </p:anim>
                                    <p:anim calcmode="lin" valueType="num">
                                      <p:cBhvr>
                                        <p:cTn id="116" dur="1000" fill="hold"/>
                                        <p:tgtEl>
                                          <p:spTgt spid="8195">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7" presetClass="entr" presetSubtype="0" fill="hold" grpId="0" nodeType="clickEffect">
                                  <p:stCondLst>
                                    <p:cond delay="0"/>
                                  </p:stCondLst>
                                  <p:childTnLst>
                                    <p:set>
                                      <p:cBhvr>
                                        <p:cTn id="120" dur="1" fill="hold">
                                          <p:stCondLst>
                                            <p:cond delay="0"/>
                                          </p:stCondLst>
                                        </p:cTn>
                                        <p:tgtEl>
                                          <p:spTgt spid="8195">
                                            <p:txEl>
                                              <p:pRg st="16" end="16"/>
                                            </p:txEl>
                                          </p:spTgt>
                                        </p:tgtEl>
                                        <p:attrNameLst>
                                          <p:attrName>style.visibility</p:attrName>
                                        </p:attrNameLst>
                                      </p:cBhvr>
                                      <p:to>
                                        <p:strVal val="visible"/>
                                      </p:to>
                                    </p:set>
                                    <p:animEffect transition="in" filter="fade">
                                      <p:cBhvr>
                                        <p:cTn id="121" dur="1000"/>
                                        <p:tgtEl>
                                          <p:spTgt spid="8195">
                                            <p:txEl>
                                              <p:pRg st="16" end="16"/>
                                            </p:txEl>
                                          </p:spTgt>
                                        </p:tgtEl>
                                      </p:cBhvr>
                                    </p:animEffect>
                                    <p:anim calcmode="lin" valueType="num">
                                      <p:cBhvr>
                                        <p:cTn id="122" dur="1000" fill="hold"/>
                                        <p:tgtEl>
                                          <p:spTgt spid="8195">
                                            <p:txEl>
                                              <p:pRg st="16" end="16"/>
                                            </p:txEl>
                                          </p:spTgt>
                                        </p:tgtEl>
                                        <p:attrNameLst>
                                          <p:attrName>ppt_x</p:attrName>
                                        </p:attrNameLst>
                                      </p:cBhvr>
                                      <p:tavLst>
                                        <p:tav tm="0">
                                          <p:val>
                                            <p:strVal val="#ppt_x"/>
                                          </p:val>
                                        </p:tav>
                                        <p:tav tm="100000">
                                          <p:val>
                                            <p:strVal val="#ppt_x"/>
                                          </p:val>
                                        </p:tav>
                                      </p:tavLst>
                                    </p:anim>
                                    <p:anim calcmode="lin" valueType="num">
                                      <p:cBhvr>
                                        <p:cTn id="123" dur="1000" fill="hold"/>
                                        <p:tgtEl>
                                          <p:spTgt spid="8195">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47" presetClass="entr" presetSubtype="0" fill="hold" grpId="0" nodeType="clickEffect">
                                  <p:stCondLst>
                                    <p:cond delay="0"/>
                                  </p:stCondLst>
                                  <p:childTnLst>
                                    <p:set>
                                      <p:cBhvr>
                                        <p:cTn id="127" dur="1" fill="hold">
                                          <p:stCondLst>
                                            <p:cond delay="0"/>
                                          </p:stCondLst>
                                        </p:cTn>
                                        <p:tgtEl>
                                          <p:spTgt spid="8195">
                                            <p:txEl>
                                              <p:pRg st="17" end="17"/>
                                            </p:txEl>
                                          </p:spTgt>
                                        </p:tgtEl>
                                        <p:attrNameLst>
                                          <p:attrName>style.visibility</p:attrName>
                                        </p:attrNameLst>
                                      </p:cBhvr>
                                      <p:to>
                                        <p:strVal val="visible"/>
                                      </p:to>
                                    </p:set>
                                    <p:animEffect transition="in" filter="fade">
                                      <p:cBhvr>
                                        <p:cTn id="128" dur="1000"/>
                                        <p:tgtEl>
                                          <p:spTgt spid="8195">
                                            <p:txEl>
                                              <p:pRg st="17" end="17"/>
                                            </p:txEl>
                                          </p:spTgt>
                                        </p:tgtEl>
                                      </p:cBhvr>
                                    </p:animEffect>
                                    <p:anim calcmode="lin" valueType="num">
                                      <p:cBhvr>
                                        <p:cTn id="129" dur="1000" fill="hold"/>
                                        <p:tgtEl>
                                          <p:spTgt spid="8195">
                                            <p:txEl>
                                              <p:pRg st="17" end="17"/>
                                            </p:txEl>
                                          </p:spTgt>
                                        </p:tgtEl>
                                        <p:attrNameLst>
                                          <p:attrName>ppt_x</p:attrName>
                                        </p:attrNameLst>
                                      </p:cBhvr>
                                      <p:tavLst>
                                        <p:tav tm="0">
                                          <p:val>
                                            <p:strVal val="#ppt_x"/>
                                          </p:val>
                                        </p:tav>
                                        <p:tav tm="100000">
                                          <p:val>
                                            <p:strVal val="#ppt_x"/>
                                          </p:val>
                                        </p:tav>
                                      </p:tavLst>
                                    </p:anim>
                                    <p:anim calcmode="lin" valueType="num">
                                      <p:cBhvr>
                                        <p:cTn id="130" dur="1000" fill="hold"/>
                                        <p:tgtEl>
                                          <p:spTgt spid="8195">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47" presetClass="entr" presetSubtype="0" fill="hold" grpId="0" nodeType="clickEffect">
                                  <p:stCondLst>
                                    <p:cond delay="0"/>
                                  </p:stCondLst>
                                  <p:childTnLst>
                                    <p:set>
                                      <p:cBhvr>
                                        <p:cTn id="134" dur="1" fill="hold">
                                          <p:stCondLst>
                                            <p:cond delay="0"/>
                                          </p:stCondLst>
                                        </p:cTn>
                                        <p:tgtEl>
                                          <p:spTgt spid="8195">
                                            <p:txEl>
                                              <p:pRg st="18" end="18"/>
                                            </p:txEl>
                                          </p:spTgt>
                                        </p:tgtEl>
                                        <p:attrNameLst>
                                          <p:attrName>style.visibility</p:attrName>
                                        </p:attrNameLst>
                                      </p:cBhvr>
                                      <p:to>
                                        <p:strVal val="visible"/>
                                      </p:to>
                                    </p:set>
                                    <p:animEffect transition="in" filter="fade">
                                      <p:cBhvr>
                                        <p:cTn id="135" dur="1000"/>
                                        <p:tgtEl>
                                          <p:spTgt spid="8195">
                                            <p:txEl>
                                              <p:pRg st="18" end="18"/>
                                            </p:txEl>
                                          </p:spTgt>
                                        </p:tgtEl>
                                      </p:cBhvr>
                                    </p:animEffect>
                                    <p:anim calcmode="lin" valueType="num">
                                      <p:cBhvr>
                                        <p:cTn id="136" dur="1000" fill="hold"/>
                                        <p:tgtEl>
                                          <p:spTgt spid="8195">
                                            <p:txEl>
                                              <p:pRg st="18" end="18"/>
                                            </p:txEl>
                                          </p:spTgt>
                                        </p:tgtEl>
                                        <p:attrNameLst>
                                          <p:attrName>ppt_x</p:attrName>
                                        </p:attrNameLst>
                                      </p:cBhvr>
                                      <p:tavLst>
                                        <p:tav tm="0">
                                          <p:val>
                                            <p:strVal val="#ppt_x"/>
                                          </p:val>
                                        </p:tav>
                                        <p:tav tm="100000">
                                          <p:val>
                                            <p:strVal val="#ppt_x"/>
                                          </p:val>
                                        </p:tav>
                                      </p:tavLst>
                                    </p:anim>
                                    <p:anim calcmode="lin" valueType="num">
                                      <p:cBhvr>
                                        <p:cTn id="137" dur="1000" fill="hold"/>
                                        <p:tgtEl>
                                          <p:spTgt spid="8195">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algn="ctr"/>
            <a:r>
              <a:rPr lang="cs-CZ" dirty="0" smtClean="0"/>
              <a:t>Pracovní poměr na dobu určitou </a:t>
            </a:r>
            <a:r>
              <a:rPr lang="cs-CZ" dirty="0" smtClean="0"/>
              <a:t>§</a:t>
            </a:r>
            <a:endParaRPr lang="cs-CZ" dirty="0" smtClean="0"/>
          </a:p>
        </p:txBody>
      </p:sp>
      <p:sp>
        <p:nvSpPr>
          <p:cNvPr id="9219" name="Rectangle 3"/>
          <p:cNvSpPr>
            <a:spLocks noGrp="1" noChangeArrowheads="1"/>
          </p:cNvSpPr>
          <p:nvPr>
            <p:ph idx="1"/>
          </p:nvPr>
        </p:nvSpPr>
        <p:spPr/>
        <p:txBody>
          <a:bodyPr>
            <a:normAutofit fontScale="47500" lnSpcReduction="20000"/>
          </a:bodyPr>
          <a:lstStyle/>
          <a:p>
            <a:pPr algn="just">
              <a:buNone/>
            </a:pPr>
            <a:r>
              <a:rPr lang="cs-CZ" b="1" dirty="0" smtClean="0"/>
              <a:t>Pracovní poměr na dobu určitou</a:t>
            </a:r>
          </a:p>
          <a:p>
            <a:pPr algn="just"/>
            <a:r>
              <a:rPr lang="cs-CZ" b="1" dirty="0" smtClean="0"/>
              <a:t>(1)</a:t>
            </a:r>
            <a:r>
              <a:rPr lang="cs-CZ" dirty="0" smtClean="0"/>
              <a:t> Pracovní poměr trvá po dobu neurčitou, nebyla-li výslovně sjednána doba jeho trvání.</a:t>
            </a:r>
          </a:p>
          <a:p>
            <a:pPr algn="just"/>
            <a:r>
              <a:rPr lang="cs-CZ" b="1" dirty="0" smtClean="0"/>
              <a:t>(2)</a:t>
            </a:r>
            <a:r>
              <a:rPr lang="cs-CZ" dirty="0" smtClean="0"/>
              <a:t> Doba trvání pracovního poměru na dobu určitou mezi týmiž smluvními stranami nesmí přesáhnout 3 roky a ode dne vzniku prvního pracovního poměru na dobu určitou může být opakována nejvýše dvakrát. Za opakování pracovního poměru na dobu určitou se považuje rovněž i jeho prodloužení. Jestliže od skončení předchozího pracovního poměru na dobu určitou uplynula doba 3 let, k předchozímu pracovnímu poměru na dobu určitou mezi týmiž smluvními stranami se nepřihlíží.</a:t>
            </a:r>
          </a:p>
          <a:p>
            <a:pPr algn="just"/>
            <a:r>
              <a:rPr lang="cs-CZ" b="1" dirty="0" smtClean="0"/>
              <a:t>(3)</a:t>
            </a:r>
            <a:r>
              <a:rPr lang="cs-CZ" dirty="0" smtClean="0"/>
              <a:t> Ustanovením odstavce 2 není dotčen postup podle zvláštních právních předpisů, kdy se předpokládá, že pracovní poměr může trvat jen po určitou dobu</a:t>
            </a:r>
            <a:r>
              <a:rPr lang="cs-CZ" b="1" baseline="30000" dirty="0" smtClean="0">
                <a:hlinkClick r:id="rId2"/>
              </a:rPr>
              <a:t>17</a:t>
            </a:r>
            <a:r>
              <a:rPr lang="cs-CZ" b="1" dirty="0" smtClean="0">
                <a:hlinkClick r:id="rId2"/>
              </a:rPr>
              <a:t>)</a:t>
            </a:r>
            <a:r>
              <a:rPr lang="cs-CZ" dirty="0" smtClean="0"/>
              <a:t>.</a:t>
            </a:r>
          </a:p>
          <a:p>
            <a:pPr algn="just"/>
            <a:r>
              <a:rPr lang="cs-CZ" b="1" dirty="0" smtClean="0"/>
              <a:t>(4)</a:t>
            </a:r>
            <a:r>
              <a:rPr lang="cs-CZ" dirty="0" smtClean="0"/>
              <a:t> Jsou-li u zaměstnavatele dány vážné provozní důvody nebo důvody spočívající ve zvláštní povaze práce, na jejichž základě nelze na zaměstnavateli spravedlivě požadovat, aby zaměstnanci, který má tuto práci vykonávat, navrhl založení pracovního poměru na dobu neurčitou, nepostupuje se podle odstavce 2 za podmínky, že jiný postup bude těmto důvodům přiměřený a písemná dohoda zaměstnavatele s odborovou organizací upraví</a:t>
            </a:r>
          </a:p>
          <a:p>
            <a:pPr algn="just"/>
            <a:r>
              <a:rPr lang="cs-CZ" b="1" dirty="0" smtClean="0"/>
              <a:t>a)</a:t>
            </a:r>
            <a:r>
              <a:rPr lang="cs-CZ" dirty="0" smtClean="0"/>
              <a:t> bližší vymezení těchto důvodů,</a:t>
            </a:r>
          </a:p>
          <a:p>
            <a:pPr algn="just"/>
            <a:r>
              <a:rPr lang="cs-CZ" b="1" dirty="0" smtClean="0"/>
              <a:t>b)</a:t>
            </a:r>
            <a:r>
              <a:rPr lang="cs-CZ" dirty="0" smtClean="0"/>
              <a:t> pravidla jiného postupu zaměstnavatele při sjednávání a opakování pracovního poměru na dobu určitou,</a:t>
            </a:r>
          </a:p>
          <a:p>
            <a:pPr algn="just"/>
            <a:r>
              <a:rPr lang="cs-CZ" b="1" dirty="0" smtClean="0"/>
              <a:t>c)</a:t>
            </a:r>
            <a:r>
              <a:rPr lang="cs-CZ" dirty="0" smtClean="0"/>
              <a:t> okruh zaměstnanců zaměstnavatele, kterých se bude jiný postup týkat,</a:t>
            </a:r>
          </a:p>
          <a:p>
            <a:pPr algn="just"/>
            <a:r>
              <a:rPr lang="cs-CZ" b="1" dirty="0" smtClean="0"/>
              <a:t>d)</a:t>
            </a:r>
            <a:r>
              <a:rPr lang="cs-CZ" dirty="0" smtClean="0"/>
              <a:t> dobu, na kterou se tato dohoda uzavírá.</a:t>
            </a:r>
          </a:p>
          <a:p>
            <a:pPr algn="just"/>
            <a:r>
              <a:rPr lang="cs-CZ" dirty="0" smtClean="0"/>
              <a:t>Písemnou dohodu s odborovou organizací je možné nahradit vnitřním předpisem jen v případě, že u zaměstnavatele nepůsobí odborová organizace; vnitřní předpis musí obsahovat náležitosti uvedené ve větě první.</a:t>
            </a:r>
          </a:p>
          <a:p>
            <a:pPr algn="just"/>
            <a:r>
              <a:rPr lang="cs-CZ" b="1" dirty="0" smtClean="0"/>
              <a:t>(5)</a:t>
            </a:r>
            <a:r>
              <a:rPr lang="cs-CZ" dirty="0" smtClean="0"/>
              <a:t> Sjedná-li zaměstnavatel se zaměstnancem trvání pracovního poměru na dobu určitou v rozporu s odstavci 2 až 4, a oznámil-li zaměstnanec před uplynutím sjednané doby písemně zaměstnavateli, že trvá na tom, aby ho dále zaměstnával, platí, že se jedná o pracovní poměr na dobu neurčitou. Návrh na určení, zda byly splněny podmínky uvedené v odstavcích 2 až 4, mohou zaměstnavatel i zaměstnanec uplatnit u soudu nejpozději do 2 měsíců ode dne, kdy měl pracovní poměr skončit uplynutím sjednané doby.</a:t>
            </a:r>
          </a:p>
          <a:p>
            <a:pPr algn="just"/>
            <a:r>
              <a:rPr lang="cs-CZ" b="1" dirty="0" smtClean="0"/>
              <a:t>(6)</a:t>
            </a:r>
            <a:r>
              <a:rPr lang="cs-CZ" dirty="0" smtClean="0"/>
              <a:t> Ustanovení odstavce 2 se nevztahují na pracovní smlouvu zakládající pracovní poměr na dobu určitou sjednanou mezi agenturou práce</a:t>
            </a:r>
            <a:r>
              <a:rPr lang="cs-CZ" b="1" baseline="30000" dirty="0" smtClean="0">
                <a:hlinkClick r:id="rId2"/>
              </a:rPr>
              <a:t>18</a:t>
            </a:r>
            <a:r>
              <a:rPr lang="cs-CZ" b="1" dirty="0" smtClean="0">
                <a:hlinkClick r:id="rId2"/>
              </a:rPr>
              <a:t>)</a:t>
            </a:r>
            <a:r>
              <a:rPr lang="cs-CZ" dirty="0" smtClean="0"/>
              <a:t> a zaměstnancem za účelem výkonu práce u jiného zaměstnavatele (§ 307a, 308 a 309).</a:t>
            </a:r>
          </a:p>
          <a:p>
            <a:pPr algn="just" eaLnBrk="1" hangingPunct="1"/>
            <a:endParaRPr lang="cs-CZ" sz="1600" dirty="0" smtClean="0"/>
          </a:p>
          <a:p>
            <a:pPr eaLnBrk="1" hangingPunct="1">
              <a:buNone/>
            </a:pPr>
            <a:endParaRPr lang="cs-CZ" sz="1600" dirty="0" smtClean="0"/>
          </a:p>
          <a:p>
            <a:pPr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9219">
                                            <p:txEl>
                                              <p:pRg st="0" end="0"/>
                                            </p:txEl>
                                          </p:spTgt>
                                        </p:tgtEl>
                                        <p:attrNameLst>
                                          <p:attrName>style.visibility</p:attrName>
                                        </p:attrNameLst>
                                      </p:cBhvr>
                                      <p:to>
                                        <p:strVal val="visible"/>
                                      </p:to>
                                    </p:set>
                                    <p:animEffect transition="in" filter="fade">
                                      <p:cBhvr>
                                        <p:cTn id="16" dur="1000"/>
                                        <p:tgtEl>
                                          <p:spTgt spid="9219">
                                            <p:txEl>
                                              <p:pRg st="0" end="0"/>
                                            </p:txEl>
                                          </p:spTgt>
                                        </p:tgtEl>
                                      </p:cBhvr>
                                    </p:animEffect>
                                    <p:anim calcmode="lin" valueType="num">
                                      <p:cBhvr>
                                        <p:cTn id="17"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9219">
                                            <p:txEl>
                                              <p:pRg st="1" end="1"/>
                                            </p:txEl>
                                          </p:spTgt>
                                        </p:tgtEl>
                                        <p:attrNameLst>
                                          <p:attrName>style.visibility</p:attrName>
                                        </p:attrNameLst>
                                      </p:cBhvr>
                                      <p:to>
                                        <p:strVal val="visible"/>
                                      </p:to>
                                    </p:set>
                                    <p:animEffect transition="in" filter="fade">
                                      <p:cBhvr>
                                        <p:cTn id="22" dur="1000"/>
                                        <p:tgtEl>
                                          <p:spTgt spid="9219">
                                            <p:txEl>
                                              <p:pRg st="1" end="1"/>
                                            </p:txEl>
                                          </p:spTgt>
                                        </p:tgtEl>
                                      </p:cBhvr>
                                    </p:animEffect>
                                    <p:anim calcmode="lin" valueType="num">
                                      <p:cBhvr>
                                        <p:cTn id="23"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9219">
                                            <p:txEl>
                                              <p:pRg st="2" end="2"/>
                                            </p:txEl>
                                          </p:spTgt>
                                        </p:tgtEl>
                                        <p:attrNameLst>
                                          <p:attrName>style.visibility</p:attrName>
                                        </p:attrNameLst>
                                      </p:cBhvr>
                                      <p:to>
                                        <p:strVal val="visible"/>
                                      </p:to>
                                    </p:set>
                                    <p:animEffect transition="in" filter="fade">
                                      <p:cBhvr>
                                        <p:cTn id="28" dur="1000"/>
                                        <p:tgtEl>
                                          <p:spTgt spid="9219">
                                            <p:txEl>
                                              <p:pRg st="2" end="2"/>
                                            </p:txEl>
                                          </p:spTgt>
                                        </p:tgtEl>
                                      </p:cBhvr>
                                    </p:animEffect>
                                    <p:anim calcmode="lin" valueType="num">
                                      <p:cBhvr>
                                        <p:cTn id="29"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9219">
                                            <p:txEl>
                                              <p:pRg st="3" end="3"/>
                                            </p:txEl>
                                          </p:spTgt>
                                        </p:tgtEl>
                                        <p:attrNameLst>
                                          <p:attrName>style.visibility</p:attrName>
                                        </p:attrNameLst>
                                      </p:cBhvr>
                                      <p:to>
                                        <p:strVal val="visible"/>
                                      </p:to>
                                    </p:set>
                                    <p:animEffect transition="in" filter="fade">
                                      <p:cBhvr>
                                        <p:cTn id="34" dur="1000"/>
                                        <p:tgtEl>
                                          <p:spTgt spid="9219">
                                            <p:txEl>
                                              <p:pRg st="3" end="3"/>
                                            </p:txEl>
                                          </p:spTgt>
                                        </p:tgtEl>
                                      </p:cBhvr>
                                    </p:animEffect>
                                    <p:anim calcmode="lin" valueType="num">
                                      <p:cBhvr>
                                        <p:cTn id="35"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9219">
                                            <p:txEl>
                                              <p:pRg st="4" end="4"/>
                                            </p:txEl>
                                          </p:spTgt>
                                        </p:tgtEl>
                                        <p:attrNameLst>
                                          <p:attrName>style.visibility</p:attrName>
                                        </p:attrNameLst>
                                      </p:cBhvr>
                                      <p:to>
                                        <p:strVal val="visible"/>
                                      </p:to>
                                    </p:set>
                                    <p:animEffect transition="in" filter="fade">
                                      <p:cBhvr>
                                        <p:cTn id="40" dur="1000"/>
                                        <p:tgtEl>
                                          <p:spTgt spid="9219">
                                            <p:txEl>
                                              <p:pRg st="4" end="4"/>
                                            </p:txEl>
                                          </p:spTgt>
                                        </p:tgtEl>
                                      </p:cBhvr>
                                    </p:animEffect>
                                    <p:anim calcmode="lin" valueType="num">
                                      <p:cBhvr>
                                        <p:cTn id="41" dur="1000" fill="hold"/>
                                        <p:tgtEl>
                                          <p:spTgt spid="921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921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9219">
                                            <p:txEl>
                                              <p:pRg st="5" end="5"/>
                                            </p:txEl>
                                          </p:spTgt>
                                        </p:tgtEl>
                                        <p:attrNameLst>
                                          <p:attrName>style.visibility</p:attrName>
                                        </p:attrNameLst>
                                      </p:cBhvr>
                                      <p:to>
                                        <p:strVal val="visible"/>
                                      </p:to>
                                    </p:set>
                                    <p:animEffect transition="in" filter="fade">
                                      <p:cBhvr>
                                        <p:cTn id="46" dur="1000"/>
                                        <p:tgtEl>
                                          <p:spTgt spid="9219">
                                            <p:txEl>
                                              <p:pRg st="5" end="5"/>
                                            </p:txEl>
                                          </p:spTgt>
                                        </p:tgtEl>
                                      </p:cBhvr>
                                    </p:animEffect>
                                    <p:anim calcmode="lin" valueType="num">
                                      <p:cBhvr>
                                        <p:cTn id="47" dur="1000" fill="hold"/>
                                        <p:tgtEl>
                                          <p:spTgt spid="921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921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9219">
                                            <p:txEl>
                                              <p:pRg st="6" end="6"/>
                                            </p:txEl>
                                          </p:spTgt>
                                        </p:tgtEl>
                                        <p:attrNameLst>
                                          <p:attrName>style.visibility</p:attrName>
                                        </p:attrNameLst>
                                      </p:cBhvr>
                                      <p:to>
                                        <p:strVal val="visible"/>
                                      </p:to>
                                    </p:set>
                                    <p:animEffect transition="in" filter="fade">
                                      <p:cBhvr>
                                        <p:cTn id="52" dur="1000"/>
                                        <p:tgtEl>
                                          <p:spTgt spid="9219">
                                            <p:txEl>
                                              <p:pRg st="6" end="6"/>
                                            </p:txEl>
                                          </p:spTgt>
                                        </p:tgtEl>
                                      </p:cBhvr>
                                    </p:animEffect>
                                    <p:anim calcmode="lin" valueType="num">
                                      <p:cBhvr>
                                        <p:cTn id="53" dur="1000" fill="hold"/>
                                        <p:tgtEl>
                                          <p:spTgt spid="9219">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9219">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9219">
                                            <p:txEl>
                                              <p:pRg st="7" end="7"/>
                                            </p:txEl>
                                          </p:spTgt>
                                        </p:tgtEl>
                                        <p:attrNameLst>
                                          <p:attrName>style.visibility</p:attrName>
                                        </p:attrNameLst>
                                      </p:cBhvr>
                                      <p:to>
                                        <p:strVal val="visible"/>
                                      </p:to>
                                    </p:set>
                                    <p:animEffect transition="in" filter="fade">
                                      <p:cBhvr>
                                        <p:cTn id="58" dur="1000"/>
                                        <p:tgtEl>
                                          <p:spTgt spid="9219">
                                            <p:txEl>
                                              <p:pRg st="7" end="7"/>
                                            </p:txEl>
                                          </p:spTgt>
                                        </p:tgtEl>
                                      </p:cBhvr>
                                    </p:animEffect>
                                    <p:anim calcmode="lin" valueType="num">
                                      <p:cBhvr>
                                        <p:cTn id="59" dur="1000" fill="hold"/>
                                        <p:tgtEl>
                                          <p:spTgt spid="9219">
                                            <p:txEl>
                                              <p:pRg st="7" end="7"/>
                                            </p:txEl>
                                          </p:spTgt>
                                        </p:tgtEl>
                                        <p:attrNameLst>
                                          <p:attrName>ppt_x</p:attrName>
                                        </p:attrNameLst>
                                      </p:cBhvr>
                                      <p:tavLst>
                                        <p:tav tm="0">
                                          <p:val>
                                            <p:strVal val="#ppt_x"/>
                                          </p:val>
                                        </p:tav>
                                        <p:tav tm="100000">
                                          <p:val>
                                            <p:strVal val="#ppt_x"/>
                                          </p:val>
                                        </p:tav>
                                      </p:tavLst>
                                    </p:anim>
                                    <p:anim calcmode="lin" valueType="num">
                                      <p:cBhvr>
                                        <p:cTn id="60" dur="1000" fill="hold"/>
                                        <p:tgtEl>
                                          <p:spTgt spid="9219">
                                            <p:txEl>
                                              <p:pRg st="7" end="7"/>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9219">
                                            <p:txEl>
                                              <p:pRg st="8" end="8"/>
                                            </p:txEl>
                                          </p:spTgt>
                                        </p:tgtEl>
                                        <p:attrNameLst>
                                          <p:attrName>style.visibility</p:attrName>
                                        </p:attrNameLst>
                                      </p:cBhvr>
                                      <p:to>
                                        <p:strVal val="visible"/>
                                      </p:to>
                                    </p:set>
                                    <p:animEffect transition="in" filter="fade">
                                      <p:cBhvr>
                                        <p:cTn id="64" dur="1000"/>
                                        <p:tgtEl>
                                          <p:spTgt spid="9219">
                                            <p:txEl>
                                              <p:pRg st="8" end="8"/>
                                            </p:txEl>
                                          </p:spTgt>
                                        </p:tgtEl>
                                      </p:cBhvr>
                                    </p:animEffect>
                                    <p:anim calcmode="lin" valueType="num">
                                      <p:cBhvr>
                                        <p:cTn id="65" dur="1000" fill="hold"/>
                                        <p:tgtEl>
                                          <p:spTgt spid="9219">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9219">
                                            <p:txEl>
                                              <p:pRg st="8" end="8"/>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9219">
                                            <p:txEl>
                                              <p:pRg st="9" end="9"/>
                                            </p:txEl>
                                          </p:spTgt>
                                        </p:tgtEl>
                                        <p:attrNameLst>
                                          <p:attrName>style.visibility</p:attrName>
                                        </p:attrNameLst>
                                      </p:cBhvr>
                                      <p:to>
                                        <p:strVal val="visible"/>
                                      </p:to>
                                    </p:set>
                                    <p:animEffect transition="in" filter="fade">
                                      <p:cBhvr>
                                        <p:cTn id="70" dur="1000"/>
                                        <p:tgtEl>
                                          <p:spTgt spid="9219">
                                            <p:txEl>
                                              <p:pRg st="9" end="9"/>
                                            </p:txEl>
                                          </p:spTgt>
                                        </p:tgtEl>
                                      </p:cBhvr>
                                    </p:animEffect>
                                    <p:anim calcmode="lin" valueType="num">
                                      <p:cBhvr>
                                        <p:cTn id="71" dur="1000" fill="hold"/>
                                        <p:tgtEl>
                                          <p:spTgt spid="9219">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9219">
                                            <p:txEl>
                                              <p:pRg st="9" end="9"/>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9219">
                                            <p:txEl>
                                              <p:pRg st="10" end="10"/>
                                            </p:txEl>
                                          </p:spTgt>
                                        </p:tgtEl>
                                        <p:attrNameLst>
                                          <p:attrName>style.visibility</p:attrName>
                                        </p:attrNameLst>
                                      </p:cBhvr>
                                      <p:to>
                                        <p:strVal val="visible"/>
                                      </p:to>
                                    </p:set>
                                    <p:animEffect transition="in" filter="fade">
                                      <p:cBhvr>
                                        <p:cTn id="76" dur="1000"/>
                                        <p:tgtEl>
                                          <p:spTgt spid="9219">
                                            <p:txEl>
                                              <p:pRg st="10" end="10"/>
                                            </p:txEl>
                                          </p:spTgt>
                                        </p:tgtEl>
                                      </p:cBhvr>
                                    </p:animEffect>
                                    <p:anim calcmode="lin" valueType="num">
                                      <p:cBhvr>
                                        <p:cTn id="77" dur="1000" fill="hold"/>
                                        <p:tgtEl>
                                          <p:spTgt spid="9219">
                                            <p:txEl>
                                              <p:pRg st="10" end="10"/>
                                            </p:txEl>
                                          </p:spTgt>
                                        </p:tgtEl>
                                        <p:attrNameLst>
                                          <p:attrName>ppt_x</p:attrName>
                                        </p:attrNameLst>
                                      </p:cBhvr>
                                      <p:tavLst>
                                        <p:tav tm="0">
                                          <p:val>
                                            <p:strVal val="#ppt_x"/>
                                          </p:val>
                                        </p:tav>
                                        <p:tav tm="100000">
                                          <p:val>
                                            <p:strVal val="#ppt_x"/>
                                          </p:val>
                                        </p:tav>
                                      </p:tavLst>
                                    </p:anim>
                                    <p:anim calcmode="lin" valueType="num">
                                      <p:cBhvr>
                                        <p:cTn id="78" dur="1000" fill="hold"/>
                                        <p:tgtEl>
                                          <p:spTgt spid="9219">
                                            <p:txEl>
                                              <p:pRg st="10" end="10"/>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9219">
                                            <p:txEl>
                                              <p:pRg st="11" end="11"/>
                                            </p:txEl>
                                          </p:spTgt>
                                        </p:tgtEl>
                                        <p:attrNameLst>
                                          <p:attrName>style.visibility</p:attrName>
                                        </p:attrNameLst>
                                      </p:cBhvr>
                                      <p:to>
                                        <p:strVal val="visible"/>
                                      </p:to>
                                    </p:set>
                                    <p:animEffect transition="in" filter="fade">
                                      <p:cBhvr>
                                        <p:cTn id="82" dur="1000"/>
                                        <p:tgtEl>
                                          <p:spTgt spid="9219">
                                            <p:txEl>
                                              <p:pRg st="11" end="11"/>
                                            </p:txEl>
                                          </p:spTgt>
                                        </p:tgtEl>
                                      </p:cBhvr>
                                    </p:animEffect>
                                    <p:anim calcmode="lin" valueType="num">
                                      <p:cBhvr>
                                        <p:cTn id="83" dur="1000" fill="hold"/>
                                        <p:tgtEl>
                                          <p:spTgt spid="9219">
                                            <p:txEl>
                                              <p:pRg st="11" end="11"/>
                                            </p:txEl>
                                          </p:spTgt>
                                        </p:tgtEl>
                                        <p:attrNameLst>
                                          <p:attrName>ppt_x</p:attrName>
                                        </p:attrNameLst>
                                      </p:cBhvr>
                                      <p:tavLst>
                                        <p:tav tm="0">
                                          <p:val>
                                            <p:strVal val="#ppt_x"/>
                                          </p:val>
                                        </p:tav>
                                        <p:tav tm="100000">
                                          <p:val>
                                            <p:strVal val="#ppt_x"/>
                                          </p:val>
                                        </p:tav>
                                      </p:tavLst>
                                    </p:anim>
                                    <p:anim calcmode="lin" valueType="num">
                                      <p:cBhvr>
                                        <p:cTn id="84" dur="1000" fill="hold"/>
                                        <p:tgtEl>
                                          <p:spTgt spid="9219">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Pracovní poměr </a:t>
            </a:r>
            <a:r>
              <a:rPr lang="cs-CZ" dirty="0" smtClean="0"/>
              <a:t>§</a:t>
            </a:r>
            <a:endParaRPr lang="cs-CZ" dirty="0" smtClean="0"/>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Obecné ustanovení o rozvázání a skončení pracovního poměru</a:t>
            </a:r>
          </a:p>
          <a:p>
            <a:pPr algn="just"/>
            <a:r>
              <a:rPr lang="cs-CZ" b="1" dirty="0" smtClean="0"/>
              <a:t>§ 48</a:t>
            </a:r>
          </a:p>
          <a:p>
            <a:pPr algn="just"/>
            <a:r>
              <a:rPr lang="cs-CZ" b="1" dirty="0" smtClean="0"/>
              <a:t>(1)</a:t>
            </a:r>
            <a:r>
              <a:rPr lang="cs-CZ" dirty="0" smtClean="0"/>
              <a:t> Pracovní poměr může být rozvázán jen</a:t>
            </a:r>
          </a:p>
          <a:p>
            <a:pPr algn="just"/>
            <a:r>
              <a:rPr lang="cs-CZ" b="1" dirty="0" smtClean="0"/>
              <a:t>a)</a:t>
            </a:r>
            <a:r>
              <a:rPr lang="cs-CZ" dirty="0" smtClean="0"/>
              <a:t> dohodou,</a:t>
            </a:r>
          </a:p>
          <a:p>
            <a:pPr algn="just"/>
            <a:r>
              <a:rPr lang="cs-CZ" b="1" dirty="0" smtClean="0"/>
              <a:t>b)</a:t>
            </a:r>
            <a:r>
              <a:rPr lang="cs-CZ" dirty="0" smtClean="0"/>
              <a:t> výpovědí,</a:t>
            </a:r>
          </a:p>
          <a:p>
            <a:pPr algn="just"/>
            <a:r>
              <a:rPr lang="cs-CZ" b="1" dirty="0" smtClean="0"/>
              <a:t>c)</a:t>
            </a:r>
            <a:r>
              <a:rPr lang="cs-CZ" dirty="0" smtClean="0"/>
              <a:t> okamžitým zrušením,</a:t>
            </a:r>
          </a:p>
          <a:p>
            <a:pPr algn="just"/>
            <a:r>
              <a:rPr lang="cs-CZ" b="1" dirty="0" smtClean="0"/>
              <a:t>d)</a:t>
            </a:r>
            <a:r>
              <a:rPr lang="cs-CZ" dirty="0" smtClean="0"/>
              <a:t> zrušením ve zkušební době.</a:t>
            </a:r>
          </a:p>
          <a:p>
            <a:pPr algn="just"/>
            <a:r>
              <a:rPr lang="cs-CZ" b="1" dirty="0" smtClean="0"/>
              <a:t>(2)</a:t>
            </a:r>
            <a:r>
              <a:rPr lang="cs-CZ" dirty="0" smtClean="0"/>
              <a:t> Pracovní poměr na dobu určitou končí také uplynutím sjednané doby.</a:t>
            </a:r>
          </a:p>
          <a:p>
            <a:pPr algn="just"/>
            <a:r>
              <a:rPr lang="cs-CZ" b="1" dirty="0" smtClean="0"/>
              <a:t>(3)</a:t>
            </a:r>
            <a:r>
              <a:rPr lang="cs-CZ" dirty="0" smtClean="0"/>
              <a:t> Pracovní poměr cizince nebo fyzické osoby bez státní příslušnosti, pokud k jeho skončení nedošlo již jiným způsobem, končí</a:t>
            </a:r>
          </a:p>
          <a:p>
            <a:pPr algn="just"/>
            <a:r>
              <a:rPr lang="cs-CZ" b="1" dirty="0" smtClean="0"/>
              <a:t>a)</a:t>
            </a:r>
            <a:r>
              <a:rPr lang="cs-CZ" dirty="0" smtClean="0"/>
              <a:t> dnem, kterým má skončit jejich pobyt na území České republiky podle vykonatelného rozhodnutí o zrušení povolení k pobytu,</a:t>
            </a:r>
          </a:p>
          <a:p>
            <a:pPr algn="just"/>
            <a:r>
              <a:rPr lang="cs-CZ" b="1" dirty="0" smtClean="0"/>
              <a:t>b)</a:t>
            </a:r>
            <a:r>
              <a:rPr lang="cs-CZ" dirty="0" smtClean="0"/>
              <a:t> dnem, kterým nabyl právní moci rozsudek ukládající těmto osobám trest vyhoštění z území České republiky,</a:t>
            </a:r>
          </a:p>
          <a:p>
            <a:pPr algn="just"/>
            <a:r>
              <a:rPr lang="cs-CZ" b="1" dirty="0" smtClean="0"/>
              <a:t>c)</a:t>
            </a:r>
            <a:r>
              <a:rPr lang="cs-CZ" dirty="0" smtClean="0"/>
              <a:t> uplynutím doby, na kterou bylo vydáno povolení k zaměstnání</a:t>
            </a:r>
            <a:r>
              <a:rPr lang="cs-CZ" b="1" baseline="30000" dirty="0" smtClean="0">
                <a:hlinkClick r:id="rId2"/>
              </a:rPr>
              <a:t>20</a:t>
            </a:r>
            <a:r>
              <a:rPr lang="cs-CZ" b="1" dirty="0" smtClean="0">
                <a:hlinkClick r:id="rId2"/>
              </a:rPr>
              <a:t>)</a:t>
            </a:r>
            <a:r>
              <a:rPr lang="cs-CZ" dirty="0" smtClean="0"/>
              <a:t>, zaměstnanecká karta nebo povolení k dlouhodobému pobytu za účelem výkonu zaměstnání vyžadujícího vysokou kvalifikaci.</a:t>
            </a:r>
          </a:p>
          <a:p>
            <a:pPr algn="just"/>
            <a:r>
              <a:rPr lang="cs-CZ" b="1" dirty="0" smtClean="0"/>
              <a:t>(4)</a:t>
            </a:r>
            <a:r>
              <a:rPr lang="cs-CZ" dirty="0" smtClean="0"/>
              <a:t> Pracovní poměr zaniká smrtí zaměstnance. Zánik pracovního poměru v případě smrti zaměstnavatele, který je fyzickou osobou, upravuje § 342 odst. 1.</a:t>
            </a:r>
          </a:p>
          <a:p>
            <a:pPr algn="just"/>
            <a:endParaRPr lang="cs-CZ" b="1" dirty="0" smtClean="0"/>
          </a:p>
          <a:p>
            <a:pPr algn="just"/>
            <a:r>
              <a:rPr lang="cs-CZ" b="1" dirty="0" smtClean="0"/>
              <a:t>Dohoda § </a:t>
            </a:r>
            <a:r>
              <a:rPr lang="cs-CZ" b="1" dirty="0" smtClean="0"/>
              <a:t>49</a:t>
            </a:r>
          </a:p>
          <a:p>
            <a:pPr algn="just"/>
            <a:r>
              <a:rPr lang="cs-CZ" b="1" dirty="0" smtClean="0"/>
              <a:t>Výpověď § 50 (2 měsíce od následujícího)</a:t>
            </a:r>
            <a:endParaRPr lang="cs-CZ" b="1" dirty="0" smtClean="0"/>
          </a:p>
          <a:p>
            <a:pPr algn="just"/>
            <a:r>
              <a:rPr lang="cs-CZ" b="1" dirty="0" smtClean="0"/>
              <a:t>Výpověď </a:t>
            </a:r>
            <a:r>
              <a:rPr lang="cs-CZ" b="1" dirty="0" smtClean="0"/>
              <a:t>daná </a:t>
            </a:r>
            <a:r>
              <a:rPr lang="cs-CZ" b="1" dirty="0" smtClean="0"/>
              <a:t>zaměstnavatelem § 52 (2 měsíce od následujícího + 1-3 měsíce odstupné)</a:t>
            </a:r>
            <a:endParaRPr lang="cs-CZ" b="1" dirty="0" smtClean="0"/>
          </a:p>
          <a:p>
            <a:pPr algn="just"/>
            <a:r>
              <a:rPr lang="cs-CZ" b="1" dirty="0" smtClean="0"/>
              <a:t>Zákaz </a:t>
            </a:r>
            <a:r>
              <a:rPr lang="cs-CZ" b="1" dirty="0" smtClean="0"/>
              <a:t>výpovědi dané </a:t>
            </a:r>
            <a:r>
              <a:rPr lang="cs-CZ" b="1" dirty="0" smtClean="0"/>
              <a:t>zaměstnavatelem § </a:t>
            </a:r>
            <a:r>
              <a:rPr lang="cs-CZ" b="1" dirty="0" smtClean="0"/>
              <a:t>53</a:t>
            </a:r>
          </a:p>
          <a:p>
            <a:pPr algn="just"/>
            <a:r>
              <a:rPr lang="cs-CZ" b="1" dirty="0" smtClean="0"/>
              <a:t>Okamžité </a:t>
            </a:r>
            <a:r>
              <a:rPr lang="cs-CZ" b="1" dirty="0" smtClean="0"/>
              <a:t>zrušení pracovního </a:t>
            </a:r>
            <a:r>
              <a:rPr lang="cs-CZ" b="1" dirty="0" smtClean="0"/>
              <a:t>poměru zaměstnavatelem § </a:t>
            </a:r>
            <a:r>
              <a:rPr lang="cs-CZ" b="1" dirty="0" smtClean="0"/>
              <a:t>55</a:t>
            </a:r>
          </a:p>
          <a:p>
            <a:pPr algn="just"/>
            <a:r>
              <a:rPr lang="cs-CZ" b="1" dirty="0" smtClean="0"/>
              <a:t>Okamžité </a:t>
            </a:r>
            <a:r>
              <a:rPr lang="cs-CZ" b="1" dirty="0" smtClean="0"/>
              <a:t>zrušení pracovního poměru </a:t>
            </a:r>
            <a:r>
              <a:rPr lang="cs-CZ" b="1" dirty="0" smtClean="0"/>
              <a:t>zaměstnancem § 56</a:t>
            </a:r>
            <a:endParaRPr lang="cs-CZ" b="1"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Přestávka v práci a doba odpočinku mezi směnami §</a:t>
            </a:r>
            <a:endParaRPr lang="cs-CZ" dirty="0" smtClean="0"/>
          </a:p>
        </p:txBody>
      </p:sp>
      <p:sp>
        <p:nvSpPr>
          <p:cNvPr id="10243" name="Rectangle 3"/>
          <p:cNvSpPr>
            <a:spLocks noGrp="1" noChangeArrowheads="1"/>
          </p:cNvSpPr>
          <p:nvPr>
            <p:ph idx="1"/>
          </p:nvPr>
        </p:nvSpPr>
        <p:spPr/>
        <p:txBody>
          <a:bodyPr>
            <a:normAutofit fontScale="40000" lnSpcReduction="20000"/>
          </a:bodyPr>
          <a:lstStyle/>
          <a:p>
            <a:pPr algn="just">
              <a:buNone/>
            </a:pPr>
            <a:r>
              <a:rPr lang="cs-CZ" b="1" dirty="0" smtClean="0"/>
              <a:t>Přestávka v práci § </a:t>
            </a:r>
            <a:r>
              <a:rPr lang="cs-CZ" b="1" dirty="0" smtClean="0"/>
              <a:t>88</a:t>
            </a:r>
          </a:p>
          <a:p>
            <a:pPr algn="just"/>
            <a:r>
              <a:rPr lang="cs-CZ" b="1" dirty="0" smtClean="0"/>
              <a:t>(1)</a:t>
            </a:r>
            <a:r>
              <a:rPr lang="cs-CZ" dirty="0" smtClean="0"/>
              <a:t> Zaměstnavatel je povinen poskytnout zaměstnanci nejdéle po 6 hodinách nepřetržité práce přestávku v práci na jídlo a oddech v trvání nejméně 30 minut; mladistvému zaměstnanci musí být tato přestávka poskytnuta nejdéle po 4,5 hodinách nepřetržité práce. Jde-li o práce, které nemohou být přerušeny, musí být zaměstnanci i bez přerušení provozu nebo práce zajištěna přiměřená doba na oddech a jídlo; tato doba se započítává do pracovní doby. Mladistvému zaměstnanci musí vždy být poskytnuta přestávka na jídlo a oddech podle věty první.</a:t>
            </a:r>
          </a:p>
          <a:p>
            <a:pPr algn="just"/>
            <a:r>
              <a:rPr lang="cs-CZ" b="1" dirty="0" smtClean="0"/>
              <a:t>(2)</a:t>
            </a:r>
            <a:r>
              <a:rPr lang="cs-CZ" dirty="0" smtClean="0"/>
              <a:t> Byla-li přestávka v práci na jídlo a oddech rozdělena, musí alespoň jedna její část činit nejméně 15 minut.</a:t>
            </a:r>
          </a:p>
          <a:p>
            <a:pPr algn="just"/>
            <a:r>
              <a:rPr lang="cs-CZ" b="1" dirty="0" smtClean="0"/>
              <a:t>(3)</a:t>
            </a:r>
            <a:r>
              <a:rPr lang="cs-CZ" dirty="0" smtClean="0"/>
              <a:t> Přestávky v práci na jídlo a oddech se neposkytují na začátku a konci pracovní doby.</a:t>
            </a:r>
          </a:p>
          <a:p>
            <a:pPr algn="just"/>
            <a:r>
              <a:rPr lang="cs-CZ" b="1" dirty="0" smtClean="0"/>
              <a:t>(4)</a:t>
            </a:r>
            <a:r>
              <a:rPr lang="cs-CZ" dirty="0" smtClean="0"/>
              <a:t> Poskytnuté přestávky v práci na jídlo a oddech se nezapočítávají do pracovní doby.</a:t>
            </a:r>
          </a:p>
          <a:p>
            <a:pPr algn="just"/>
            <a:r>
              <a:rPr lang="cs-CZ" b="1" dirty="0" smtClean="0"/>
              <a:t>§ 89</a:t>
            </a:r>
          </a:p>
          <a:p>
            <a:pPr algn="just"/>
            <a:r>
              <a:rPr lang="cs-CZ" b="1" dirty="0" smtClean="0"/>
              <a:t>(1)</a:t>
            </a:r>
            <a:r>
              <a:rPr lang="cs-CZ" dirty="0" smtClean="0"/>
              <a:t> Má-li zaměstnanec při výkonu práce právo na bezpečnostní přestávku podle zvláštních právních předpisů, započítává se tato přestávka do pracovní doby.</a:t>
            </a:r>
          </a:p>
          <a:p>
            <a:pPr algn="just"/>
            <a:r>
              <a:rPr lang="cs-CZ" b="1" dirty="0" smtClean="0"/>
              <a:t>(2)</a:t>
            </a:r>
            <a:r>
              <a:rPr lang="cs-CZ" dirty="0" smtClean="0"/>
              <a:t> Připadne-li bezpečnostní přestávka na dobu přestávky v práci na jídlo a oddech, započítá se přestávka v práci na jídlo a oddech do pracovní doby.</a:t>
            </a:r>
          </a:p>
          <a:p>
            <a:pPr algn="just">
              <a:buNone/>
            </a:pPr>
            <a:r>
              <a:rPr lang="cs-CZ" b="1" dirty="0" smtClean="0"/>
              <a:t>Nepřetržitý </a:t>
            </a:r>
            <a:r>
              <a:rPr lang="cs-CZ" b="1" dirty="0" smtClean="0"/>
              <a:t>odpočinek mezi dvěma </a:t>
            </a:r>
            <a:r>
              <a:rPr lang="cs-CZ" b="1" dirty="0" smtClean="0"/>
              <a:t>směnami § </a:t>
            </a:r>
            <a:r>
              <a:rPr lang="cs-CZ" b="1" dirty="0" smtClean="0"/>
              <a:t>90</a:t>
            </a:r>
          </a:p>
          <a:p>
            <a:pPr algn="just"/>
            <a:r>
              <a:rPr lang="cs-CZ" b="1" dirty="0" smtClean="0"/>
              <a:t>(1)</a:t>
            </a:r>
            <a:r>
              <a:rPr lang="cs-CZ" dirty="0" smtClean="0"/>
              <a:t> Zaměstnavatel je povinen rozvrhnout pracovní dobu tak, aby zaměstnanec měl mezi koncem jedné směny a začátkem následující směny nepřetržitý odpočinek po dobu alespoň 11 hodin, zaměstnanec mladší 18 let po dobu alespoň 12 hodin během 24 hodin po sobě jdoucích.</a:t>
            </a:r>
          </a:p>
          <a:p>
            <a:pPr algn="just"/>
            <a:r>
              <a:rPr lang="cs-CZ" b="1" dirty="0" smtClean="0"/>
              <a:t>(2)</a:t>
            </a:r>
            <a:r>
              <a:rPr lang="cs-CZ" dirty="0" smtClean="0"/>
              <a:t> Odpočinek podle odstavce 1 může být zkrácen až na 8 hodin během 24 hodin po sobě jdoucích zaměstnanci staršímu 18 let za podmínky, že následující odpočinek mu bude prodloužen o dobu zkrácení tohoto odpočinku</a:t>
            </a:r>
          </a:p>
          <a:p>
            <a:pPr algn="just"/>
            <a:r>
              <a:rPr lang="cs-CZ" b="1" dirty="0" smtClean="0"/>
              <a:t>a)</a:t>
            </a:r>
            <a:r>
              <a:rPr lang="cs-CZ" dirty="0" smtClean="0"/>
              <a:t> v nepřetržitých provozech, při nerovnoměrně rozvržené pracovní době a při práci přesčas,</a:t>
            </a:r>
          </a:p>
          <a:p>
            <a:pPr algn="just"/>
            <a:r>
              <a:rPr lang="cs-CZ" b="1" dirty="0" smtClean="0"/>
              <a:t>b)</a:t>
            </a:r>
            <a:r>
              <a:rPr lang="cs-CZ" dirty="0" smtClean="0"/>
              <a:t> v zemědělství,</a:t>
            </a:r>
          </a:p>
          <a:p>
            <a:pPr algn="just"/>
            <a:r>
              <a:rPr lang="cs-CZ" b="1" dirty="0" smtClean="0"/>
              <a:t>c)</a:t>
            </a:r>
            <a:r>
              <a:rPr lang="cs-CZ" dirty="0" smtClean="0"/>
              <a:t> při poskytování služeb obyvatelstvu, zejména</a:t>
            </a:r>
          </a:p>
          <a:p>
            <a:pPr algn="just"/>
            <a:r>
              <a:rPr lang="cs-CZ" b="1" dirty="0" smtClean="0"/>
              <a:t>1.</a:t>
            </a:r>
            <a:r>
              <a:rPr lang="cs-CZ" dirty="0" smtClean="0"/>
              <a:t> ve veřejném stravování,</a:t>
            </a:r>
          </a:p>
          <a:p>
            <a:pPr algn="just"/>
            <a:r>
              <a:rPr lang="cs-CZ" b="1" dirty="0" smtClean="0"/>
              <a:t>2.</a:t>
            </a:r>
            <a:r>
              <a:rPr lang="cs-CZ" dirty="0" smtClean="0"/>
              <a:t> v kulturních zařízeních,</a:t>
            </a:r>
          </a:p>
          <a:p>
            <a:pPr algn="just"/>
            <a:r>
              <a:rPr lang="cs-CZ" b="1" dirty="0" smtClean="0"/>
              <a:t>3.</a:t>
            </a:r>
            <a:r>
              <a:rPr lang="cs-CZ" dirty="0" smtClean="0"/>
              <a:t> v telekomunikacích a poštovních službách,</a:t>
            </a:r>
          </a:p>
          <a:p>
            <a:pPr algn="just"/>
            <a:r>
              <a:rPr lang="cs-CZ" b="1" dirty="0" smtClean="0"/>
              <a:t>4.</a:t>
            </a:r>
            <a:r>
              <a:rPr lang="cs-CZ" dirty="0" smtClean="0"/>
              <a:t> ve zdravotnických zařízeních,</a:t>
            </a:r>
          </a:p>
          <a:p>
            <a:pPr algn="just"/>
            <a:r>
              <a:rPr lang="cs-CZ" b="1" dirty="0" smtClean="0"/>
              <a:t>5.</a:t>
            </a:r>
            <a:r>
              <a:rPr lang="cs-CZ" dirty="0" smtClean="0"/>
              <a:t> v zařízeních sociálních služeb</a:t>
            </a:r>
            <a:r>
              <a:rPr lang="cs-CZ" b="1" baseline="30000" dirty="0" smtClean="0">
                <a:hlinkClick r:id="rId2"/>
              </a:rPr>
              <a:t>22a</a:t>
            </a:r>
            <a:r>
              <a:rPr lang="cs-CZ" b="1" dirty="0" smtClean="0">
                <a:hlinkClick r:id="rId2"/>
              </a:rPr>
              <a:t>)</a:t>
            </a:r>
            <a:r>
              <a:rPr lang="cs-CZ" dirty="0" smtClean="0"/>
              <a:t>,</a:t>
            </a:r>
          </a:p>
          <a:p>
            <a:pPr algn="just"/>
            <a:r>
              <a:rPr lang="cs-CZ" b="1" dirty="0" smtClean="0"/>
              <a:t>d)</a:t>
            </a:r>
            <a:r>
              <a:rPr lang="cs-CZ" dirty="0" smtClean="0"/>
              <a:t> u naléhavých opravných prací, jde-li o odvrácení nebezpečí pro život nebo zdraví zaměstnanců,</a:t>
            </a:r>
          </a:p>
          <a:p>
            <a:pPr algn="just"/>
            <a:r>
              <a:rPr lang="cs-CZ" b="1" dirty="0" smtClean="0"/>
              <a:t>e)</a:t>
            </a:r>
            <a:r>
              <a:rPr lang="cs-CZ" dirty="0" smtClean="0"/>
              <a:t> při živelních událostech a v jiných obdobných mimořádných případech.</a:t>
            </a:r>
          </a:p>
          <a:p>
            <a:endParaRPr lang="cs-CZ" b="1"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Nepřetržitý odpočinek v týdnu a práce přesčas §</a:t>
            </a:r>
            <a:endParaRPr lang="cs-CZ" dirty="0" smtClean="0"/>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Nepřetržitý odpočinek v </a:t>
            </a:r>
            <a:r>
              <a:rPr lang="cs-CZ" b="1" dirty="0" smtClean="0"/>
              <a:t>týdnu § </a:t>
            </a:r>
            <a:r>
              <a:rPr lang="cs-CZ" b="1" dirty="0" smtClean="0"/>
              <a:t>92</a:t>
            </a:r>
          </a:p>
          <a:p>
            <a:pPr algn="just"/>
            <a:r>
              <a:rPr lang="cs-CZ" b="1" dirty="0" smtClean="0"/>
              <a:t>(1)</a:t>
            </a:r>
            <a:r>
              <a:rPr lang="cs-CZ" dirty="0" smtClean="0"/>
              <a:t> Zaměstnavatel je povinen rozvrhnout pracovní dobu tak, aby zaměstnanec měl nepřetržitý odpočinek v týdnu v trvání alespoň 35 hodin. Nepřetržitý odpočinek v týdnu nesmí činit u mladistvého zaměstnance méně než 48 hodin.</a:t>
            </a:r>
          </a:p>
          <a:p>
            <a:pPr algn="just"/>
            <a:r>
              <a:rPr lang="cs-CZ" b="1" dirty="0" smtClean="0"/>
              <a:t>(2)</a:t>
            </a:r>
            <a:r>
              <a:rPr lang="cs-CZ" dirty="0" smtClean="0"/>
              <a:t> Jestliže to umožňuje provoz zaměstnavatele, stanoví se nepřetržitý odpočinek v týdnu všem zaměstnancům na stejný den a tak, aby do něho spadala neděle.</a:t>
            </a:r>
          </a:p>
          <a:p>
            <a:pPr algn="just"/>
            <a:r>
              <a:rPr lang="cs-CZ" b="1" dirty="0" smtClean="0"/>
              <a:t>(3)</a:t>
            </a:r>
            <a:r>
              <a:rPr lang="cs-CZ" dirty="0" smtClean="0"/>
              <a:t> V případech uvedených v § 90 odst. 2 a u technologických procesů, které nemohou být přerušeny, může zaměstnavatel rozvrhnout pracovní dobu zaměstnanců starších 18 let pouze tak, že doba nepřetržitého odpočinku v týdnu bude činit nejméně 24 hodin, s tím, že zaměstnancům bude poskytnut nepřetržitý odpočinek v týdnu tak, aby za období 2 týdnů činila délka tohoto odpočinku celkem alespoň 70 hodin.</a:t>
            </a:r>
          </a:p>
          <a:p>
            <a:pPr algn="just"/>
            <a:r>
              <a:rPr lang="cs-CZ" b="1" dirty="0" smtClean="0"/>
              <a:t>(4)</a:t>
            </a:r>
            <a:r>
              <a:rPr lang="cs-CZ" dirty="0" smtClean="0"/>
              <a:t> Jestliže to je dohodnuto, může být v zemědělství poskytnut nepřetržitý odpočinek tak, že bude tento odpočinek za období</a:t>
            </a:r>
          </a:p>
          <a:p>
            <a:pPr algn="just"/>
            <a:r>
              <a:rPr lang="cs-CZ" b="1" dirty="0" smtClean="0"/>
              <a:t>a)</a:t>
            </a:r>
            <a:r>
              <a:rPr lang="cs-CZ" dirty="0" smtClean="0"/>
              <a:t> 3 týdnů činit celkem alespoň 105 hodin,</a:t>
            </a:r>
          </a:p>
          <a:p>
            <a:pPr algn="just"/>
            <a:r>
              <a:rPr lang="cs-CZ" b="1" dirty="0" smtClean="0"/>
              <a:t>b)</a:t>
            </a:r>
            <a:r>
              <a:rPr lang="cs-CZ" dirty="0" smtClean="0"/>
              <a:t> 6 týdnů činit při sezónních pracích celkem alespoň 210 hodin.</a:t>
            </a:r>
          </a:p>
          <a:p>
            <a:pPr algn="just"/>
            <a:endParaRPr lang="cs-CZ" b="1" dirty="0" smtClean="0"/>
          </a:p>
          <a:p>
            <a:pPr algn="just">
              <a:buNone/>
            </a:pPr>
            <a:r>
              <a:rPr lang="cs-CZ" b="1" dirty="0" smtClean="0"/>
              <a:t>Práce přesčas § </a:t>
            </a:r>
            <a:r>
              <a:rPr lang="cs-CZ" b="1" dirty="0" smtClean="0"/>
              <a:t>93</a:t>
            </a:r>
          </a:p>
          <a:p>
            <a:pPr algn="just"/>
            <a:r>
              <a:rPr lang="cs-CZ" b="1" dirty="0" smtClean="0"/>
              <a:t>(1)</a:t>
            </a:r>
            <a:r>
              <a:rPr lang="cs-CZ" dirty="0" smtClean="0"/>
              <a:t> Práci přesčas je možné konat jen výjimečně.</a:t>
            </a:r>
          </a:p>
          <a:p>
            <a:pPr algn="just"/>
            <a:r>
              <a:rPr lang="cs-CZ" b="1" dirty="0" smtClean="0"/>
              <a:t>(2)</a:t>
            </a:r>
            <a:r>
              <a:rPr lang="cs-CZ" dirty="0" smtClean="0"/>
              <a:t> Práci přesčas může zaměstnavatel zaměstnanci nařídit jen z vážných provozních důvodů, a to i na dobu nepřetržitého odpočinku mezi dvěma směnami, popřípadě za podmínek uvedených v § 91 odst. 2 až 4 i na dny pracovního klidu. Nařízená práce přesčas nesmí u zaměstnance činit více než 8 hodin v jednotlivých týdnech a 150 hodin v kalendářním roce.</a:t>
            </a:r>
          </a:p>
          <a:p>
            <a:pPr algn="just"/>
            <a:r>
              <a:rPr lang="cs-CZ" b="1" dirty="0" smtClean="0"/>
              <a:t>(3)</a:t>
            </a:r>
            <a:r>
              <a:rPr lang="cs-CZ" dirty="0" smtClean="0"/>
              <a:t> Zaměstnavatel může požadovat práci přesčas nad rozsah uvedený v odstavci 2 pouze na základě dohody se zaměstnancem.</a:t>
            </a:r>
          </a:p>
          <a:p>
            <a:pPr algn="just"/>
            <a:r>
              <a:rPr lang="cs-CZ" b="1" dirty="0" smtClean="0"/>
              <a:t>(4)</a:t>
            </a:r>
            <a:r>
              <a:rPr lang="cs-CZ" dirty="0" smtClean="0"/>
              <a:t> Celkový rozsah práce přesčas nesmí činit v průměru více než 8 hodin týdně v období, které může činit nejvýše 26 týdnů po sobě jdoucích. Jen kolektivní smlouva může vymezit toto období nejvýše na 52 týdnů po sobě jdoucích.</a:t>
            </a:r>
          </a:p>
          <a:p>
            <a:pPr algn="just"/>
            <a:r>
              <a:rPr lang="cs-CZ" b="1" dirty="0" smtClean="0"/>
              <a:t>(5)</a:t>
            </a:r>
            <a:r>
              <a:rPr lang="cs-CZ" dirty="0" smtClean="0"/>
              <a:t> Do počtu hodin nejvýše přípustné práce přesčas ve vyrovnávacím období podle odstavce 4 se nezahrnuje práce přesčas, za kterou bylo zaměstnanci poskytnuto náhradní volno.</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a:r>
              <a:rPr lang="cs-CZ" dirty="0" smtClean="0"/>
              <a:t>Mzda§</a:t>
            </a:r>
            <a:endParaRPr lang="cs-CZ" dirty="0" smtClean="0"/>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MZDA § </a:t>
            </a:r>
            <a:r>
              <a:rPr lang="cs-CZ" b="1" dirty="0" smtClean="0"/>
              <a:t>113</a:t>
            </a:r>
          </a:p>
          <a:p>
            <a:pPr algn="just"/>
            <a:r>
              <a:rPr lang="cs-CZ" b="1" dirty="0" smtClean="0"/>
              <a:t>Sjednání, stanovení nebo určení mzdy</a:t>
            </a:r>
          </a:p>
          <a:p>
            <a:pPr algn="just"/>
            <a:r>
              <a:rPr lang="cs-CZ" b="1" dirty="0" smtClean="0"/>
              <a:t>(1)</a:t>
            </a:r>
            <a:r>
              <a:rPr lang="cs-CZ" dirty="0" smtClean="0"/>
              <a:t> Mzda se sjednává ve smlouvě nebo ji zaměstnavatel stanoví vnitřním předpisem anebo určuje mzdovým výměrem, není-li v odstavci 2 stanoveno jinak.</a:t>
            </a:r>
          </a:p>
          <a:p>
            <a:pPr algn="just"/>
            <a:r>
              <a:rPr lang="cs-CZ" b="1" dirty="0" smtClean="0"/>
              <a:t>(2)</a:t>
            </a:r>
            <a:r>
              <a:rPr lang="cs-CZ" dirty="0" smtClean="0"/>
              <a:t> Je-li zaměstnanec statutárním orgánem zaměstnavatele, sjednává s ním mzdu nebo mu ji určuje ten, kdo ho na pracovní místo ustanovil, nestanoví-li zvláštní právní předpis jinak.</a:t>
            </a:r>
          </a:p>
          <a:p>
            <a:pPr algn="just"/>
            <a:r>
              <a:rPr lang="cs-CZ" b="1" dirty="0" smtClean="0"/>
              <a:t>(3)</a:t>
            </a:r>
            <a:r>
              <a:rPr lang="cs-CZ" dirty="0" smtClean="0"/>
              <a:t> Mzda musí být sjednána, stanovena nebo určena před začátkem výkonu práce, za kterou má tato mzda příslušet.</a:t>
            </a:r>
          </a:p>
          <a:p>
            <a:pPr algn="just"/>
            <a:r>
              <a:rPr lang="cs-CZ" b="1" dirty="0" smtClean="0"/>
              <a:t>(4)</a:t>
            </a:r>
            <a:r>
              <a:rPr lang="cs-CZ" dirty="0" smtClean="0"/>
              <a:t> Zaměstnavatel je povinen v den nástupu do práce vydat zaměstnanci písemný mzdový výměr, který obsahuje údaje o způsobu odměňování, o termínu a místě výplaty mzdy, jestliže tyto údaje neobsahuje smlouva nebo vnitřní předpis. Dojde-li ke změně skutečností uvedených ve mzdovém výměru, je zaměstnavatel povinen tuto skutečnost zaměstnanci písemně oznámit, a to nejpozději v den, kdy změna nabývá účinnosti.</a:t>
            </a:r>
          </a:p>
          <a:p>
            <a:pPr algn="just"/>
            <a:r>
              <a:rPr lang="cs-CZ" b="1" dirty="0" smtClean="0"/>
              <a:t>Mzda </a:t>
            </a:r>
            <a:r>
              <a:rPr lang="cs-CZ" b="1" dirty="0" smtClean="0"/>
              <a:t>nebo náhradní volno za práci </a:t>
            </a:r>
            <a:r>
              <a:rPr lang="cs-CZ" b="1" dirty="0" smtClean="0"/>
              <a:t>přesčas </a:t>
            </a:r>
            <a:r>
              <a:rPr lang="cs-CZ" b="1" dirty="0" smtClean="0"/>
              <a:t>§ 114</a:t>
            </a:r>
          </a:p>
          <a:p>
            <a:pPr algn="just"/>
            <a:r>
              <a:rPr lang="cs-CZ" b="1" dirty="0" smtClean="0"/>
              <a:t>Mzda</a:t>
            </a:r>
            <a:r>
              <a:rPr lang="cs-CZ" b="1" dirty="0" smtClean="0"/>
              <a:t>, náhradní volno nebo náhrada mzdy za </a:t>
            </a:r>
            <a:r>
              <a:rPr lang="cs-CZ" b="1" dirty="0" smtClean="0"/>
              <a:t>svátek </a:t>
            </a:r>
            <a:r>
              <a:rPr lang="cs-CZ" b="1" dirty="0" smtClean="0"/>
              <a:t>§ 115</a:t>
            </a:r>
          </a:p>
          <a:p>
            <a:pPr algn="just"/>
            <a:r>
              <a:rPr lang="cs-CZ" b="1" dirty="0" smtClean="0"/>
              <a:t>Mzda </a:t>
            </a:r>
            <a:r>
              <a:rPr lang="cs-CZ" b="1" dirty="0" smtClean="0"/>
              <a:t>za noční </a:t>
            </a:r>
            <a:r>
              <a:rPr lang="cs-CZ" b="1" dirty="0" smtClean="0"/>
              <a:t>práci </a:t>
            </a:r>
            <a:r>
              <a:rPr lang="cs-CZ" b="1" dirty="0" smtClean="0"/>
              <a:t>§ 116</a:t>
            </a:r>
          </a:p>
          <a:p>
            <a:pPr algn="just"/>
            <a:r>
              <a:rPr lang="cs-CZ" b="1" dirty="0" smtClean="0"/>
              <a:t>Mzda </a:t>
            </a:r>
            <a:r>
              <a:rPr lang="cs-CZ" b="1" dirty="0" smtClean="0"/>
              <a:t>a příplatek za práci ve ztíženém pracovním </a:t>
            </a:r>
            <a:r>
              <a:rPr lang="cs-CZ" b="1" dirty="0" smtClean="0"/>
              <a:t>prostředí </a:t>
            </a:r>
            <a:r>
              <a:rPr lang="cs-CZ" b="1" dirty="0" smtClean="0"/>
              <a:t>§ 117</a:t>
            </a:r>
          </a:p>
          <a:p>
            <a:pPr algn="just"/>
            <a:r>
              <a:rPr lang="cs-CZ" b="1" dirty="0" smtClean="0"/>
              <a:t>Mzda </a:t>
            </a:r>
            <a:r>
              <a:rPr lang="cs-CZ" b="1" dirty="0" smtClean="0"/>
              <a:t>za práci v sobotu a v </a:t>
            </a:r>
            <a:r>
              <a:rPr lang="cs-CZ" b="1" dirty="0" smtClean="0"/>
              <a:t>neděli </a:t>
            </a:r>
            <a:r>
              <a:rPr lang="cs-CZ" b="1" dirty="0" smtClean="0"/>
              <a:t>§ </a:t>
            </a:r>
            <a:r>
              <a:rPr lang="cs-CZ" b="1" dirty="0" smtClean="0"/>
              <a:t>118</a:t>
            </a:r>
          </a:p>
          <a:p>
            <a:pPr algn="just"/>
            <a:endParaRPr lang="cs-CZ" b="1" dirty="0" smtClean="0"/>
          </a:p>
          <a:p>
            <a:pPr algn="just"/>
            <a:r>
              <a:rPr lang="cs-CZ" b="1" dirty="0" smtClean="0"/>
              <a:t>Pozor na mzdové výměry a dekrety. Pokud mzda (není povinná součást smlouvy) není uvedena ve smlouvě a je určena mzdovým výměrem, může ji zaměstnavatel jednostranně změnit.</a:t>
            </a:r>
          </a:p>
          <a:p>
            <a:pPr algn="just"/>
            <a:endParaRPr lang="cs-CZ" b="1" dirty="0" smtClean="0"/>
          </a:p>
          <a:p>
            <a:pPr algn="just"/>
            <a:r>
              <a:rPr lang="cs-CZ" b="1" dirty="0" smtClean="0"/>
              <a:t>Osobní ohodnocení: nenároková složka mzdy. Rovněž ji lze kdykoliv snížit i bez udání důvodu. Nicméně je lepší to mít písemně, třeba na základě porušení pracovních předpisů atd..</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algn="ctr"/>
            <a:r>
              <a:rPr lang="cs-CZ" dirty="0" smtClean="0"/>
              <a:t>Překážky v práci na straně zaměstnavatele §</a:t>
            </a:r>
            <a:endParaRPr lang="cs-CZ" dirty="0" smtClean="0"/>
          </a:p>
        </p:txBody>
      </p:sp>
      <p:sp>
        <p:nvSpPr>
          <p:cNvPr id="10243" name="Rectangle 3"/>
          <p:cNvSpPr>
            <a:spLocks noGrp="1" noChangeArrowheads="1"/>
          </p:cNvSpPr>
          <p:nvPr>
            <p:ph idx="1"/>
          </p:nvPr>
        </p:nvSpPr>
        <p:spPr/>
        <p:txBody>
          <a:bodyPr>
            <a:normAutofit fontScale="47500" lnSpcReduction="20000"/>
          </a:bodyPr>
          <a:lstStyle/>
          <a:p>
            <a:pPr algn="just">
              <a:buNone/>
            </a:pPr>
            <a:r>
              <a:rPr lang="cs-CZ" b="1" dirty="0" smtClean="0"/>
              <a:t>Prostoje </a:t>
            </a:r>
            <a:r>
              <a:rPr lang="cs-CZ" b="1" dirty="0" smtClean="0"/>
              <a:t>a přerušení práce způsobené nepříznivými povětrnostními </a:t>
            </a:r>
            <a:r>
              <a:rPr lang="cs-CZ" b="1" dirty="0" smtClean="0"/>
              <a:t>vlivy </a:t>
            </a:r>
            <a:r>
              <a:rPr lang="cs-CZ" b="1" dirty="0" smtClean="0"/>
              <a:t>§ 207</a:t>
            </a:r>
          </a:p>
          <a:p>
            <a:pPr algn="just"/>
            <a:r>
              <a:rPr lang="cs-CZ" dirty="0" smtClean="0"/>
              <a:t>Nemůže-li </a:t>
            </a:r>
            <a:r>
              <a:rPr lang="cs-CZ" dirty="0" smtClean="0"/>
              <a:t>zaměstnanec konat práci</a:t>
            </a:r>
          </a:p>
          <a:p>
            <a:pPr algn="just"/>
            <a:r>
              <a:rPr lang="cs-CZ" b="1" dirty="0" smtClean="0"/>
              <a:t>a)</a:t>
            </a:r>
            <a:r>
              <a:rPr lang="cs-CZ" dirty="0" smtClean="0"/>
              <a:t> pro přechodnou závadu způsobenou poruchou na strojním zařízení, kterou nezavinil, v dodávce surovin nebo pohonné síly, chybnými pracovními podklady nebo jinými provozními příčinami, jde o prostoj, a nebyl-li převeden na jinou práci, přísluší mu náhrada mzdy nebo platu ve výši nejméně 80 % průměrného výdělku,</a:t>
            </a:r>
          </a:p>
          <a:p>
            <a:pPr algn="just"/>
            <a:r>
              <a:rPr lang="cs-CZ" b="1" dirty="0" smtClean="0"/>
              <a:t>b)</a:t>
            </a:r>
            <a:r>
              <a:rPr lang="cs-CZ" dirty="0" smtClean="0"/>
              <a:t> v důsledku přerušení práce způsobené nepříznivými povětrnostními vlivy nebo živelní událostí a nebyl-li převeden na jinou práci, přísluší mu náhrada mzdy nebo platu ve výši nejméně 60 % průměrného výdělku.</a:t>
            </a:r>
          </a:p>
          <a:p>
            <a:pPr algn="just">
              <a:buNone/>
            </a:pPr>
            <a:r>
              <a:rPr lang="cs-CZ" b="1" dirty="0" smtClean="0"/>
              <a:t>Jiné překážky v práci na straně </a:t>
            </a:r>
            <a:r>
              <a:rPr lang="cs-CZ" b="1" dirty="0" smtClean="0"/>
              <a:t>zaměstnavatele § </a:t>
            </a:r>
            <a:r>
              <a:rPr lang="cs-CZ" b="1" dirty="0" smtClean="0"/>
              <a:t>208</a:t>
            </a:r>
          </a:p>
          <a:p>
            <a:pPr algn="just"/>
            <a:r>
              <a:rPr lang="cs-CZ" dirty="0" smtClean="0"/>
              <a:t>Nemohl-li zaměstnanec konat práci pro jiné překážky na straně zaměstnavatele, než jsou uvedeny v § 207, přísluší mu náhrada mzdy nebo platu ve výši průměrného výdělku; to neplatí, bylo-li uplatněno konto pracovní doby (§ 86 a 87).</a:t>
            </a:r>
          </a:p>
          <a:p>
            <a:pPr algn="just">
              <a:buNone/>
            </a:pPr>
            <a:r>
              <a:rPr lang="cs-CZ" b="1" dirty="0" smtClean="0"/>
              <a:t>§ 209</a:t>
            </a:r>
          </a:p>
          <a:p>
            <a:pPr algn="just"/>
            <a:r>
              <a:rPr lang="cs-CZ" b="1" dirty="0" smtClean="0"/>
              <a:t>(1)</a:t>
            </a:r>
            <a:r>
              <a:rPr lang="cs-CZ" dirty="0" smtClean="0"/>
              <a:t> O jinou překážku v práci na straně jiného zaměstnavatele, než uvedeného v § 109 odst. 3, jde také tehdy, kdy zaměstnavatel nemůže přidělovat zaměstnanci práci v rozsahu týdenní pracovní doby z důvodu dočasného omezení odbytu jeho výrobků nebo omezení poptávky po jím poskytovaných službách (částečná nezaměstnanost).</a:t>
            </a:r>
          </a:p>
          <a:p>
            <a:pPr algn="just"/>
            <a:r>
              <a:rPr lang="cs-CZ" b="1" dirty="0" smtClean="0"/>
              <a:t>(2)</a:t>
            </a:r>
            <a:r>
              <a:rPr lang="cs-CZ" dirty="0" smtClean="0"/>
              <a:t> Upraví-li v případech podle odstavce 1 dohoda mezi zaměstnavatelem a odborovou organizací výši poskytované náhrady mzdy, která přísluší zaměstnanci, musí náhrada mzdy činit nejméně 60 % průměrného výdělku; nepůsobí-li u zaměstnavatele odborová organizace, může být dohoda nahrazena vnitřním předpisem.</a:t>
            </a:r>
          </a:p>
          <a:p>
            <a:pPr algn="just">
              <a:buNone/>
            </a:pPr>
            <a:r>
              <a:rPr lang="cs-CZ" b="1" dirty="0" smtClean="0"/>
              <a:t>§ 210</a:t>
            </a:r>
            <a:endParaRPr lang="cs-CZ" b="1" dirty="0" smtClean="0"/>
          </a:p>
          <a:p>
            <a:pPr algn="just"/>
            <a:r>
              <a:rPr lang="cs-CZ" dirty="0" smtClean="0"/>
              <a:t>Doba strávená na pracovní cestě nebo na cestě mimo pravidelné pracoviště jinak než plněním pracovních úkolů, která spadá do směny, se považuje za překážku v práci na straně zaměstnavatele, při které se zaměstnanci mzda nebo plat nekrátí. Jestliže však zaměstnanci v důsledku způsobu odměňování mzda ušla, přísluší mu náhrada mzdy ve výši průměrného výdělku.</a:t>
            </a:r>
            <a:endParaRPr lang="cs-C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552</TotalTime>
  <Words>226</Words>
  <Application>Microsoft Office PowerPoint</Application>
  <PresentationFormat>Předvádění na obrazovce (4:3)</PresentationFormat>
  <Paragraphs>155</Paragraphs>
  <Slides>11</Slides>
  <Notes>0</Notes>
  <HiddenSlides>0</HiddenSlides>
  <MMClips>0</MMClips>
  <ScaleCrop>false</ScaleCrop>
  <HeadingPairs>
    <vt:vector size="4" baseType="variant">
      <vt:variant>
        <vt:lpstr>Motiv</vt:lpstr>
      </vt:variant>
      <vt:variant>
        <vt:i4>1</vt:i4>
      </vt:variant>
      <vt:variant>
        <vt:lpstr>Nadpisy snímků</vt:lpstr>
      </vt:variant>
      <vt:variant>
        <vt:i4>11</vt:i4>
      </vt:variant>
    </vt:vector>
  </HeadingPairs>
  <TitlesOfParts>
    <vt:vector size="12" baseType="lpstr">
      <vt:lpstr>Tok</vt:lpstr>
      <vt:lpstr>Výňatky za zákoníků práce</vt:lpstr>
      <vt:lpstr>Zákoník práce §</vt:lpstr>
      <vt:lpstr>Pracovní smlouva a zkušební doba §</vt:lpstr>
      <vt:lpstr>Pracovní poměr na dobu určitou §</vt:lpstr>
      <vt:lpstr>Pracovní poměr §</vt:lpstr>
      <vt:lpstr>Přestávka v práci a doba odpočinku mezi směnami §</vt:lpstr>
      <vt:lpstr>Nepřetržitý odpočinek v týdnu a práce přesčas §</vt:lpstr>
      <vt:lpstr>Mzda§</vt:lpstr>
      <vt:lpstr>Překážky v práci na straně zaměstnavatele §</vt:lpstr>
      <vt:lpstr>Dovolená za kalendářní rok §</vt:lpstr>
      <vt:lpstr>Neznalost zákona neomlouvá!</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42</cp:revision>
  <dcterms:created xsi:type="dcterms:W3CDTF">2013-02-06T13:17:20Z</dcterms:created>
  <dcterms:modified xsi:type="dcterms:W3CDTF">2020-10-14T19:59:44Z</dcterms:modified>
</cp:coreProperties>
</file>