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e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3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e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22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30" name="Text úrovne 1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31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e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0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8" name="Text úrovne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9" name="Zástupný symbol textu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8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73" name="Text úrovne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74" name="Zástupný symbol textu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83" name="Zástupný symbol obrázka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 úrovne 1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8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e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" name="Číslo snímky"/>
          <p:cNvSpPr txBox="1"/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yvlastnenie.sk/predpisy/tlacovy-zakon/" TargetMode="External"/><Relationship Id="rId3" Type="http://schemas.openxmlformats.org/officeDocument/2006/relationships/hyperlink" Target="http://www.infovolby.sk/index.php?base=data/legislativa/medialne" TargetMode="External"/><Relationship Id="rId4" Type="http://schemas.openxmlformats.org/officeDocument/2006/relationships/hyperlink" Target="http://www.culture.gov.sk/legdoc/44/" TargetMode="External"/><Relationship Id="rId5" Type="http://schemas.openxmlformats.org/officeDocument/2006/relationships/hyperlink" Target="http://www.culture.gov.sk/legdoc/26/" TargetMode="External"/><Relationship Id="rId6" Type="http://schemas.openxmlformats.org/officeDocument/2006/relationships/hyperlink" Target="http://www.culture.gov.sk/legdoc/41/" TargetMode="External"/><Relationship Id="rId7" Type="http://schemas.openxmlformats.org/officeDocument/2006/relationships/hyperlink" Target="http://www.culture.gov.sk/legdoc/35/" TargetMode="External"/><Relationship Id="rId8" Type="http://schemas.openxmlformats.org/officeDocument/2006/relationships/hyperlink" Target="http://www.culture.gov.sk/legdoc/99/" TargetMode="External"/><Relationship Id="rId9" Type="http://schemas.openxmlformats.org/officeDocument/2006/relationships/hyperlink" Target="http://www.culture.gov.sk/legdoc/21/" TargetMode="Externa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nk.sk/swift_data/source/ODSD/pdf/zak_o_PV.pdf" TargetMode="Externa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///ppt/slides/XXDKFEBPracovny_Poriadok_ver%20%201%202%202012Kat%20_Obsah.docx" TargetMode="Externa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yvlastnenie.sk/predpisy/zakon-o-informacnych-systemoch-verejnej-spravy/" TargetMode="External"/><Relationship Id="rId3" Type="http://schemas.openxmlformats.org/officeDocument/2006/relationships/hyperlink" Target="http://www.ozjvsr.sk/wp-content/uploads/2012/04/Z%C3%A1kon-o-verejnej-slu%C5%BEbe.pdf" TargetMode="External"/><Relationship Id="rId4" Type="http://schemas.openxmlformats.org/officeDocument/2006/relationships/hyperlink" Target="http://www.culture.gov.sk/ministerstvo/legislativa/pravne-predpisy-v-oblasti-kultury-19b.html" TargetMode="External"/><Relationship Id="rId5" Type="http://schemas.openxmlformats.org/officeDocument/2006/relationships/hyperlink" Target="http://www.szk.sk/files/legislativa/2001-311_znenie_20130101.pdf" TargetMode="Externa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k.wikipedia.org/wiki/Spolo%C4%8Densk%C3%A1_in%C5%A1tit%C3%BAcia" TargetMode="External"/><Relationship Id="rId3" Type="http://schemas.openxmlformats.org/officeDocument/2006/relationships/hyperlink" Target="http://sk.wikipedia.org/w/index.php?title=Pr%C3%A1vna_in%C5%A1tit%C3%BAcia&amp;action=edit&amp;redlink=1" TargetMode="External"/><Relationship Id="rId4" Type="http://schemas.openxmlformats.org/officeDocument/2006/relationships/hyperlink" Target="http://sk.wikipedia.org/w/index.php?title=In%C5%A1tit%C3%BAcia_man%C5%BEelstva&amp;action=edit&amp;redlink=1" TargetMode="External"/><Relationship Id="rId5" Type="http://schemas.openxmlformats.org/officeDocument/2006/relationships/hyperlink" Target="http://sk.wikipedia.org/w/index.php?title=Pedagogick%C3%BD_in%C5%A1tit%C3%BAt&amp;action=edit&amp;redlink=1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sk.wikipedia.org/wiki/%C4%8Clovek" TargetMode="External"/><Relationship Id="rId3" Type="http://schemas.openxmlformats.org/officeDocument/2006/relationships/hyperlink" Target="http://sk.wikipedia.org/wiki/Ekonomick%C3%A1_in%C5%A1tit%C3%BAcia" TargetMode="External"/><Relationship Id="rId4" Type="http://schemas.openxmlformats.org/officeDocument/2006/relationships/hyperlink" Target="http://sk.wikipedia.org/wiki/Finan%C4%8Dn%C3%A1_in%C5%A1tit%C3%BAcia" TargetMode="External"/><Relationship Id="rId5" Type="http://schemas.openxmlformats.org/officeDocument/2006/relationships/hyperlink" Target="http://sk.wikipedia.org/wiki/Kult%C3%BArna_in%C5%A1tit%C3%BAcia" TargetMode="External"/><Relationship Id="rId6" Type="http://schemas.openxmlformats.org/officeDocument/2006/relationships/hyperlink" Target="http://sk.wikipedia.org/w/index.php?title=N%C3%A1bo%C5%BEensk%C3%A1_in%C5%A1tit%C3%BAcia&amp;action=edit&amp;redlink=1" TargetMode="External"/><Relationship Id="rId7" Type="http://schemas.openxmlformats.org/officeDocument/2006/relationships/hyperlink" Target="http://sk.wikipedia.org/wiki/Politick%C3%A1_in%C5%A1tit%C3%BAcia" TargetMode="External"/><Relationship Id="rId8" Type="http://schemas.openxmlformats.org/officeDocument/2006/relationships/hyperlink" Target="http://sk.wikipedia.org/w/index.php?title=Soci%C3%A1lna_in%C5%A1tit%C3%BAcia&amp;action=edit&amp;redlink=1" TargetMode="External"/><Relationship Id="rId9" Type="http://schemas.openxmlformats.org/officeDocument/2006/relationships/hyperlink" Target="http://sk.wikipedia.org/wiki/Vedeck%C3%A1_in%C5%A1tit%C3%BAcia" TargetMode="External"/><Relationship Id="rId10" Type="http://schemas.openxmlformats.org/officeDocument/2006/relationships/hyperlink" Target="http://sk.wikipedia.org/wiki/V%C3%BDchovn%C3%A1_in%C5%A1tit%C3%BAcia" TargetMode="Externa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Nadpis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Organizácia a riadenie informačných inštitúcií</a:t>
            </a:r>
          </a:p>
        </p:txBody>
      </p:sp>
      <p:sp>
        <p:nvSpPr>
          <p:cNvPr id="95" name="Podnadpis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 sz="2000"/>
            </a:lvl1pPr>
          </a:lstStyle>
          <a:p>
            <a:pPr/>
            <a:r>
              <a:t>Prednášky: prof. PhDr. Dušan Katuščák, PhD.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rvky informačnej inštitúci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Prvky informačnej inštitúcie</a:t>
            </a:r>
          </a:p>
        </p:txBody>
      </p:sp>
      <p:sp>
        <p:nvSpPr>
          <p:cNvPr id="123" name="tvorca (autor, editor, korporácia, vysielač, expedient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98322" indent="-298322" defTabSz="795527">
              <a:spcBef>
                <a:spcPts val="600"/>
              </a:spcBef>
              <a:defRPr sz="2784"/>
            </a:pPr>
            <a:r>
              <a:t>tvorca (autor, editor, korporácia, vysielač, expedient)</a:t>
            </a:r>
          </a:p>
          <a:p>
            <a:pPr marL="298322" indent="-298322" defTabSz="795527">
              <a:spcBef>
                <a:spcPts val="600"/>
              </a:spcBef>
              <a:defRPr sz="2784"/>
            </a:pPr>
            <a:r>
              <a:t>informačný špecialista (knihovník, bibliograf, katalogizátor, klasifikátor, indexátor, dokumentarista, konzervátor, archivár, muzejník, informátor, rešeršér a pod. Pozri katalóg pracovných činností, katalóg zamestnaní)</a:t>
            </a:r>
          </a:p>
          <a:p>
            <a:pPr marL="298322" indent="-298322" defTabSz="795527">
              <a:spcBef>
                <a:spcPts val="600"/>
              </a:spcBef>
              <a:defRPr sz="2784"/>
            </a:pPr>
            <a:r>
              <a:t>používateľ (čitateľ, príjemca, percipient)</a:t>
            </a:r>
          </a:p>
          <a:p>
            <a:pPr marL="298322" indent="-298322" defTabSz="795527">
              <a:spcBef>
                <a:spcPts val="600"/>
              </a:spcBef>
              <a:defRPr sz="2784"/>
            </a:pPr>
            <a:r>
              <a:t>infraštruktúra (budovy, zariadenia, digitálne technológie)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3568" y="0"/>
            <a:ext cx="7920881" cy="65652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adpis 1"/>
          <p:cNvSpPr txBox="1"/>
          <p:nvPr>
            <p:ph type="title"/>
          </p:nvPr>
        </p:nvSpPr>
        <p:spPr>
          <a:xfrm>
            <a:off x="467543" y="404664"/>
            <a:ext cx="8229601" cy="114300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/>
            <a:r>
              <a:t>Právne predpisy upravujúce riadenie a pôsobnosť  informačných inštitúcií (výber)</a:t>
            </a:r>
          </a:p>
        </p:txBody>
      </p:sp>
      <p:sp>
        <p:nvSpPr>
          <p:cNvPr id="128" name="Zástupný symbol obsahu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300"/>
              </a:spcBef>
              <a:defRPr b="1" sz="1500"/>
            </a:pPr>
            <a:r>
              <a:t>Médiá. Ochrana pamiatkového fondu, kultúrne dedičstvo a knihovníctvo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„Mediálny zákon“.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http://www.vyvlastnenie.sk/predpisy/tlacovy-zakon/</a:t>
            </a:r>
            <a:r>
              <a:t> 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Mediálne zákony: je ich viac – prehľad pozri: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http://www.infovolby.sk/index.php?base=data/legislativa/medialne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 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Zákon č. 49/2002 Z. z. </a:t>
            </a:r>
            <a:r>
              <a:rPr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o ochrane pamiatkového fondu</a:t>
            </a: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 v znení neskorších predpisov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Zákon č. 183/2000 Z. z. </a:t>
            </a:r>
            <a:r>
              <a:rPr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o knižniciach</a:t>
            </a: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, o doplnení zákona Slovenskej národnej rady č. 27/1987 Zb. o štátnej pamiatkovej starostlivosti a o zmene a doplnení zákona č. 68/1997 Z. z. o Matici Slovenskej v znení neskorších predpisov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Zákon č. 206/2009 Z. z. </a:t>
            </a:r>
            <a:r>
              <a:rPr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o múzeách a o galériách </a:t>
            </a: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a o ochrane predmetov kultúrnej hodnoty a o zmene zákona Slovenskej národnej rady č. 372/1990 Zb. o priestupkoch v znení neskorších predpisov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 </a:t>
            </a:r>
            <a:r>
              <a:rPr b="1"/>
              <a:t>Umenie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Zákon č. 385/1997 Z. z. o Slovenskom národnom divadle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Zákon č. 114/2000 Z. z. o Slovenskej filharmónii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 </a:t>
            </a:r>
            <a:r>
              <a:rPr b="1"/>
              <a:t>Autorské právo a práva súvisiace s autorským právom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 u="sng"/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Zákon č. 618/2003 Z. z. o autorskom práve a právach súvisiacich s autorským právom (autorský zákon) v znení neskorších predpisov </a:t>
            </a:r>
          </a:p>
        </p:txBody>
      </p:sp>
      <p:sp>
        <p:nvSpPr>
          <p:cNvPr id="129" name="Číslo snímky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Povinný výtlačok</a:t>
            </a:r>
          </a:p>
        </p:txBody>
      </p:sp>
      <p:sp>
        <p:nvSpPr>
          <p:cNvPr id="132" name="Zástupný symbol obsahu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http://www.snk.sk/swift_data/source/ODSD/pdf/zak_o_PV.pdf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Vymedzenie predmetu</a:t>
            </a:r>
          </a:p>
        </p:txBody>
      </p:sp>
      <p:sp>
        <p:nvSpPr>
          <p:cNvPr id="135" name="Zástupný symbol obsahu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Pojem „informačná inštitúcia“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b="1" i="1" sz="2900"/>
            </a:pPr>
            <a:r>
              <a:t>Akákoľvek právnická alebo fyzická osoba, ktorá </a:t>
            </a:r>
            <a:r>
              <a:rPr u="sng"/>
              <a:t>získava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AKV</a:t>
            </a:r>
            <a:r>
              <a:rPr u="sng"/>
              <a:t>_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link</a:t>
            </a:r>
            <a:r>
              <a:rPr u="sng"/>
              <a:t>)</a:t>
            </a:r>
            <a:r>
              <a:t> spracúva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KAT_link</a:t>
            </a:r>
            <a:r>
              <a:t>), uchováva, ochraňuje a  sprístupňuje informácie v oblasti hospodárstva, vedy, výskumu, podnikania, vzdelávania, služieb, zábavy a pod.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b="1" i="1" sz="2900"/>
            </a:pPr>
            <a:r>
              <a:t>Procesy Procesy v informačnej inštitúcii.vsd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Informačné inštitúcie (strediská, kancelárie...) v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lphaLcParenR" startAt="1"/>
              <a:defRPr sz="2900"/>
            </a:pPr>
            <a:r>
              <a:t>štátnom a verejnom sektore 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lphaLcParenR" startAt="1"/>
              <a:defRPr sz="2900"/>
            </a:pPr>
            <a:r>
              <a:t>privátnom a podnikateľskom sektore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Nadpis 1"/>
          <p:cNvSpPr txBox="1"/>
          <p:nvPr>
            <p:ph type="title"/>
          </p:nvPr>
        </p:nvSpPr>
        <p:spPr>
          <a:xfrm>
            <a:off x="487624" y="16349"/>
            <a:ext cx="8229601" cy="1143001"/>
          </a:xfrm>
          <a:prstGeom prst="rect">
            <a:avLst/>
          </a:prstGeom>
        </p:spPr>
        <p:txBody>
          <a:bodyPr/>
          <a:lstStyle>
            <a:lvl1pPr defTabSz="886968">
              <a:defRPr sz="4268"/>
            </a:lvl1pPr>
          </a:lstStyle>
          <a:p>
            <a:pPr/>
            <a:r>
              <a:t>Legislatíva inštitúcií a organizácií</a:t>
            </a:r>
          </a:p>
        </p:txBody>
      </p:sp>
      <p:sp>
        <p:nvSpPr>
          <p:cNvPr id="138" name="Zástupný symbol obsahu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A) Vonkajšie pravidlá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Ústava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Zákony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Smernice, vyhlášky, nariadenia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Štandardy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B) Vnútorné pravidlá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Zriaďovacia alebo ustanovujúca listina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Organizačný poriadok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Pracovný poriadok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Zákony</a:t>
            </a:r>
          </a:p>
        </p:txBody>
      </p:sp>
      <p:sp>
        <p:nvSpPr>
          <p:cNvPr id="141" name="Zástupný symbol obsahu 2"/>
          <p:cNvSpPr txBox="1"/>
          <p:nvPr>
            <p:ph type="body" idx="1"/>
          </p:nvPr>
        </p:nvSpPr>
        <p:spPr>
          <a:xfrm>
            <a:off x="457200" y="1124743"/>
            <a:ext cx="8229600" cy="532859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/>
            </a:pPr>
            <a:r>
              <a:t>Napr. </a:t>
            </a:r>
            <a:r>
              <a:rPr u="sng"/>
              <a:t>o informačných systémoch verejnej správy </a:t>
            </a:r>
            <a:r>
              <a:t>a o zmene a doplnení niektorých zákonov-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http://www.vyvlastnenie.sk/predpisy/zakon-o-informacnych-systemoch-verejnej-spravy/</a:t>
            </a:r>
            <a:endParaRPr sz="20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 u="sng"/>
            </a:pPr>
            <a:r>
              <a:t>Zákon o verejnej službe </a:t>
            </a:r>
            <a:r>
              <a:rPr u="none"/>
              <a:t>: </a:t>
            </a: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http://www.ozjvsr.sk/wp-content/uploads/2012/04/Z%C3%A1kon-o-verejnej-slu%C5%BEbe.pdf</a:t>
            </a:r>
            <a:endParaRPr sz="20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/>
            </a:pPr>
            <a:r>
              <a:t>(najmä pracovná zmluva, plat zamestnanca)</a:t>
            </a:r>
            <a:endParaRPr sz="29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 u="sng"/>
            </a:pPr>
            <a:r>
              <a:t>Katalóg pracovných činností</a:t>
            </a:r>
            <a:r>
              <a:rPr u="none"/>
              <a:t>, tarifné triedy a platové stupne, zaraďovanie zamestnancov do platových tried a stupňov,  katalóg pracovných činností, čo je, to, čo obsahuje)</a:t>
            </a:r>
            <a:endParaRPr sz="29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 u="sng"/>
            </a:pPr>
            <a:r>
              <a:t>o štátnej službe </a:t>
            </a:r>
            <a:r>
              <a:rPr u="none"/>
              <a:t>– poslanie, koho sa týka</a:t>
            </a:r>
            <a:endParaRPr sz="29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 u="sng"/>
            </a:pPr>
            <a:r>
              <a:t>o rozpočtových pravidlách </a:t>
            </a:r>
            <a:r>
              <a:rPr u="none"/>
              <a:t>– poslanie, všeobecná xcharakteristika</a:t>
            </a:r>
            <a:endParaRPr sz="20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 u="sng"/>
            </a:pPr>
            <a:r>
              <a:t>o štatistickom vykazovaní </a:t>
            </a:r>
            <a:r>
              <a:rPr u="none"/>
              <a:t>– poslanie, všeobecná charakteristika</a:t>
            </a:r>
            <a:endParaRPr sz="29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 u="sng"/>
            </a:pPr>
            <a:r>
              <a:t>Príklad, hlavné zdroje</a:t>
            </a:r>
            <a:endParaRPr sz="29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b="1" sz="1800"/>
            </a:pPr>
            <a:r>
              <a:t>Legislatíva v rezorte kultúry:</a:t>
            </a:r>
            <a:endParaRPr sz="29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1800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http://www.culture.gov.sk/ministerstvo/legislativa/pravne-predpisy-v-oblasti-kultury-19b.html</a:t>
            </a:r>
            <a:endParaRPr sz="20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b="1" sz="1800"/>
            </a:pPr>
            <a:r>
              <a:t>Zákonník práce </a:t>
            </a:r>
            <a:r>
              <a:rPr b="0"/>
              <a:t>(hlavne – pracovný pomer, pracovná zmluva, skončenie pracovného pomeru, pracovná disciplína):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http://www.szk.sk/files/legislativa/2001-311_znenie_20130101.pdf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Požiadavky profesora</a:t>
            </a:r>
          </a:p>
        </p:txBody>
      </p:sp>
      <p:sp>
        <p:nvSpPr>
          <p:cNvPr id="144" name="Zástupný symbol obsahu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2613" indent="-332613" defTabSz="886968">
              <a:defRPr sz="3104"/>
            </a:pPr>
            <a:r>
              <a:t>Vedomosti budú overené skúšobným testom v rámci skúšobného obdobia semestra</a:t>
            </a:r>
          </a:p>
          <a:p>
            <a:pPr marL="332613" indent="-332613" defTabSz="886968">
              <a:defRPr sz="3104"/>
            </a:pPr>
            <a:r>
              <a:t>Študenti musia mať vedomosti o základných právnych predpisoch, ktoré sa vzťahujú na PFI v kultúre a médiách</a:t>
            </a:r>
          </a:p>
          <a:p>
            <a:pPr marL="332613" indent="-332613" defTabSz="886968">
              <a:defRPr sz="3104"/>
            </a:pPr>
            <a:r>
              <a:t>Jednotlivo alebo v dvojiciach pripravia a budú na seminároch prezentovať  seminárnu prácu:</a:t>
            </a:r>
          </a:p>
          <a:p>
            <a:pPr marL="332613" indent="-332613" defTabSz="886968">
              <a:defRPr sz="3104"/>
            </a:pPr>
            <a:r>
              <a:t>„Komplexný opis informačnej inštitúcie ...“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Nadpis 1"/>
          <p:cNvSpPr txBox="1"/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/>
          <a:lstStyle>
            <a:lvl1pPr defTabSz="758951">
              <a:defRPr sz="3237"/>
            </a:lvl1pPr>
          </a:lstStyle>
          <a:p>
            <a:pPr/>
            <a:r>
              <a:t>Zadanie </a:t>
            </a:r>
          </a:p>
        </p:txBody>
      </p:sp>
      <p:sp>
        <p:nvSpPr>
          <p:cNvPr id="147" name="Zástupný symbol obsahu 2"/>
          <p:cNvSpPr txBox="1"/>
          <p:nvPr>
            <p:ph type="body" idx="1"/>
          </p:nvPr>
        </p:nvSpPr>
        <p:spPr>
          <a:xfrm>
            <a:off x="457200" y="1124743"/>
            <a:ext cx="8507288" cy="5001421"/>
          </a:xfrm>
          <a:prstGeom prst="rect">
            <a:avLst/>
          </a:prstGeom>
        </p:spPr>
        <p:txBody>
          <a:bodyPr/>
          <a:lstStyle/>
          <a:p>
            <a:pPr marL="332613" indent="-332613" defTabSz="886968">
              <a:lnSpc>
                <a:spcPct val="80000"/>
              </a:lnSpc>
              <a:spcBef>
                <a:spcPts val="400"/>
              </a:spcBef>
              <a:defRPr sz="1746"/>
            </a:pPr>
            <a:r>
              <a:t>Akákoľvek informačná inštitúcia (štátna, verejná, privátna, domáca, zahraničná)</a:t>
            </a:r>
            <a:endParaRPr sz="1164"/>
          </a:p>
          <a:p>
            <a:pPr marL="332613" indent="-332613" defTabSz="886968">
              <a:lnSpc>
                <a:spcPct val="80000"/>
              </a:lnSpc>
              <a:spcBef>
                <a:spcPts val="400"/>
              </a:spcBef>
              <a:buSzTx/>
              <a:buNone/>
              <a:defRPr sz="1746"/>
            </a:pPr>
            <a:r>
              <a:t>Štruktúra seminárnej práce (štandardná dĺžka 3-6 strán 5400-10800 znakov) 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Vznik (ako vznikla – história vzniku, spôsob založenia - zákon, rozhodnutie, uznesenie..., právna subjektivita?)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Vecné zameranie alebo pôsobnosť  (hlavná činnosť, výsledky, produkty alebo služby)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Veľkosť inštitúcie (do 5 zamestnancov, malá, stredná veľká inštitúcie?)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Organizačná štruktúra a spôsob riadenia – (špecifiká a  zaujímavosti, hlavné právne predpisy, ktorými sa inštitúcia riadi, spolupráca s inými doma a v zahraničí, úspešné projekty, odhad finančných zdrojov, ktoré inštitúcia získala mimo rozpočtu) na projekty, od sponzorov a pod.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Pracovný poriadok, (platové podmienky, odmeňovanie, výhody, nevýhody, stabilita odmeňovania, spôsoby prijímania/prepúšťania zamestnancov...)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Vedúci zamestnanci a ich kompetencie – napr. právo rozhodovať o financiách a zamestnancoch???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Finančná a právna zodpovednosť zamestnancov (finančná a právna kontrola, kto zodpovedá)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Strategický plán (strednodobý a dlhodobý)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Rozpočet inštitúcie – tvorba, finančné zdroje</a:t>
            </a:r>
            <a:endParaRPr sz="1164"/>
          </a:p>
          <a:p>
            <a:pPr marL="498919" indent="-498919" defTabSz="886968">
              <a:lnSpc>
                <a:spcPct val="80000"/>
              </a:lnSpc>
              <a:spcBef>
                <a:spcPts val="400"/>
              </a:spcBef>
              <a:buFontTx/>
              <a:buAutoNum type="arabicPeriod" startAt="1"/>
              <a:defRPr sz="1746"/>
            </a:pPr>
            <a:r>
              <a:t>Názory  zamestnancov  na inštitúciu (3-5 - anonymné)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Inštitúcia</a:t>
            </a:r>
          </a:p>
        </p:txBody>
      </p:sp>
      <p:sp>
        <p:nvSpPr>
          <p:cNvPr id="98" name="Zástupný symbol obsahu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b="1" sz="2400"/>
            </a:pPr>
            <a:r>
              <a:t>Inštitúcia</a:t>
            </a:r>
            <a:r>
              <a:rPr b="0"/>
              <a:t> alebo </a:t>
            </a:r>
            <a:r>
              <a:t>ustanovizeň</a:t>
            </a:r>
            <a:r>
              <a:rPr b="0"/>
              <a:t> je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spoločenská inštitúcia</a:t>
            </a:r>
            <a:r>
              <a:rPr b="0"/>
              <a:t> resp. jej budova.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1" sz="2400"/>
            </a:pPr>
            <a:r>
              <a:t>Inštitúcia</a:t>
            </a:r>
            <a:r>
              <a:rPr b="0"/>
              <a:t> alebo </a:t>
            </a:r>
            <a:r>
              <a:t>ustanovizeň</a:t>
            </a:r>
            <a:r>
              <a:rPr b="0"/>
              <a:t> alebo </a:t>
            </a:r>
            <a:r>
              <a:t>inštitút</a:t>
            </a:r>
            <a:r>
              <a:rPr b="0"/>
              <a:t> môže byť: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v práve: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právna inštitúcia</a:t>
            </a:r>
            <a:r>
              <a:t> (súhrn právnych predpisov a nimi upravených právnych pomerov, ktoré tvoria účelový celok)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v sociológii, antropológii a podobne: forma ľudského spolužitia zachovávajúca isté stabilné vzory, napr.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inštitúcia manželstva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1" sz="2400"/>
            </a:pPr>
            <a:r>
              <a:t>Inštitút</a:t>
            </a:r>
            <a:r>
              <a:rPr b="0"/>
              <a:t> alebo </a:t>
            </a:r>
            <a:r>
              <a:t>ústav</a:t>
            </a:r>
            <a:r>
              <a:rPr b="0"/>
              <a:t> je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spoločenská inštitúcia</a:t>
            </a:r>
            <a:r>
              <a:rPr b="0"/>
              <a:t> s výskumným alebo praktickým verejným zameraním resp. jej budova.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1" sz="2400"/>
            </a:pPr>
            <a:r>
              <a:t>Inštitút</a:t>
            </a:r>
            <a:r>
              <a:rPr b="0"/>
              <a:t> bol v minulosti typ vysokej školy, napr.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pedagogický inštitút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Spoločenská inštitúcia</a:t>
            </a:r>
          </a:p>
        </p:txBody>
      </p:sp>
      <p:sp>
        <p:nvSpPr>
          <p:cNvPr id="101" name="Obdĺžnik 2"/>
          <p:cNvSpPr txBox="1"/>
          <p:nvPr/>
        </p:nvSpPr>
        <p:spPr>
          <a:xfrm>
            <a:off x="467543" y="1268761"/>
            <a:ext cx="8208914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Spoločenská inštitúcia</a:t>
            </a:r>
            <a:r>
              <a:rPr b="0"/>
              <a:t> je súbor zariadení, v ktorých určití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ľudia</a:t>
            </a:r>
            <a:r>
              <a:rPr b="0"/>
              <a:t>, vybraní členovia skupín, dostávajú poverenie k výkonu verejných a neosobných činností, ktoré sú potrebné na uspokojovanie existujúcich potrieb jednotlivca alebo pospolitosti alebo pre reguláciu správania sa ostatných členov skupiny. </a:t>
            </a:r>
            <a:endParaRPr b="0"/>
          </a:p>
          <a:p>
            <a:pPr/>
          </a:p>
          <a:p>
            <a:pPr/>
            <a:r>
              <a:t>Príklady spoločenských inštitúcií: </a:t>
            </a:r>
          </a:p>
        </p:txBody>
      </p:sp>
      <p:sp>
        <p:nvSpPr>
          <p:cNvPr id="102" name="Obdĺžnik 3"/>
          <p:cNvSpPr txBox="1"/>
          <p:nvPr/>
        </p:nvSpPr>
        <p:spPr>
          <a:xfrm>
            <a:off x="179511" y="3356991"/>
            <a:ext cx="7992890" cy="3558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ekonomická inštitúcia</a:t>
            </a:r>
            <a:r>
              <a:t> (zaoberá sa výrobou a výrobnými vyťahmi)</a:t>
            </a:r>
          </a:p>
          <a:p>
            <a:pPr>
              <a:defRPr u="sng">
                <a:solidFill>
                  <a:schemeClr val="accent1"/>
                </a:solidFill>
              </a:defRPr>
            </a:pPr>
            <a:r>
              <a:t>informačná inštitúcia (predmet záujmu: informačné systémy a služby)</a:t>
            </a:r>
          </a:p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finančná inštitúcia</a:t>
            </a:r>
            <a:r>
              <a:t> (finančné vzťahy a transakcie medzi dlžníkmi a veriteľmi)</a:t>
            </a:r>
          </a:p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kultúrna inštitúcia</a:t>
            </a:r>
            <a:r>
              <a:t> (inštitúcie živej kultúry, pamäťové a fondové inštitúcie...)</a:t>
            </a:r>
          </a:p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náboženská inštitúcia</a:t>
            </a:r>
            <a:r>
              <a:t> (duchovná kultúra, náboženstvo, šírenie kresťanstva...)</a:t>
            </a:r>
          </a:p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politická inštitúcia</a:t>
            </a:r>
            <a:r>
              <a:t> (získanie a výkon moci)</a:t>
            </a:r>
          </a:p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sociálna inštitúcia</a:t>
            </a:r>
            <a:r>
              <a:t> (sociálne systémy a služby, znevýhodnení a iné skupiny)</a:t>
            </a:r>
          </a:p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vedecká inštitúcia</a:t>
            </a:r>
            <a:r>
              <a:t> (tvorí a rozvíja vedu, výskum, vývoj, transfer poznatkov pre prax)</a:t>
            </a:r>
          </a:p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10" invalidUrl="" action="" tgtFrame="" tooltip="" history="1" highlightClick="0" endSnd="0"/>
              </a:rPr>
              <a:t>výchovná inštitúcia</a:t>
            </a:r>
            <a:r>
              <a:t> (rozvoj kultúry a kultúrnosti človeka cez výchovu a vzdelávanie)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Inštitúcia a organizácia</a:t>
            </a:r>
          </a:p>
        </p:txBody>
      </p:sp>
      <p:sp>
        <p:nvSpPr>
          <p:cNvPr id="105" name="Obdĺžnik 2"/>
          <p:cNvSpPr txBox="1"/>
          <p:nvPr/>
        </p:nvSpPr>
        <p:spPr>
          <a:xfrm>
            <a:off x="395535" y="1700807"/>
            <a:ext cx="8352930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Rozlišujeme teda: </a:t>
            </a:r>
          </a:p>
          <a:p>
            <a:pPr marL="342900" indent="-342900">
              <a:buSzPct val="100000"/>
              <a:buAutoNum type="arabicPeriod" startAt="1"/>
            </a:pPr>
            <a:r>
              <a:t>mocenské (politické), </a:t>
            </a:r>
          </a:p>
          <a:p>
            <a:pPr marL="342900" indent="-342900">
              <a:buSzPct val="100000"/>
              <a:buAutoNum type="arabicPeriod" startAt="1"/>
            </a:pPr>
            <a:r>
              <a:t>náboženské, </a:t>
            </a:r>
          </a:p>
          <a:p>
            <a:pPr marL="342900" indent="-342900">
              <a:buSzPct val="100000"/>
              <a:buAutoNum type="arabicPeriod" startAt="1"/>
            </a:pPr>
            <a:r>
              <a:t>ekonomické, </a:t>
            </a:r>
          </a:p>
          <a:p>
            <a:pPr marL="342900" indent="-342900">
              <a:buSzPct val="100000"/>
              <a:buAutoNum type="arabicPeriod" startAt="1"/>
            </a:pPr>
            <a:r>
              <a:t>vzdelávacie a pod. </a:t>
            </a:r>
            <a:r>
              <a:rPr b="1"/>
              <a:t>inštitúcie, resp. inštitucionálne systémy</a:t>
            </a:r>
            <a:r>
              <a:t>. </a:t>
            </a:r>
          </a:p>
          <a:p>
            <a:pPr/>
          </a:p>
          <a:p>
            <a:pPr/>
            <a:r>
              <a:t>Inštitúcie v krajine tvoria </a:t>
            </a:r>
            <a:r>
              <a:rPr b="1"/>
              <a:t>inštitucionalizovaný systém </a:t>
            </a:r>
            <a:endParaRPr b="1"/>
          </a:p>
          <a:p>
            <a:pPr>
              <a:defRPr b="1"/>
            </a:pPr>
            <a:r>
              <a:t>Prvkami systému sú jednotlivé inštitúcie a zložkami systému sú vzťahy medzi nimi navzájom a spoločnosťou</a:t>
            </a:r>
          </a:p>
          <a:p>
            <a:pPr/>
          </a:p>
          <a:p>
            <a:pPr/>
            <a:r>
              <a:t>Inštitúcie – inštitucionálny systém zabezpečujú fungovanie spoločnosti a chránia spoločnosť: </a:t>
            </a:r>
          </a:p>
          <a:p>
            <a:pPr marL="342900" indent="-342900">
              <a:buSzPct val="100000"/>
              <a:buFont typeface="Arial"/>
              <a:buChar char="•"/>
            </a:pPr>
            <a:r>
              <a:t>pred fyzickým zánikom, </a:t>
            </a:r>
          </a:p>
          <a:p>
            <a:pPr marL="342900" indent="-342900">
              <a:buSzPct val="100000"/>
              <a:buFont typeface="Arial"/>
              <a:buChar char="•"/>
            </a:pPr>
            <a:r>
              <a:t>pred nedostatkom, </a:t>
            </a:r>
          </a:p>
          <a:p>
            <a:pPr marL="342900" indent="-342900">
              <a:buSzPct val="100000"/>
              <a:buFont typeface="Arial"/>
              <a:buChar char="•"/>
            </a:pPr>
            <a:r>
              <a:t>pred vonkajšou alebo vnútornou agresiou,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Inštitúcie a organizácie</a:t>
            </a:r>
          </a:p>
        </p:txBody>
      </p:sp>
      <p:sp>
        <p:nvSpPr>
          <p:cNvPr id="108" name="Obdĺžnik 2"/>
          <p:cNvSpPr txBox="1"/>
          <p:nvPr/>
        </p:nvSpPr>
        <p:spPr>
          <a:xfrm>
            <a:off x="467543" y="1268759"/>
            <a:ext cx="8280922" cy="5692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Pri vymedzovaní povahy </a:t>
            </a:r>
            <a:r>
              <a:rPr u="sng"/>
              <a:t>inštitúcie</a:t>
            </a:r>
            <a:r>
              <a:t> je potrebné ju odlíšiť od </a:t>
            </a:r>
            <a:r>
              <a:rPr u="sng"/>
              <a:t>organizácie</a:t>
            </a:r>
            <a:r>
              <a:t>. </a:t>
            </a:r>
          </a:p>
          <a:p>
            <a:pPr/>
          </a:p>
          <a:p>
            <a:pPr/>
            <a:r>
              <a:t>Pojmy inštitúcia a organizácia s v praxi často zamieňajú ako synonymá.</a:t>
            </a:r>
          </a:p>
          <a:p>
            <a:pPr/>
          </a:p>
          <a:p>
            <a:pPr>
              <a:defRPr u="sng"/>
            </a:pPr>
            <a:r>
              <a:t>Inštitúcia</a:t>
            </a:r>
            <a:r>
              <a:rPr u="none"/>
              <a:t> totiž znamená spôsob, akým ľudia vykonávajú určitú činnosť, </a:t>
            </a:r>
            <a:endParaRPr u="none"/>
          </a:p>
          <a:p>
            <a:pPr/>
          </a:p>
          <a:p>
            <a:pPr>
              <a:defRPr b="1" u="sng"/>
            </a:pPr>
            <a:r>
              <a:t>Organizácie</a:t>
            </a:r>
            <a:r>
              <a:rPr b="0" u="none"/>
              <a:t> vytvárajú </a:t>
            </a:r>
            <a:r>
              <a:rPr u="none"/>
              <a:t>ľudia</a:t>
            </a:r>
            <a:r>
              <a:rPr b="0" u="none"/>
              <a:t>, ktorý určitú činnosť inštitucionalizovaným spôsobom uskutočňujú. </a:t>
            </a:r>
            <a:endParaRPr b="0" u="none"/>
          </a:p>
          <a:p>
            <a:pPr/>
          </a:p>
          <a:p>
            <a:pPr/>
            <a:r>
              <a:t>Vytvárajú ich pre organizačné zabezpečenie, uľahčenie, kontrolu tejto činnosti. </a:t>
            </a:r>
          </a:p>
          <a:p>
            <a:pPr/>
          </a:p>
          <a:p>
            <a:pPr/>
            <a:r>
              <a:t>Napr. </a:t>
            </a:r>
            <a:r>
              <a:rPr b="1"/>
              <a:t>vzdelávanie je inštitúcia</a:t>
            </a:r>
            <a:r>
              <a:t>, </a:t>
            </a:r>
            <a:r>
              <a:rPr b="1"/>
              <a:t>škola je organizácia</a:t>
            </a:r>
            <a:r>
              <a:t>. </a:t>
            </a:r>
          </a:p>
          <a:p>
            <a:pPr/>
            <a:r>
              <a:t>Napr. kultúra je inštitúcia, divadlo je organizácia </a:t>
            </a:r>
          </a:p>
          <a:p>
            <a:pPr/>
          </a:p>
          <a:p>
            <a:pPr/>
            <a:r>
              <a:t>Inštitúcie sa formujú v spoločnosti postupne, vyznačujú sa vysokou stabilitou, ale dochádza aj k ich zmenám, prekonaniu a pod. </a:t>
            </a:r>
          </a:p>
          <a:p>
            <a:pPr/>
          </a:p>
          <a:p>
            <a:pPr/>
            <a:r>
              <a:t>Napr. zmeny, ktoré zaznamenala </a:t>
            </a:r>
            <a:r>
              <a:rPr b="1"/>
              <a:t>inštitúcia rodiny</a:t>
            </a:r>
            <a:r>
              <a:t> vo vývoji modernej spoločnosti.</a:t>
            </a:r>
          </a:p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Štát ako inštitúcia</a:t>
            </a:r>
          </a:p>
        </p:txBody>
      </p:sp>
      <p:sp>
        <p:nvSpPr>
          <p:cNvPr id="111" name="Obdĺžnik 2"/>
          <p:cNvSpPr txBox="1"/>
          <p:nvPr/>
        </p:nvSpPr>
        <p:spPr>
          <a:xfrm>
            <a:off x="395535" y="1700808"/>
            <a:ext cx="7848874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ŠTÁT</a:t>
            </a:r>
            <a:r>
              <a:rPr b="0"/>
              <a:t> je verejnoprávna korporácia, ktorej inštitúcie (štát.orgány, štátne organizácie), ich usporiadanie, funkcie, práva a povinnosti ustanovuje vnútroštátne a medzinárodné právo.</a:t>
            </a:r>
            <a:br>
              <a:rPr b="0"/>
            </a:br>
            <a:br>
              <a:rPr b="0"/>
            </a:br>
            <a:r>
              <a:rPr b="0"/>
              <a:t>-vzniká na základe spoločenskej zmluvy, ktorá je právnym dokumentom (hlavne </a:t>
            </a:r>
            <a:r>
              <a:t>ústava a zákony</a:t>
            </a:r>
            <a:r>
              <a:rPr b="0"/>
              <a:t>). Táto spoločenská zmluva sa obnovuje pravidelne uskutočňovaním </a:t>
            </a:r>
            <a:r>
              <a:t>demokratických volieb</a:t>
            </a:r>
          </a:p>
          <a:p>
            <a:pPr/>
            <a:br/>
            <a:r>
              <a:t>-štát ako verejnoprávna korporácia je </a:t>
            </a:r>
            <a:r>
              <a:rPr b="1"/>
              <a:t>forma organizácie spoločnosti</a:t>
            </a:r>
            <a:r>
              <a:t>, ktorá vznikla a existuje na základe spoločenskej zmluvy, vyznačuje sa najväčšou a najvyššou suverénnou mocou nad štátnym teritóriom a obyvateľstvom, ako aj personálnym (obyvateľstvo), vecným (teritórium) a organizačno-normatívnym substrátom (právny systém) 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Znaky štátu</a:t>
            </a:r>
          </a:p>
        </p:txBody>
      </p:sp>
      <p:sp>
        <p:nvSpPr>
          <p:cNvPr id="114" name="Obdĺžnik 2"/>
          <p:cNvSpPr txBox="1"/>
          <p:nvPr/>
        </p:nvSpPr>
        <p:spPr>
          <a:xfrm>
            <a:off x="467543" y="1484783"/>
            <a:ext cx="8352930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br/>
            <a:r>
              <a:rPr b="1"/>
              <a:t>ZNAKY ŠTÁTU:</a:t>
            </a:r>
            <a:r>
              <a:t> prostredníctvom štát. znakov môžme definovať štát ako právnu inštitúciu, ktorá je verejnoprávnou korporáciou</a:t>
            </a:r>
            <a:br/>
            <a:r>
              <a:t>-primárne znaky štátu: suverenita, obyvateľstvo, územie, moc</a:t>
            </a:r>
            <a:br/>
            <a:r>
              <a:t>-sekundárne: právny systém, úradný jazyk, dane, clá, poplatky, štátne symboly</a:t>
            </a:r>
            <a:br/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Územie štátu</a:t>
            </a:r>
          </a:p>
        </p:txBody>
      </p:sp>
      <p:sp>
        <p:nvSpPr>
          <p:cNvPr id="117" name="Obdĺžnik 2"/>
          <p:cNvSpPr txBox="1"/>
          <p:nvPr/>
        </p:nvSpPr>
        <p:spPr>
          <a:xfrm>
            <a:off x="395535" y="1340767"/>
            <a:ext cx="8352930" cy="489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ÚZEMIE ŠTÁTU:</a:t>
            </a:r>
            <a:r>
              <a:rPr b="0"/>
              <a:t> v minulosti-domínium, v súčasnosti republika, impérium, (panstvo)</a:t>
            </a:r>
            <a:br>
              <a:rPr b="0"/>
            </a:br>
            <a:r>
              <a:rPr b="0"/>
              <a:t>-základom každého štátu sú štátne hranice, ktorých charakter či dĺžku určujú medzinárodné zmluvy štátu.</a:t>
            </a:r>
            <a:endParaRPr b="0"/>
          </a:p>
          <a:p>
            <a:pPr/>
            <a:br/>
            <a:r>
              <a:t>-územie štátu </a:t>
            </a:r>
            <a:r>
              <a:rPr u="sng"/>
              <a:t>je trojrozmerné:</a:t>
            </a:r>
            <a:r>
              <a:t> vytvára ho suchozemský povrch, vodná hladina, priestor pod aj nad povrchom, rieky, jazerá a teritoriálne vody</a:t>
            </a:r>
          </a:p>
          <a:p>
            <a:pPr/>
            <a:br/>
            <a:r>
              <a:t>-územie </a:t>
            </a:r>
            <a:r>
              <a:rPr b="1"/>
              <a:t>nemusí vytvárať kompaktný geografický celok</a:t>
            </a:r>
            <a:r>
              <a:t>, najvýznamnejšia časť územia, kde sú najvyššie štát. orgány vrátane hlavného mesta sa volá materské územie</a:t>
            </a:r>
          </a:p>
          <a:p>
            <a:pPr/>
            <a:br/>
            <a:r>
              <a:t>-územie štátu je teritoriálne vymedzené </a:t>
            </a:r>
            <a:r>
              <a:rPr b="1"/>
              <a:t>hranicami štátu</a:t>
            </a:r>
            <a:r>
              <a:t>, ktoré sú zabezpečené zmluvným systémom</a:t>
            </a:r>
            <a:br/>
            <a:r>
              <a:t>-</a:t>
            </a:r>
            <a:r>
              <a:rPr b="1"/>
              <a:t>delimitácia</a:t>
            </a:r>
            <a:r>
              <a:t>: zmluvné určenie smeru a charakteru hraníc, jej výsledkom je hraničná čiara</a:t>
            </a:r>
            <a:br/>
            <a:r>
              <a:t>-</a:t>
            </a:r>
            <a:r>
              <a:rPr b="1"/>
              <a:t>demarkácia</a:t>
            </a:r>
            <a:r>
              <a:t>: detailné vymedzenie hranice na základe delimitácie priamo na mieste pomocou hraničných znakov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Základné procesy informačných inštitúci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40663">
              <a:defRPr sz="3564"/>
            </a:lvl1pPr>
          </a:lstStyle>
          <a:p>
            <a:pPr/>
            <a:r>
              <a:t>Základné procesy informačných inštitúcií</a:t>
            </a:r>
          </a:p>
        </p:txBody>
      </p:sp>
      <p:sp>
        <p:nvSpPr>
          <p:cNvPr id="120" name="tvorb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tvorba </a:t>
            </a:r>
          </a:p>
          <a:p>
            <a:pPr/>
            <a:r>
              <a:t>získavanie</a:t>
            </a:r>
          </a:p>
          <a:p>
            <a:pPr/>
            <a:r>
              <a:t>spracovanie</a:t>
            </a:r>
          </a:p>
          <a:p>
            <a:pPr/>
            <a:r>
              <a:t>ochrana</a:t>
            </a:r>
          </a:p>
          <a:p>
            <a:pPr/>
            <a:r>
              <a:t>sprístupňovanie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Motí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ív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Motí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ív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