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6" r:id="rId6"/>
    <p:sldId id="273" r:id="rId7"/>
    <p:sldId id="274" r:id="rId8"/>
    <p:sldId id="275" r:id="rId9"/>
    <p:sldId id="261" r:id="rId10"/>
    <p:sldId id="262" r:id="rId11"/>
    <p:sldId id="263" r:id="rId12"/>
    <p:sldId id="264" r:id="rId13"/>
    <p:sldId id="27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7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10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Úřad práce České republiky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0186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Úřad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práce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České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republiky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1199213"/>
            <a:ext cx="8915400" cy="47120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přístupovým místem pro 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zajištění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komunikace v oblasti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sociálního 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zabezpečení,</a:t>
            </a: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zaměstnanosti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 členskými státy Evropské unie. </a:t>
            </a:r>
            <a:endParaRPr lang="cs-CZ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Úřad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rozhoduje ve správním řízení 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odvolání proti rozhodnutí Úřadu práce rozhoduje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ministerstvo práce a sociálních věcí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390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Úřad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práce </a:t>
            </a:r>
            <a:r>
              <a:rPr lang="cs-CZ" dirty="0"/>
              <a:t>České </a:t>
            </a:r>
            <a:r>
              <a:rPr lang="cs-CZ" dirty="0" smtClean="0"/>
              <a:t>republiky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 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71650" y="1562100"/>
            <a:ext cx="10420350" cy="5010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rozhoduje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správním řízení 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stupni prostřednictvím krajských poboček a generálního ředitelství. 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odvolání proti rozhodnutí Úřadu práce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ČR rozhoduje ministerstvo práce a sociálních věcí. 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864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4429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Služby Úřadu práce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96533" y="1168401"/>
            <a:ext cx="9608079" cy="5554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poradce 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seznámí s dávkami, příspěvky a podporu, kterou poskytne stát občanům</a:t>
            </a:r>
          </a:p>
          <a:p>
            <a:pPr marL="0" indent="0">
              <a:buNone/>
            </a:pP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Rodina, péče, děti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Příspěvky na dítě, bydlení, rodičovský příspěvek, náhradní výživné, porodné, pohřebné</a:t>
            </a:r>
          </a:p>
          <a:p>
            <a:pPr marL="0" indent="0">
              <a:buNone/>
            </a:pP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Finanční pomoc uchazečům  při nástupu do zaměstnání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Poskytování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příspěvku na mobilitu tzv. dojížďku</a:t>
            </a:r>
          </a:p>
          <a:p>
            <a:pPr marL="0" indent="0">
              <a:buNone/>
            </a:pP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Příspěvky – EU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dávky v rámci EU, prokázání dob zaměstnání j jiném čl. státě</a:t>
            </a:r>
          </a:p>
          <a:p>
            <a:pPr marL="0" indent="0">
              <a:buNone/>
            </a:pP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Důchody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Potvrzení o výkonu civilní služby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78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179883"/>
            <a:ext cx="8911687" cy="509666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Spolupráce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63907" y="689549"/>
            <a:ext cx="10283253" cy="52216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Úřad práce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ČR vytváří podle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potřeby 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poradní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sbory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zástupci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odborových organizací, organizací zaměstnavatelů, družstevních orgánů, organizací zdravotně postižených a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obcí a krajů).</a:t>
            </a:r>
          </a:p>
          <a:p>
            <a:pPr marL="0" indent="0"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Účelem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koordinace při realizaci státní politiky zaměstnanosti a rozvoje lidských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zdrojů.</a:t>
            </a:r>
          </a:p>
          <a:p>
            <a:pPr marL="0" indent="0"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Poradní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sbory se vyjadřují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poskytování příspěvků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zaměstnavatelům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programům rekvalifikace,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organizaci poradenské činnosti,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opatřením na podporu rovného zacházení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např. k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hromadnému propouštění.</a:t>
            </a:r>
          </a:p>
        </p:txBody>
      </p:sp>
    </p:spTree>
    <p:extLst>
      <p:ext uri="{BB962C8B-B14F-4D97-AF65-F5344CB8AC3E}">
        <p14:creationId xmlns:p14="http://schemas.microsoft.com/office/powerpoint/2010/main" val="3458456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799" y="624110"/>
            <a:ext cx="9675813" cy="128089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Úřad práce </a:t>
            </a:r>
            <a:r>
              <a:rPr lang="cs-CZ" dirty="0"/>
              <a:t>České </a:t>
            </a:r>
            <a:r>
              <a:rPr lang="cs-CZ" dirty="0" smtClean="0"/>
              <a:t>republiky</a:t>
            </a:r>
            <a:r>
              <a:rPr lang="cs-CZ" b="1" dirty="0" smtClean="0"/>
              <a:t> </a:t>
            </a:r>
            <a:r>
              <a:rPr lang="cs-CZ" b="1" dirty="0"/>
              <a:t>plní úkoly  v oblastech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28799" y="1259174"/>
            <a:ext cx="9968459" cy="53065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správním úřadem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celostátní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působností,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účetní jednotkou i přístupovým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místem pro zajištění elektronické komunikace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oblasti sociálního zabezpečení a zaměstnanosti mezi členskými státy Evropské unie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Úřad práce České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republiky je podřízen 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Ministerstvu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práce a sociálních věcí, 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(je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jeho nadřízeným správním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úřadem). 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8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374754"/>
            <a:ext cx="8911687" cy="704538"/>
          </a:xfrm>
        </p:spPr>
        <p:txBody>
          <a:bodyPr/>
          <a:lstStyle/>
          <a:p>
            <a:r>
              <a:rPr lang="cs-CZ" b="1" dirty="0"/>
              <a:t>Úřad práce České republiky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83259" y="1079292"/>
            <a:ext cx="9836617" cy="48319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byl zřízen zákonem č. 73/2011  Sb., o Úřadu práce ČR. </a:t>
            </a:r>
          </a:p>
          <a:p>
            <a:pPr marL="0" indent="0">
              <a:buNone/>
            </a:pP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zároveň  stanoví se jeho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organizační členění a úkoly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Sídlem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Úřadu práce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ČR je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Praha. </a:t>
            </a: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/>
              <a:t>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5047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5445"/>
          </a:xfrm>
        </p:spPr>
        <p:txBody>
          <a:bodyPr>
            <a:normAutofit/>
          </a:bodyPr>
          <a:lstStyle/>
          <a:p>
            <a:r>
              <a:rPr lang="cs-CZ" dirty="0" smtClean="0"/>
              <a:t>Členění </a:t>
            </a:r>
            <a:r>
              <a:rPr lang="cs-CZ" dirty="0"/>
              <a:t>Úřadu </a:t>
            </a:r>
            <a:r>
              <a:rPr lang="cs-CZ" dirty="0" smtClean="0"/>
              <a:t>práce </a:t>
            </a:r>
            <a:r>
              <a:rPr lang="cs-CZ" dirty="0"/>
              <a:t>České </a:t>
            </a:r>
            <a:r>
              <a:rPr lang="cs-CZ" dirty="0" smtClean="0"/>
              <a:t>republiky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16676" y="1429555"/>
            <a:ext cx="10087936" cy="44816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generální ředitelství, </a:t>
            </a:r>
          </a:p>
          <a:p>
            <a:pPr marL="0" indent="0">
              <a:buNone/>
            </a:pP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krajské pobočky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pobočka pro hlavní město Prahu (dále jen „krajské pobočky“); 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součástí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krajských poboček jsou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kontaktní pracoviště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Obvody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působení krajských poboček jsou shodné s územím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krajů, 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součástí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krajských poboček jsou kontaktní pracoviště.</a:t>
            </a:r>
          </a:p>
          <a:p>
            <a:pPr marL="0" indent="0">
              <a:buNone/>
            </a:pP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Seznam krajských poboček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jejich územní obvody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najdeme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příloze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748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34182" y="674557"/>
            <a:ext cx="8915400" cy="5236665"/>
          </a:xfrm>
        </p:spPr>
        <p:txBody>
          <a:bodyPr>
            <a:normAutofit/>
          </a:bodyPr>
          <a:lstStyle/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Úřad práce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ČR řídí 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generální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ředitel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Krajskou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pobočku řídí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ředitel krajské 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pobočky,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 čele kontaktního pracoviště </a:t>
            </a:r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buď ředitel, nebo vedoucí. </a:t>
            </a:r>
          </a:p>
          <a:p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Výběr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jmenování a odvolání generálního ředitele a ředitele krajské pobočky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řídí „služebním zákonem“</a:t>
            </a:r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153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24110"/>
            <a:ext cx="9675811" cy="1280890"/>
          </a:xfrm>
        </p:spPr>
        <p:txBody>
          <a:bodyPr>
            <a:normAutofit/>
          </a:bodyPr>
          <a:lstStyle/>
          <a:p>
            <a:r>
              <a:rPr lang="cs-CZ" sz="3200" b="1" dirty="0"/>
              <a:t>Generální ředitelství a některé z jeho činností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1532965" y="1720840"/>
            <a:ext cx="10354235" cy="3892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kontrola a řízení krajských poboček ÚP ČR</a:t>
            </a: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metodické usměrňování a koordinace výkonu krajských poboček </a:t>
            </a: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metodické řízení a financování v rámci aktivní politiky zaměstnanosti a její koordinace</a:t>
            </a: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zabývá se vzděláváním zaměstnanců a personálními záležitostmi</a:t>
            </a: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zajišťování interního auditu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968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Krajské pobočky a některé jejich činnosti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1855695" y="1305342"/>
            <a:ext cx="96489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zpracovává </a:t>
            </a:r>
            <a:r>
              <a:rPr lang="cs-CZ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koncepce vývoje zaměstnanosti v rámci obvodu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statistiky, </a:t>
            </a:r>
            <a:r>
              <a:rPr lang="cs-CZ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rozbory a prognózy, sleduje a vyhodnocuje situaci na trhu práce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zajištění agendy </a:t>
            </a:r>
            <a:r>
              <a:rPr lang="cs-CZ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pěstounských dávek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zajištění agendy zaměstnanosti a výplat podpor v nezaměstnanosti a při výkonu rekvalifikace, výkon a výplata nepojistných sociálních dávek,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zabývá se povolováním výkonu činnosti dětí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zajištění a výplaty příspěvků na aktivní politiku </a:t>
            </a:r>
            <a:r>
              <a:rPr lang="cs-CZ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zaměstnanosti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zprostředkovává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zaměstnání </a:t>
            </a:r>
            <a:endParaRPr 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ochraňuje zaměstnance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platební neschopnosti zaměstnavatele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535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4007" y="624110"/>
            <a:ext cx="9990604" cy="1280890"/>
          </a:xfrm>
        </p:spPr>
        <p:txBody>
          <a:bodyPr/>
          <a:lstStyle/>
          <a:p>
            <a:r>
              <a:rPr lang="cs-CZ" b="1" dirty="0"/>
              <a:t>Kontaktní pobočky a některé jejich činnosti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882588" y="1398494"/>
            <a:ext cx="981635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zajišťuje </a:t>
            </a:r>
            <a:r>
              <a:rPr lang="cs-CZ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agendu vedení uchazečů a zájemců o zaměstnání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rozhodování o podpoře v nezaměstnanosti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zajišťuje </a:t>
            </a:r>
            <a:endParaRPr lang="cs-CZ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agendy 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dávek </a:t>
            </a:r>
            <a:r>
              <a:rPr lang="cs-CZ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pěstounské </a:t>
            </a:r>
            <a:r>
              <a:rPr lang="cs-CZ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péče,</a:t>
            </a:r>
            <a:r>
              <a:rPr lang="cs-CZ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 osoby se zdravotním </a:t>
            </a:r>
            <a:r>
              <a:rPr lang="cs-CZ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postižením,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dávek 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hmotné nouze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státní 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sociální podpory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náhradního </a:t>
            </a:r>
            <a:r>
              <a:rPr lang="cs-CZ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výživného</a:t>
            </a:r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444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2788" y="654090"/>
            <a:ext cx="8911687" cy="425757"/>
          </a:xfrm>
        </p:spPr>
        <p:txBody>
          <a:bodyPr>
            <a:noAutofit/>
          </a:bodyPr>
          <a:lstStyle/>
          <a:p>
            <a:r>
              <a:rPr lang="cs-CZ" sz="2800" b="1" dirty="0" smtClean="0"/>
              <a:t>Shrnutí úkolů Úřadu práce ČR – oblasti: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63711" y="1304144"/>
            <a:ext cx="8856689" cy="5706256"/>
          </a:xfrm>
        </p:spPr>
        <p:txBody>
          <a:bodyPr>
            <a:noAutofit/>
          </a:bodyPr>
          <a:lstStyle/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zaměstnanosti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ochrany zaměstnanců při platební neschopnosti zaměstnavatele,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státní sociální podpory, 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dávek pro osoby se zdravotním postižením, 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příspěvku na péči, 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pomoci v hmotné nouzi, </a:t>
            </a:r>
          </a:p>
          <a:p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inspekce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poskytování sociálně-právní ochrany, </a:t>
            </a:r>
          </a:p>
          <a:p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dávek 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pěstounské péče</a:t>
            </a:r>
          </a:p>
        </p:txBody>
      </p:sp>
    </p:spTree>
    <p:extLst>
      <p:ext uri="{BB962C8B-B14F-4D97-AF65-F5344CB8AC3E}">
        <p14:creationId xmlns:p14="http://schemas.microsoft.com/office/powerpoint/2010/main" val="7644962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205</TotalTime>
  <Words>646</Words>
  <Application>Microsoft Office PowerPoint</Application>
  <PresentationFormat>Širokoúhlá obrazovka</PresentationFormat>
  <Paragraphs>91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Century Gothic</vt:lpstr>
      <vt:lpstr>Times New Roman</vt:lpstr>
      <vt:lpstr>Wingdings</vt:lpstr>
      <vt:lpstr>Wingdings 3</vt:lpstr>
      <vt:lpstr>Stébla</vt:lpstr>
      <vt:lpstr>Úřad práce České republiky</vt:lpstr>
      <vt:lpstr>Úřad práce České republiky plní úkoly  v oblastech </vt:lpstr>
      <vt:lpstr>Úřad práce České republiky </vt:lpstr>
      <vt:lpstr>Členění Úřadu práce České republiky</vt:lpstr>
      <vt:lpstr>Prezentace aplikace PowerPoint</vt:lpstr>
      <vt:lpstr>Generální ředitelství a některé z jeho činností</vt:lpstr>
      <vt:lpstr>Krajské pobočky a některé jejich činnosti</vt:lpstr>
      <vt:lpstr>Kontaktní pobočky a některé jejich činnosti</vt:lpstr>
      <vt:lpstr>Shrnutí úkolů Úřadu práce ČR – oblasti:</vt:lpstr>
      <vt:lpstr>Úřad práce České republiky    </vt:lpstr>
      <vt:lpstr>Úřad práce České republiky    </vt:lpstr>
      <vt:lpstr>Služby Úřadu práce ČR</vt:lpstr>
      <vt:lpstr>Spolupráce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Pracovněprávní vztahy</dc:title>
  <dc:creator>SciskalovaMarie</dc:creator>
  <cp:lastModifiedBy>Hp</cp:lastModifiedBy>
  <cp:revision>21</cp:revision>
  <dcterms:created xsi:type="dcterms:W3CDTF">2015-10-06T15:34:21Z</dcterms:created>
  <dcterms:modified xsi:type="dcterms:W3CDTF">2021-12-07T10:27:07Z</dcterms:modified>
</cp:coreProperties>
</file>