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8" r:id="rId2"/>
    <p:sldId id="379" r:id="rId3"/>
    <p:sldId id="395" r:id="rId4"/>
    <p:sldId id="377" r:id="rId5"/>
    <p:sldId id="387" r:id="rId6"/>
    <p:sldId id="382" r:id="rId7"/>
    <p:sldId id="383" r:id="rId8"/>
    <p:sldId id="388" r:id="rId9"/>
    <p:sldId id="389" r:id="rId10"/>
    <p:sldId id="378" r:id="rId11"/>
    <p:sldId id="390" r:id="rId12"/>
    <p:sldId id="392" r:id="rId13"/>
    <p:sldId id="393" r:id="rId14"/>
    <p:sldId id="394" r:id="rId15"/>
    <p:sldId id="397" r:id="rId16"/>
    <p:sldId id="384" r:id="rId17"/>
    <p:sldId id="385" r:id="rId18"/>
    <p:sldId id="386" r:id="rId19"/>
    <p:sldId id="396" r:id="rId20"/>
  </p:sldIdLst>
  <p:sldSz cx="12188825" cy="6858000"/>
  <p:notesSz cx="6858000" cy="9144000"/>
  <p:custDataLst>
    <p:tags r:id="rId23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8F0"/>
    <a:srgbClr val="92C610"/>
    <a:srgbClr val="0ABEB5"/>
    <a:srgbClr val="828282"/>
    <a:srgbClr val="6E90FE"/>
    <a:srgbClr val="8086FC"/>
    <a:srgbClr val="6D6DFB"/>
    <a:srgbClr val="F0932C"/>
    <a:srgbClr val="9FD812"/>
    <a:srgbClr val="E05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29" autoAdjust="0"/>
  </p:normalViewPr>
  <p:slideViewPr>
    <p:cSldViewPr showGuides="1">
      <p:cViewPr varScale="1">
        <p:scale>
          <a:sx n="68" d="100"/>
          <a:sy n="68" d="100"/>
        </p:scale>
        <p:origin x="78" y="10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1628" y="-28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0CB354-6ABA-499C-B6AB-92DB6F343688}" type="datetime1">
              <a:rPr lang="cs-CZ" smtClean="0"/>
              <a:t>10.12.2021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668639-2D2B-4ACD-98F6-0210E2134EFF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0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Evropské centrum zajišťoven Mnichov, Londýn, Hannover Paříž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noProof="0" smtClean="0"/>
              <a:t>14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0877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09325-9B4F-4558-809D-48C91F322E83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3C36-CF8A-4836-8423-7EC9C906558A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549EB-B12C-4172-B518-57244E4B27FC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5539B-A6DA-40D3-8CDA-BEEFB611484E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9" name="Přímá spojnice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9B051-481B-415B-B6DB-3DA8ADC238DF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0CB84-1444-4679-B896-0487AFAD08CC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C1DF7-5004-4B0F-877C-A10A03BF080A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9BB1E-AE06-4F52-B9ED-E5CBD321CFFF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 rtl="0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10E29-AC3C-4C33-AD19-79B42908B51F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49D0170-0ACE-4A15-8916-A333AD199D5E}" type="datetime1">
              <a:rPr lang="cs-CZ" noProof="0" smtClean="0"/>
              <a:t>10.12.2021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VIG_RE_zaji%C5%A1%C5%A5ovna&amp;action=edit&amp;redlink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9876" y="1600200"/>
            <a:ext cx="6912768" cy="3048000"/>
          </a:xfrm>
        </p:spPr>
        <p:txBody>
          <a:bodyPr rtlCol="0">
            <a:norm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Finanční instituce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46896" r="37357" b="14943"/>
          <a:stretch/>
        </p:blipFill>
        <p:spPr bwMode="auto">
          <a:xfrm>
            <a:off x="1701924" y="404664"/>
            <a:ext cx="9937104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4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07F91-2CA7-43A7-88CB-86DABE03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Funkce obchodních bank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789F1-0EF2-4300-97E1-448340130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b="1" i="1" dirty="0"/>
              <a:t>[1]	Finanční zprostředkování </a:t>
            </a:r>
            <a:r>
              <a:rPr lang="cs-CZ" sz="3200" dirty="0"/>
              <a:t>přijímání finančních prostředků od těch, jenž jich mají přebytek a alokaci k subjektům, kteří mají nedostatek. Při zprostředkování by se měly banky chovat efektivně na principu ziskovosti a návratnosti, proto identifikují možnosti alokovat finanční prostředky tak aby se vrátily zpět od věřitele a byly dostatečně zhodnoceny. </a:t>
            </a:r>
          </a:p>
          <a:p>
            <a:r>
              <a:rPr lang="cs-CZ" sz="3200" b="1" i="1" dirty="0"/>
              <a:t>[2]	Emitování bezhotovostních peněz – </a:t>
            </a:r>
            <a:r>
              <a:rPr lang="cs-CZ" sz="3200" dirty="0"/>
              <a:t>jde o evidenci toku peněz klientů, které vedou svým klientům </a:t>
            </a:r>
          </a:p>
          <a:p>
            <a:pPr algn="just"/>
            <a:r>
              <a:rPr lang="cs-CZ" sz="3200" b="1" i="1" dirty="0"/>
              <a:t>[3]	bezhotovostního platebního </a:t>
            </a:r>
            <a:r>
              <a:rPr lang="cs-CZ" sz="3200" dirty="0"/>
              <a:t>styku realizace bezhotovostních plateb formou účetních převodů jak v tuzemské tak v zahraniční měně. </a:t>
            </a:r>
          </a:p>
          <a:p>
            <a:r>
              <a:rPr lang="cs-CZ" dirty="0"/>
              <a:t>https://www.penize.cz/srovnani/podilove-fondy</a:t>
            </a:r>
          </a:p>
        </p:txBody>
      </p:sp>
    </p:spTree>
    <p:extLst>
      <p:ext uri="{BB962C8B-B14F-4D97-AF65-F5344CB8AC3E}">
        <p14:creationId xmlns:p14="http://schemas.microsoft.com/office/powerpoint/2010/main" val="23023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8CEFB-CE7F-43CD-849E-E0AFDFFA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Investiční fondy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EDD7E-4A1D-4E8B-B66A-AB576286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188623" cy="418782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Samostatně řízený </a:t>
            </a:r>
            <a:r>
              <a:rPr lang="cs-CZ" dirty="0">
                <a:sym typeface="Wingdings" panose="05000000000000000000" pitchFamily="2" charset="2"/>
              </a:rPr>
              <a:t> s právní subjektivitou</a:t>
            </a:r>
          </a:p>
          <a:p>
            <a:r>
              <a:rPr lang="cs-CZ" dirty="0">
                <a:sym typeface="Wingdings" panose="05000000000000000000" pitchFamily="2" charset="2"/>
              </a:rPr>
              <a:t>Nebo jsou pod řízením jiného subjektu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ym typeface="Wingdings" panose="05000000000000000000" pitchFamily="2" charset="2"/>
              </a:rPr>
              <a:t>Investiční  fondy kolektivního investování</a:t>
            </a:r>
          </a:p>
          <a:p>
            <a:r>
              <a:rPr lang="cs-CZ" dirty="0">
                <a:sym typeface="Wingdings" panose="05000000000000000000" pitchFamily="2" charset="2"/>
              </a:rPr>
              <a:t>Investoři vkládají investice a instituce investuje do některých finančních instrumentů </a:t>
            </a:r>
            <a:r>
              <a:rPr lang="cs-CZ" b="1" dirty="0">
                <a:sym typeface="Wingdings" panose="05000000000000000000" pitchFamily="2" charset="2"/>
              </a:rPr>
              <a:t>podle přísných pravidel (dohled ČNB)</a:t>
            </a:r>
          </a:p>
          <a:p>
            <a:r>
              <a:rPr lang="cs-CZ" dirty="0">
                <a:sym typeface="Wingdings" panose="05000000000000000000" pitchFamily="2" charset="2"/>
              </a:rPr>
              <a:t>Instituce Jsou povětšinou akciovými společnostmi a investoři nakupují firemní akcie podílových fondů</a:t>
            </a:r>
          </a:p>
          <a:p>
            <a:r>
              <a:rPr lang="cs-CZ" b="1" dirty="0">
                <a:sym typeface="Wingdings" panose="05000000000000000000" pitchFamily="2" charset="2"/>
              </a:rPr>
              <a:t>Uzavřené kolektivní investovaní </a:t>
            </a:r>
            <a:r>
              <a:rPr lang="cs-CZ" dirty="0">
                <a:sym typeface="Wingdings" panose="05000000000000000000" pitchFamily="2" charset="2"/>
              </a:rPr>
              <a:t>– investoři nakupují akcie podílového fondu, který jej používá k investování do instrumentů, nebo je ukládá do banky. Akcie </a:t>
            </a:r>
            <a:r>
              <a:rPr lang="cs-CZ" dirty="0" err="1">
                <a:sym typeface="Wingdings" panose="05000000000000000000" pitchFamily="2" charset="2"/>
              </a:rPr>
              <a:t>vemituje</a:t>
            </a:r>
            <a:r>
              <a:rPr lang="cs-CZ" dirty="0">
                <a:sym typeface="Wingdings" panose="05000000000000000000" pitchFamily="2" charset="2"/>
              </a:rPr>
              <a:t> jen určitou dobu, během určitého období je neodkupuje.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ym typeface="Wingdings" panose="05000000000000000000" pitchFamily="2" charset="2"/>
              </a:rPr>
              <a:t>Investiční fondy kvalifikovaných investorů – </a:t>
            </a:r>
            <a:r>
              <a:rPr lang="cs-CZ" dirty="0">
                <a:sym typeface="Wingdings" panose="05000000000000000000" pitchFamily="2" charset="2"/>
              </a:rPr>
              <a:t>investování do fondů , majetkových investic např. NATLAND,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4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8B8DC-231B-4442-AE7D-D278BDBA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Penzijní fondy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34CDF93-A734-45D2-B433-EA22C2D39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91" t="41449" r="16885" b="15564"/>
          <a:stretch/>
        </p:blipFill>
        <p:spPr>
          <a:xfrm>
            <a:off x="1341884" y="1844824"/>
            <a:ext cx="10010328" cy="4752528"/>
          </a:xfrm>
        </p:spPr>
      </p:pic>
    </p:spTree>
    <p:extLst>
      <p:ext uri="{BB962C8B-B14F-4D97-AF65-F5344CB8AC3E}">
        <p14:creationId xmlns:p14="http://schemas.microsoft.com/office/powerpoint/2010/main" val="37700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2EF33-9FD7-4711-98A8-DA35AD29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Zajišťovna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DC635-9BBF-4054-8818-29869254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Pojišťovna pojišťoven </a:t>
            </a:r>
          </a:p>
          <a:p>
            <a:r>
              <a:rPr lang="cs-CZ" dirty="0"/>
              <a:t>Důvody vzniku zajišťoven </a:t>
            </a:r>
          </a:p>
          <a:p>
            <a:r>
              <a:rPr lang="cs-CZ" dirty="0"/>
              <a:t>Povinný vstupní kapitál – velká kapitálová společnost</a:t>
            </a:r>
          </a:p>
          <a:p>
            <a:r>
              <a:rPr lang="cs-CZ" dirty="0"/>
              <a:t>První zajišťovna v Londýně 1730, v ČR 2008 </a:t>
            </a:r>
            <a:r>
              <a:rPr lang="cs-CZ" dirty="0">
                <a:hlinkClick r:id="rId3" tooltip="VIG RE zajišťovna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VIG RE zajišťovna</a:t>
            </a:r>
            <a:r>
              <a:rPr lang="cs-CZ" dirty="0"/>
              <a:t>, a.s.</a:t>
            </a:r>
          </a:p>
          <a:p>
            <a:r>
              <a:rPr lang="cs-CZ" dirty="0"/>
              <a:t>Rozsah zajištění – smluvní a fakultativní </a:t>
            </a:r>
          </a:p>
        </p:txBody>
      </p:sp>
    </p:spTree>
    <p:extLst>
      <p:ext uri="{BB962C8B-B14F-4D97-AF65-F5344CB8AC3E}">
        <p14:creationId xmlns:p14="http://schemas.microsoft.com/office/powerpoint/2010/main" val="14988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09C57-E56E-434F-8C33-8FD430ED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OBCHODNÍCI S CENNÝMI PAPÍRY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F93399-01D5-4B73-9C74-FA0C6DEB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Brokerské společnosti - </a:t>
            </a:r>
            <a:r>
              <a:rPr lang="cs-CZ" dirty="0"/>
              <a:t>neboli zprostředkovatelé, kteří jsou oprávnění provádět obchody s investičními instrumenty avšak pouze na příkaz klientů, za což dostanou takzvané dohodné, neobchodují na vlastní účet, jsou prostředníky mezi skutečnými účastníky obchodu</a:t>
            </a:r>
          </a:p>
          <a:p>
            <a:pPr lvl="0"/>
            <a:r>
              <a:rPr lang="cs-CZ" b="1" dirty="0"/>
              <a:t>Dealerské společnosti </a:t>
            </a:r>
            <a:r>
              <a:rPr lang="cs-CZ" dirty="0"/>
              <a:t>obchodují na vlastní účet, na základě licence. Vyjma obchodování vykonávají mnoho dalších služeb, například </a:t>
            </a:r>
            <a:r>
              <a:rPr lang="cs-CZ" dirty="0" err="1"/>
              <a:t>uvadejí</a:t>
            </a:r>
            <a:r>
              <a:rPr lang="cs-CZ" dirty="0"/>
              <a:t> nové emitované cenné papíry na trh.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7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44291" r="30345" b="14176"/>
          <a:stretch/>
        </p:blipFill>
        <p:spPr bwMode="auto">
          <a:xfrm>
            <a:off x="3358108" y="1844824"/>
            <a:ext cx="7267904" cy="42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81844" y="548680"/>
            <a:ext cx="1101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Hlavní faktory stírání rozdílů mezi depozitní a nedepozitní instituce</a:t>
            </a:r>
          </a:p>
        </p:txBody>
      </p:sp>
    </p:spTree>
    <p:extLst>
      <p:ext uri="{BB962C8B-B14F-4D97-AF65-F5344CB8AC3E}">
        <p14:creationId xmlns:p14="http://schemas.microsoft.com/office/powerpoint/2010/main" val="37867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t="44904" r="31034" b="6973"/>
          <a:stretch/>
        </p:blipFill>
        <p:spPr bwMode="auto">
          <a:xfrm>
            <a:off x="2205980" y="623816"/>
            <a:ext cx="8568952" cy="58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6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57908" y="2828836"/>
            <a:ext cx="1063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https://dluhopisomat.cz/ministerstvo-financi-vydava-investicni-dluhopisy-pro-obcany/?fbclid=IwAR2IajNYD9NYEKh_eK2KLyeOFK9HA6rmv8AlOD6jowEJdTun-fgs3IgVisc</a:t>
            </a:r>
          </a:p>
        </p:txBody>
      </p:sp>
    </p:spTree>
    <p:extLst>
      <p:ext uri="{BB962C8B-B14F-4D97-AF65-F5344CB8AC3E}">
        <p14:creationId xmlns:p14="http://schemas.microsoft.com/office/powerpoint/2010/main" val="37516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6A4BE-E4F2-43EB-AAC9-7CAF8966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Banky a úvěrní družstva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D7F04-B04E-415C-8828-BF01A2A8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Úvěrní družstva nazývané jako družstevní záložny </a:t>
            </a:r>
          </a:p>
        </p:txBody>
      </p:sp>
    </p:spTree>
    <p:extLst>
      <p:ext uri="{BB962C8B-B14F-4D97-AF65-F5344CB8AC3E}">
        <p14:creationId xmlns:p14="http://schemas.microsoft.com/office/powerpoint/2010/main" val="28554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7" t="48525" r="35731" b="11038"/>
          <a:stretch/>
        </p:blipFill>
        <p:spPr bwMode="auto">
          <a:xfrm>
            <a:off x="1629916" y="620688"/>
            <a:ext cx="84969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1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7602B-E59C-4D12-86C0-86B01AC4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Historie bankovních institucí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6F48F-015A-4BC4-81B9-B36681CAA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antickém Řecku – původně posvátné subjekty, z kterých se postupně přesouvá do finančních institucí</a:t>
            </a:r>
          </a:p>
          <a:p>
            <a:r>
              <a:rPr lang="cs-CZ" dirty="0"/>
              <a:t>Rozmach starověký Řím – slovo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banco</a:t>
            </a:r>
            <a:r>
              <a:rPr lang="cs-CZ" dirty="0"/>
              <a:t> (význam slova)</a:t>
            </a:r>
          </a:p>
          <a:p>
            <a:r>
              <a:rPr lang="cs-CZ" dirty="0"/>
              <a:t>V Evropě – židé,  křesťanství zakazovalo půjčovat </a:t>
            </a:r>
          </a:p>
          <a:p>
            <a:r>
              <a:rPr lang="cs-CZ" dirty="0"/>
              <a:t>Zajímavost – Jan I Adam z Lichtenštejn (17. století) </a:t>
            </a:r>
          </a:p>
        </p:txBody>
      </p:sp>
    </p:spTree>
    <p:extLst>
      <p:ext uri="{BB962C8B-B14F-4D97-AF65-F5344CB8AC3E}">
        <p14:creationId xmlns:p14="http://schemas.microsoft.com/office/powerpoint/2010/main" val="22197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DFE1"/>
              </a:clrFrom>
              <a:clrTo>
                <a:srgbClr val="E6DFE1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45556" r="33351" b="15968"/>
          <a:stretch/>
        </p:blipFill>
        <p:spPr bwMode="auto">
          <a:xfrm>
            <a:off x="1989956" y="692696"/>
            <a:ext cx="842550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22204" y="5602494"/>
            <a:ext cx="514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Vytváření zisku pro akcionáře </a:t>
            </a:r>
          </a:p>
        </p:txBody>
      </p:sp>
    </p:spTree>
    <p:extLst>
      <p:ext uri="{BB962C8B-B14F-4D97-AF65-F5344CB8AC3E}">
        <p14:creationId xmlns:p14="http://schemas.microsoft.com/office/powerpoint/2010/main" val="33038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18B8C-8C33-4619-94C6-0B814842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Rozdělení finančních institucí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C7CFC-F1B1-43D0-86CE-B9CD4261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i="1" dirty="0"/>
              <a:t>Nabízející investiční produkty a služby </a:t>
            </a:r>
            <a:r>
              <a:rPr lang="cs-CZ" sz="3600" dirty="0"/>
              <a:t>(depozita, kreditní služby, aj. ) co je depozitum? </a:t>
            </a:r>
          </a:p>
          <a:p>
            <a:r>
              <a:rPr lang="cs-CZ" sz="3600" b="1" i="1" dirty="0"/>
              <a:t>Nabízející nefinanční produkty a služby </a:t>
            </a:r>
            <a:r>
              <a:rPr lang="cs-CZ" sz="3600" dirty="0"/>
              <a:t>(pojišťovny, platební zúčtování, aj. )</a:t>
            </a:r>
          </a:p>
          <a:p>
            <a:r>
              <a:rPr lang="cs-CZ" sz="3600" b="1" i="1" dirty="0"/>
              <a:t>Nabízející ostatní produkty a služby  </a:t>
            </a:r>
          </a:p>
        </p:txBody>
      </p:sp>
    </p:spTree>
    <p:extLst>
      <p:ext uri="{BB962C8B-B14F-4D97-AF65-F5344CB8AC3E}">
        <p14:creationId xmlns:p14="http://schemas.microsoft.com/office/powerpoint/2010/main" val="19423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46814" r="36437" b="17815"/>
          <a:stretch/>
        </p:blipFill>
        <p:spPr bwMode="auto">
          <a:xfrm>
            <a:off x="2061964" y="548681"/>
            <a:ext cx="77048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t="46220" r="35642" b="11418"/>
          <a:stretch/>
        </p:blipFill>
        <p:spPr bwMode="auto">
          <a:xfrm>
            <a:off x="1989956" y="1268760"/>
            <a:ext cx="8064896" cy="46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E6283-7A3B-45A2-A557-7EECB80A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Rozdělení finančních institucí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E9AA0-CC96-4518-A0A0-58F53790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INSTITUCE SEKTORU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400" b="1" dirty="0"/>
              <a:t>BANKOVNÍHO  </a:t>
            </a:r>
            <a:r>
              <a:rPr lang="cs-CZ" sz="2400" dirty="0"/>
              <a:t>(banky obchodní a nebankovní (vzájemné) korporace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400" b="1" dirty="0"/>
              <a:t>POJIŠŤOVNICTVÍ  </a:t>
            </a:r>
            <a:r>
              <a:rPr lang="cs-CZ" sz="2400" dirty="0"/>
              <a:t>(pojišťovny a zajišťovny)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400" b="1" dirty="0"/>
              <a:t>NEBANKOVNÍ INSTITUCE SEKTORU INVESTIČNÍCH SLUŽEB </a:t>
            </a:r>
            <a:r>
              <a:rPr lang="cs-CZ" sz="2400" dirty="0"/>
              <a:t>(penzijní společnosti, obchodníci s CP, Investiční společnosti, investiční fondy, burzy/regulované organizované trhy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400" b="1" dirty="0"/>
              <a:t>DALŠÍ LICENCOVANÉ SUBJEKTY FINANČNÍHO SYSTÉMU </a:t>
            </a:r>
            <a:r>
              <a:rPr lang="cs-CZ" sz="2400" dirty="0"/>
              <a:t>(Garanční fondy, ratingové společnosti, instituce dohledu a regulace,  aj.) </a:t>
            </a:r>
          </a:p>
        </p:txBody>
      </p:sp>
    </p:spTree>
    <p:extLst>
      <p:ext uri="{BB962C8B-B14F-4D97-AF65-F5344CB8AC3E}">
        <p14:creationId xmlns:p14="http://schemas.microsoft.com/office/powerpoint/2010/main" val="17459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551F9-F7F1-44E4-B22C-0C0763EC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INSTITUCE BANKOVNÍHO SEKTORU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694A2-FA7B-45AC-AE52-B8C12699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87680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3000" b="1" dirty="0">
                <a:solidFill>
                  <a:srgbClr val="FF0000"/>
                </a:solidFill>
              </a:rPr>
              <a:t>ČESKÁ NÁRODNÍ BANKA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STUPNĚ FINANČNÍHO SYSTÉMU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Úkoly ČNB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Nástroje ČNB – přímé a nepřímé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Za účelem makroekonomické stability provádí ČNB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>
                <a:solidFill>
                  <a:srgbClr val="FF0000"/>
                </a:solidFill>
              </a:rPr>
              <a:t>Měnovou politiku </a:t>
            </a:r>
            <a:r>
              <a:rPr lang="cs-CZ" sz="3000" b="1" dirty="0"/>
              <a:t>(udržení stability peněz a cenové hladiny, tzn. udržení jejích růstu v rámci inflačního cílování) udržení únosné úrovně nezaměstnanosti, udržení platební bilance.)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Pro udržení měnovou stabilitu používá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[1]přímé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•</a:t>
            </a:r>
            <a:r>
              <a:rPr lang="cs-CZ" sz="3000" b="1" dirty="0">
                <a:solidFill>
                  <a:srgbClr val="FF0000"/>
                </a:solidFill>
              </a:rPr>
              <a:t>pravidla likvidity </a:t>
            </a:r>
            <a:r>
              <a:rPr lang="cs-CZ" sz="3000" b="1" dirty="0"/>
              <a:t>buďto na celé sektor obchodních bank nebo jen na jednu banku a je stanovená přesná skladba aktiv a pasiv pro zachování likvidity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• </a:t>
            </a:r>
            <a:r>
              <a:rPr lang="cs-CZ" sz="3000" b="1" dirty="0">
                <a:solidFill>
                  <a:srgbClr val="FF0000"/>
                </a:solidFill>
              </a:rPr>
              <a:t>úvěrové kontingenty </a:t>
            </a:r>
            <a:r>
              <a:rPr lang="cs-CZ" sz="3000" b="1" dirty="0"/>
              <a:t>–je nejtvrdším nástrojem uplatnění měnové politiky  </a:t>
            </a:r>
            <a:r>
              <a:rPr lang="cs-CZ" sz="3000" b="1" dirty="0">
                <a:solidFill>
                  <a:srgbClr val="FF0000"/>
                </a:solidFill>
              </a:rPr>
              <a:t>relativní</a:t>
            </a:r>
            <a:r>
              <a:rPr lang="cs-CZ" sz="3000" b="1" dirty="0"/>
              <a:t> </a:t>
            </a:r>
            <a:r>
              <a:rPr lang="cs-CZ" sz="3000" dirty="0"/>
              <a:t>maximální výši úvěru, kterou je ČNB ochotna bance poskytnou </a:t>
            </a:r>
            <a:r>
              <a:rPr lang="cs-CZ" sz="3000" b="1" dirty="0">
                <a:solidFill>
                  <a:srgbClr val="FF0000"/>
                </a:solidFill>
              </a:rPr>
              <a:t>absolutní</a:t>
            </a:r>
            <a:r>
              <a:rPr lang="cs-CZ" sz="3000" dirty="0"/>
              <a:t> maximální celkovou výši celkových úvěrů, které může obchodní banka poskytnou klientům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•</a:t>
            </a:r>
            <a:r>
              <a:rPr lang="cs-CZ" sz="3000" b="1" dirty="0">
                <a:solidFill>
                  <a:srgbClr val="FF0000"/>
                </a:solidFill>
              </a:rPr>
              <a:t>úrokové limity </a:t>
            </a:r>
            <a:r>
              <a:rPr lang="cs-CZ" sz="3000" b="1" dirty="0"/>
              <a:t>stropy kolik, jakou maximální výši může obchodní banka úročit úvěry a minima na vkladech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•</a:t>
            </a:r>
            <a:r>
              <a:rPr lang="cs-CZ" sz="3000" b="1" dirty="0">
                <a:solidFill>
                  <a:srgbClr val="FF0000"/>
                </a:solidFill>
              </a:rPr>
              <a:t>povinné vklady </a:t>
            </a:r>
            <a:r>
              <a:rPr lang="cs-CZ" sz="3000" b="1" dirty="0"/>
              <a:t>povinné transakce přes centrální banku (centrálních institucí, místní samosprávy) , sledování účelnosti nakládání s prostředky, ovlivňování likvidity na trhu peněz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[2]nepřímé nástroje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•</a:t>
            </a:r>
            <a:r>
              <a:rPr lang="cs-CZ" sz="3000" b="1" dirty="0">
                <a:solidFill>
                  <a:srgbClr val="FF0000"/>
                </a:solidFill>
              </a:rPr>
              <a:t>diskontní nástroje </a:t>
            </a:r>
            <a:r>
              <a:rPr lang="cs-CZ" sz="3000" b="1" dirty="0"/>
              <a:t>regulace úrokových sazeb krátkodobých úvěrů, které poskytuje ČNB obchodním bankám diskontní, reeskontní a lombardní úvěry)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•</a:t>
            </a:r>
            <a:r>
              <a:rPr lang="cs-CZ" sz="3000" b="1" dirty="0">
                <a:solidFill>
                  <a:srgbClr val="FF0000"/>
                </a:solidFill>
              </a:rPr>
              <a:t>operace na volném trhu obchody</a:t>
            </a:r>
            <a:r>
              <a:rPr lang="cs-CZ" sz="3000" b="1" dirty="0"/>
              <a:t> na volném trhu (prodej a nákup cenných papírů ve vztahu ČNB a obchodních bank) nákup prodej cenných papírů,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/>
              <a:t>•a </a:t>
            </a:r>
            <a:r>
              <a:rPr lang="cs-CZ" sz="3000" b="1" dirty="0">
                <a:solidFill>
                  <a:srgbClr val="FF0000"/>
                </a:solidFill>
              </a:rPr>
              <a:t>regulace povinný rezerv.  </a:t>
            </a:r>
            <a:r>
              <a:rPr lang="cs-CZ" sz="3000" b="1" dirty="0"/>
              <a:t>politiku, emisi hotovostních peněz  a devizovou činnost</a:t>
            </a:r>
          </a:p>
        </p:txBody>
      </p:sp>
    </p:spTree>
    <p:extLst>
      <p:ext uri="{BB962C8B-B14F-4D97-AF65-F5344CB8AC3E}">
        <p14:creationId xmlns:p14="http://schemas.microsoft.com/office/powerpoint/2010/main" val="390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y měn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14_TF02895262.potx" id="{75288FF5-6297-4183-8D43-3F2F05AE2F9F}" vid="{35DF52C8-9A9C-45C5-8D0A-B0D28C0F875C}"/>
    </a:ext>
  </a:extLst>
</a:theme>
</file>

<file path=ppt/theme/theme2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se symboly měn (širokoúhlý formát)</Template>
  <TotalTime>7186</TotalTime>
  <Words>730</Words>
  <Application>Microsoft Office PowerPoint</Application>
  <PresentationFormat>Vlastní</PresentationFormat>
  <Paragraphs>64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Algerian</vt:lpstr>
      <vt:lpstr>Arial</vt:lpstr>
      <vt:lpstr>Arial Black</vt:lpstr>
      <vt:lpstr>Cambria</vt:lpstr>
      <vt:lpstr>Wingdings</vt:lpstr>
      <vt:lpstr>Symboly měn 16:9</vt:lpstr>
      <vt:lpstr>Finanční instituce</vt:lpstr>
      <vt:lpstr>Prezentace aplikace PowerPoint</vt:lpstr>
      <vt:lpstr>Historie bankovních institucí </vt:lpstr>
      <vt:lpstr>Prezentace aplikace PowerPoint</vt:lpstr>
      <vt:lpstr>Rozdělení finančních institucí </vt:lpstr>
      <vt:lpstr>Prezentace aplikace PowerPoint</vt:lpstr>
      <vt:lpstr>Prezentace aplikace PowerPoint</vt:lpstr>
      <vt:lpstr>Rozdělení finančních institucí </vt:lpstr>
      <vt:lpstr>INSTITUCE BANKOVNÍHO SEKTORU </vt:lpstr>
      <vt:lpstr>Prezentace aplikace PowerPoint</vt:lpstr>
      <vt:lpstr>Funkce obchodních bank</vt:lpstr>
      <vt:lpstr>Investiční fondy</vt:lpstr>
      <vt:lpstr>Penzijní fondy </vt:lpstr>
      <vt:lpstr>Zajišťovna </vt:lpstr>
      <vt:lpstr>OBCHODNÍCI S CENNÝMI PAPÍRY </vt:lpstr>
      <vt:lpstr>Prezentace aplikace PowerPoint</vt:lpstr>
      <vt:lpstr>Prezentace aplikace PowerPoint</vt:lpstr>
      <vt:lpstr>Prezentace aplikace PowerPoint</vt:lpstr>
      <vt:lpstr> Banky a úvěrní družstva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podniku</dc:title>
  <dc:creator>Milka</dc:creator>
  <cp:lastModifiedBy>Milena Botlíková</cp:lastModifiedBy>
  <cp:revision>146</cp:revision>
  <dcterms:created xsi:type="dcterms:W3CDTF">2018-10-25T14:39:09Z</dcterms:created>
  <dcterms:modified xsi:type="dcterms:W3CDTF">2021-12-10T07:05:11Z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