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356" r:id="rId2"/>
    <p:sldId id="370" r:id="rId3"/>
    <p:sldId id="372" r:id="rId4"/>
    <p:sldId id="373" r:id="rId5"/>
    <p:sldId id="386" r:id="rId6"/>
    <p:sldId id="387" r:id="rId7"/>
    <p:sldId id="388" r:id="rId8"/>
    <p:sldId id="375" r:id="rId9"/>
    <p:sldId id="391" r:id="rId10"/>
    <p:sldId id="389" r:id="rId11"/>
    <p:sldId id="363" r:id="rId12"/>
    <p:sldId id="360" r:id="rId13"/>
    <p:sldId id="367" r:id="rId14"/>
    <p:sldId id="364" r:id="rId15"/>
    <p:sldId id="365" r:id="rId16"/>
    <p:sldId id="361" r:id="rId17"/>
    <p:sldId id="393" r:id="rId18"/>
    <p:sldId id="359" r:id="rId19"/>
    <p:sldId id="366" r:id="rId20"/>
    <p:sldId id="362" r:id="rId21"/>
    <p:sldId id="368" r:id="rId22"/>
    <p:sldId id="369" r:id="rId23"/>
    <p:sldId id="384" r:id="rId24"/>
    <p:sldId id="385" r:id="rId25"/>
    <p:sldId id="357" r:id="rId26"/>
    <p:sldId id="390" r:id="rId27"/>
    <p:sldId id="392" r:id="rId28"/>
    <p:sldId id="358" r:id="rId29"/>
    <p:sldId id="371" r:id="rId30"/>
    <p:sldId id="308" r:id="rId31"/>
    <p:sldId id="376" r:id="rId32"/>
    <p:sldId id="374" r:id="rId33"/>
    <p:sldId id="377" r:id="rId34"/>
    <p:sldId id="383" r:id="rId35"/>
    <p:sldId id="378" r:id="rId36"/>
    <p:sldId id="379" r:id="rId37"/>
    <p:sldId id="310" r:id="rId38"/>
    <p:sldId id="311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80" r:id="rId54"/>
    <p:sldId id="328" r:id="rId55"/>
    <p:sldId id="329" r:id="rId56"/>
    <p:sldId id="381" r:id="rId57"/>
    <p:sldId id="382" r:id="rId58"/>
    <p:sldId id="330" r:id="rId59"/>
    <p:sldId id="331" r:id="rId60"/>
    <p:sldId id="332" r:id="rId61"/>
    <p:sldId id="334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4" r:id="rId72"/>
    <p:sldId id="345" r:id="rId73"/>
    <p:sldId id="355" r:id="rId74"/>
    <p:sldId id="346" r:id="rId75"/>
    <p:sldId id="347" r:id="rId76"/>
    <p:sldId id="348" r:id="rId77"/>
    <p:sldId id="349" r:id="rId78"/>
    <p:sldId id="350" r:id="rId79"/>
    <p:sldId id="351" r:id="rId80"/>
    <p:sldId id="352" r:id="rId81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99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34571DF-0614-426E-9A79-A1B1DE89940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8040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194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01A349-1F9A-40D0-BF56-FB0A21577C78}" type="slidenum">
              <a:rPr lang="en-GB" smtClean="0"/>
              <a:pPr/>
              <a:t>39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99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99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23A558-0A86-4147-A54B-61940DFF30C6}" type="slidenum">
              <a:rPr lang="en-GB" smtClean="0"/>
              <a:pPr/>
              <a:t>50</a:t>
            </a:fld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19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A4A872-7012-4905-9E9A-726E2A20E03A}" type="slidenum">
              <a:rPr lang="en-GB" smtClean="0"/>
              <a:pPr/>
              <a:t>51</a:t>
            </a:fld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40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6B4E53-BC95-49DA-86E4-15781AF9E557}" type="slidenum">
              <a:rPr lang="en-GB" smtClean="0"/>
              <a:pPr/>
              <a:t>52</a:t>
            </a:fld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60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627111-752F-4CA9-9B47-F138205123E9}" type="slidenum">
              <a:rPr lang="en-GB" smtClean="0"/>
              <a:pPr/>
              <a:t>54</a:t>
            </a:fld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81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481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74990-2205-4DE0-A75C-D91383A1F8C9}" type="slidenum">
              <a:rPr lang="en-GB" smtClean="0"/>
              <a:pPr/>
              <a:t>55</a:t>
            </a:fld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50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5BFEC6-CEB7-402C-AA7F-94738CBFB7CF}" type="slidenum">
              <a:rPr lang="en-GB" smtClean="0"/>
              <a:pPr/>
              <a:t>58</a:t>
            </a:fld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7CE464-0D09-4EBE-B5A5-6BB8ACA10ACA}" type="slidenum">
              <a:rPr lang="en-GB" smtClean="0"/>
              <a:pPr/>
              <a:t>59</a:t>
            </a:fld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96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96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281D2F-526D-4E34-BCAF-BB332DC521EB}" type="slidenum">
              <a:rPr lang="cs-CZ" smtClean="0"/>
              <a:pPr/>
              <a:t>75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15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34FCA2-D30B-4C37-8AAA-B07C553EEE26}" type="slidenum">
              <a:rPr lang="en-GB" smtClean="0"/>
              <a:pPr/>
              <a:t>40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C649D95-0059-434B-99D9-2186E4A14B8A}" type="slidenum">
              <a:rPr lang="en-GB" smtClean="0"/>
              <a:pPr/>
              <a:t>42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66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D624A0-BD16-41DC-B19E-B21E5D74E49E}" type="slidenum">
              <a:rPr lang="en-GB" smtClean="0"/>
              <a:pPr/>
              <a:t>43</a:t>
            </a:fld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C935B4-3A3E-4CE1-B854-FB0FCD2C0C64}" type="slidenum">
              <a:rPr lang="en-GB" smtClean="0"/>
              <a:pPr/>
              <a:t>44</a:t>
            </a:fld>
            <a:endParaRPr lang="en-GB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C89917-5988-4C04-9D1D-6FCBF95AAA7F}" type="slidenum">
              <a:rPr lang="en-GB" smtClean="0"/>
              <a:pPr/>
              <a:t>45</a:t>
            </a:fld>
            <a:endParaRPr lang="en-GB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379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7F2912-6B27-4F61-BD95-6D2B6BC5F85D}" type="slidenum">
              <a:rPr lang="en-GB" smtClean="0"/>
              <a:pPr/>
              <a:t>47</a:t>
            </a:fld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5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08C2C2-2C02-4299-AFCD-0B764FAB91DD}" type="slidenum">
              <a:rPr lang="en-GB" smtClean="0"/>
              <a:pPr/>
              <a:t>48</a:t>
            </a:fld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78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GB" smtClean="0"/>
          </a:p>
        </p:txBody>
      </p:sp>
      <p:sp>
        <p:nvSpPr>
          <p:cNvPr id="378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F1FD30-3BE9-4E9B-B301-33FC2826D7B5}" type="slidenum">
              <a:rPr lang="en-GB" smtClean="0"/>
              <a:pPr/>
              <a:t>49</a:t>
            </a:fld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88962-9C9E-4F94-9870-CFDC6E098E5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AB8B2A-475D-4A3B-91C3-3AE5EBCFC4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5B9D72-6D6C-42D9-B24E-5667A40B784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8C513-2979-4AB7-B890-A67301B8AD7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29CD0-43DB-4C45-8282-66B884D280B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AD721-3F35-4907-A660-C3AC687BA5D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95DA8-C015-4703-AD28-BCADF407BF8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78958-BB8F-4186-A31C-DC1979C9A1F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17A1D-85A4-42FC-B297-D511384F764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54685-2D36-4165-B976-7655A6C2F8F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99725-2735-4429-B365-FE9CAEDFAA7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3D972EA-7E71-4F6D-8538-6A04C899CE9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gif"/><Relationship Id="rId5" Type="http://schemas.openxmlformats.org/officeDocument/2006/relationships/image" Target="../media/image78.jpeg"/><Relationship Id="rId4" Type="http://schemas.openxmlformats.org/officeDocument/2006/relationships/hyperlink" Target="http://http/www.femina.cz/showimage.php?filename=http://www.femina.cz/files/chocolate/4186.jpg&amp;width=350&amp;height=350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://upload.wikimedia.org/wikipedia/commons/9/93/Koeh-137.jpg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hyperlink" Target="http://www.goldpralines.cz/katalog/26.html" TargetMode="Externa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00113" y="4869161"/>
            <a:ext cx="7559675" cy="1296690"/>
          </a:xfrm>
        </p:spPr>
        <p:txBody>
          <a:bodyPr/>
          <a:lstStyle/>
          <a:p>
            <a:r>
              <a:rPr lang="cs-CZ" sz="4400" b="1" dirty="0" smtClean="0"/>
              <a:t>Belgie a Holandsko - gastronomie </a:t>
            </a:r>
          </a:p>
        </p:txBody>
      </p:sp>
      <p:pic>
        <p:nvPicPr>
          <p:cNvPr id="14338" name="Obrázek 3"/>
          <p:cNvPicPr>
            <a:picLocks noGrp="1" noChangeAspect="1"/>
          </p:cNvPicPr>
          <p:nvPr>
            <p:ph type="ctrTitle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187450" y="777875"/>
            <a:ext cx="7056438" cy="3503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2172969"/>
            <a:ext cx="3056201" cy="427967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537659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Mlýny na všechno…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57313"/>
            <a:ext cx="8280920" cy="495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7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Obchod se sýry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7313"/>
            <a:ext cx="8280920" cy="50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77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/>
          <a:lstStyle/>
          <a:p>
            <a:pPr algn="r"/>
            <a:r>
              <a:rPr lang="cs-CZ" dirty="0" smtClean="0"/>
              <a:t>        Prodavačka</a:t>
            </a:r>
            <a:br>
              <a:rPr lang="cs-CZ" dirty="0" smtClean="0"/>
            </a:br>
            <a:r>
              <a:rPr lang="cs-CZ" dirty="0" smtClean="0"/>
              <a:t>sýrů</a:t>
            </a:r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5000625" cy="6048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845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Exkurze do výroby sýrů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20891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01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cs-CZ" dirty="0" smtClean="0"/>
              <a:t>      Degustace </a:t>
            </a:r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260648"/>
            <a:ext cx="4896544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52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Balení sýrů pro turisty…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352928" cy="527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21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Sýrový trh v </a:t>
            </a:r>
            <a:r>
              <a:rPr lang="cs-CZ" b="1" dirty="0" err="1"/>
              <a:t>Alkmaaru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</a:t>
            </a:r>
            <a:r>
              <a:rPr lang="cs-CZ" dirty="0" smtClean="0"/>
              <a:t>ořádá </a:t>
            </a:r>
            <a:r>
              <a:rPr lang="cs-CZ" dirty="0"/>
              <a:t>se už 750 </a:t>
            </a:r>
            <a:r>
              <a:rPr lang="cs-CZ" dirty="0" smtClean="0"/>
              <a:t>let každý </a:t>
            </a:r>
            <a:r>
              <a:rPr lang="cs-CZ" dirty="0"/>
              <a:t>pátek </a:t>
            </a:r>
            <a:r>
              <a:rPr lang="cs-CZ" dirty="0" smtClean="0"/>
              <a:t>od </a:t>
            </a:r>
            <a:r>
              <a:rPr lang="cs-CZ" dirty="0"/>
              <a:t>dubna do </a:t>
            </a:r>
            <a:r>
              <a:rPr lang="cs-CZ" dirty="0" smtClean="0"/>
              <a:t>září, vždy </a:t>
            </a:r>
            <a:r>
              <a:rPr lang="cs-CZ" dirty="0"/>
              <a:t>dopoledne.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531" y="2761072"/>
            <a:ext cx="5674782" cy="376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82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Stánky s plody moře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zaslání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57313"/>
            <a:ext cx="8208912" cy="5096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673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Stánky s </a:t>
            </a:r>
            <a:r>
              <a:rPr lang="cs-CZ" dirty="0" err="1" smtClean="0"/>
              <a:t>waflemi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69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7"/>
            <a:ext cx="4156510" cy="292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38" y="274018"/>
            <a:ext cx="4412442" cy="581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10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Umělecká hospůdka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57313"/>
            <a:ext cx="8280920" cy="495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4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Kubusové domy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51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Prodej vín a destilátů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352928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332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Jenever</a:t>
            </a:r>
            <a:r>
              <a:rPr lang="cs-CZ" dirty="0" smtClean="0"/>
              <a:t>, předchůdce ginu 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95" y="1844824"/>
            <a:ext cx="4620253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933675"/>
            <a:ext cx="3327834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68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810544" cy="1143000"/>
          </a:xfrm>
        </p:spPr>
        <p:txBody>
          <a:bodyPr/>
          <a:lstStyle/>
          <a:p>
            <a:r>
              <a:rPr lang="cs-CZ" smtClean="0"/>
              <a:t>Bols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268761"/>
            <a:ext cx="2520280" cy="252028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" y="4059378"/>
            <a:ext cx="2780928" cy="27809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06" y="188640"/>
            <a:ext cx="5124774" cy="384358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668624"/>
            <a:ext cx="3140968" cy="314096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22" y="1966529"/>
            <a:ext cx="3645024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948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Automat na rychlé občerstvení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68760"/>
            <a:ext cx="828092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566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Kroket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1858754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Tolerance ke všemu…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Tolerance k etnickým menšinám</a:t>
            </a:r>
          </a:p>
          <a:p>
            <a:r>
              <a:rPr lang="cs-CZ" dirty="0" smtClean="0"/>
              <a:t>Preference jednoduššího života </a:t>
            </a:r>
            <a:r>
              <a:rPr lang="cs-CZ" dirty="0"/>
              <a:t>s tolerancí k měkkým drogám i nejrůznějším sexuálním </a:t>
            </a:r>
            <a:r>
              <a:rPr lang="cs-CZ" dirty="0" smtClean="0"/>
              <a:t>praktikám</a:t>
            </a:r>
          </a:p>
          <a:p>
            <a:r>
              <a:rPr lang="cs-CZ" dirty="0" smtClean="0"/>
              <a:t>Registrované </a:t>
            </a:r>
            <a:r>
              <a:rPr lang="cs-CZ" dirty="0"/>
              <a:t>partnerství gayů a lesbiček zde bylo uzákoněno již v roce </a:t>
            </a:r>
            <a:r>
              <a:rPr lang="cs-CZ" dirty="0" smtClean="0"/>
              <a:t>1998! </a:t>
            </a:r>
            <a:endParaRPr lang="cs-CZ" dirty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6125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Legální prodej lehkých drog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65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 minut = 40 euro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4475677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298912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37112"/>
            <a:ext cx="4320480" cy="201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771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Holandsko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Bohatá historie</a:t>
            </a:r>
          </a:p>
          <a:p>
            <a:r>
              <a:rPr lang="cs-CZ" dirty="0" smtClean="0"/>
              <a:t>Kolonie</a:t>
            </a:r>
          </a:p>
          <a:p>
            <a:r>
              <a:rPr lang="cs-CZ" dirty="0" smtClean="0"/>
              <a:t>Námořní obchod</a:t>
            </a:r>
          </a:p>
          <a:p>
            <a:r>
              <a:rPr lang="cs-CZ" dirty="0" smtClean="0"/>
              <a:t>Pirátství</a:t>
            </a:r>
          </a:p>
          <a:p>
            <a:r>
              <a:rPr lang="cs-CZ" dirty="0" err="1" smtClean="0"/>
              <a:t>Mutikukturální</a:t>
            </a:r>
            <a:r>
              <a:rPr lang="cs-CZ" dirty="0" smtClean="0"/>
              <a:t> společnost</a:t>
            </a:r>
          </a:p>
          <a:p>
            <a:r>
              <a:rPr lang="cs-CZ" dirty="0" smtClean="0"/>
              <a:t>Exotické vlivy</a:t>
            </a:r>
          </a:p>
          <a:p>
            <a:r>
              <a:rPr lang="cs-CZ" dirty="0" smtClean="0"/>
              <a:t>Tolerance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774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Nadpis 1"/>
          <p:cNvSpPr>
            <a:spLocks noGrp="1"/>
          </p:cNvSpPr>
          <p:nvPr>
            <p:ph type="ctrTitle"/>
          </p:nvPr>
        </p:nvSpPr>
        <p:spPr>
          <a:xfrm>
            <a:off x="685800" y="500063"/>
            <a:ext cx="7772400" cy="1273175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Belgické speciality </a:t>
            </a:r>
          </a:p>
        </p:txBody>
      </p:sp>
      <p:sp>
        <p:nvSpPr>
          <p:cNvPr id="15362" name="Podnadpis 2"/>
          <p:cNvSpPr>
            <a:spLocks noGrp="1"/>
          </p:cNvSpPr>
          <p:nvPr>
            <p:ph type="subTitle" idx="1"/>
          </p:nvPr>
        </p:nvSpPr>
        <p:spPr>
          <a:xfrm>
            <a:off x="1371600" y="2071688"/>
            <a:ext cx="6400800" cy="4000500"/>
          </a:xfrm>
        </p:spPr>
        <p:txBody>
          <a:bodyPr/>
          <a:lstStyle/>
          <a:p>
            <a:r>
              <a:rPr lang="cs-CZ" smtClean="0"/>
              <a:t> </a:t>
            </a:r>
          </a:p>
        </p:txBody>
      </p:sp>
      <p:pic>
        <p:nvPicPr>
          <p:cNvPr id="15363" name="Obrázek 4" descr="vlajka-belgie-1100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3350" y="1773238"/>
            <a:ext cx="6624638" cy="441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Belgie v minulosti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cs-CZ" dirty="0" smtClean="0"/>
              <a:t>Římani, Frankové, Burgunďané, Španělé </a:t>
            </a:r>
          </a:p>
          <a:p>
            <a:r>
              <a:rPr lang="cs-CZ" dirty="0" smtClean="0"/>
              <a:t>Napoleon 1806, Spojená </a:t>
            </a:r>
            <a:r>
              <a:rPr lang="cs-CZ" dirty="0"/>
              <a:t>království </a:t>
            </a:r>
            <a:r>
              <a:rPr lang="cs-CZ" dirty="0" smtClean="0"/>
              <a:t>nizozemská, </a:t>
            </a:r>
          </a:p>
          <a:p>
            <a:r>
              <a:rPr lang="cs-CZ" dirty="0" smtClean="0"/>
              <a:t>Od roku 1830 nezávislá konstituční monarchie. </a:t>
            </a:r>
          </a:p>
          <a:p>
            <a:r>
              <a:rPr lang="cs-CZ" dirty="0" smtClean="0"/>
              <a:t>Vlivy: Francií</a:t>
            </a:r>
            <a:r>
              <a:rPr lang="cs-CZ" dirty="0"/>
              <a:t>, </a:t>
            </a:r>
            <a:r>
              <a:rPr lang="cs-CZ" dirty="0" smtClean="0"/>
              <a:t>Holandskem</a:t>
            </a:r>
            <a:r>
              <a:rPr lang="cs-CZ" dirty="0"/>
              <a:t>, Rakouskem a Španělskem a </a:t>
            </a:r>
            <a:r>
              <a:rPr lang="cs-CZ" dirty="0" smtClean="0"/>
              <a:t>Německo</a:t>
            </a:r>
          </a:p>
          <a:p>
            <a:r>
              <a:rPr lang="cs-CZ" dirty="0" smtClean="0"/>
              <a:t>Spojuje </a:t>
            </a:r>
            <a:r>
              <a:rPr lang="cs-CZ" dirty="0"/>
              <a:t>francouzskou kvalitu s </a:t>
            </a:r>
            <a:r>
              <a:rPr lang="cs-CZ" dirty="0" smtClean="0"/>
              <a:t>německou kvantitou </a:t>
            </a:r>
            <a:r>
              <a:rPr lang="cs-CZ" dirty="0" smtClean="0">
                <a:sym typeface="Wingdings" panose="05000000000000000000" pitchFamily="2" charset="2"/>
              </a:rPr>
              <a:t>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05645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Belgie dnes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Pestrá, blízká Francii, ale vlivy etnických menšin z Evropy i kolonií. </a:t>
            </a:r>
          </a:p>
          <a:p>
            <a:r>
              <a:rPr lang="cs-CZ" dirty="0" smtClean="0"/>
              <a:t>Vlámové a </a:t>
            </a:r>
            <a:r>
              <a:rPr lang="cs-CZ" dirty="0" err="1" smtClean="0"/>
              <a:t>Valoni</a:t>
            </a:r>
            <a:endParaRPr lang="cs-CZ" dirty="0" smtClean="0"/>
          </a:p>
          <a:p>
            <a:r>
              <a:rPr lang="cs-CZ" dirty="0"/>
              <a:t>Neobjevený gastronomický fenomén</a:t>
            </a:r>
          </a:p>
          <a:p>
            <a:r>
              <a:rPr lang="cs-CZ" dirty="0" smtClean="0"/>
              <a:t>Nejvíce </a:t>
            </a:r>
            <a:r>
              <a:rPr lang="cs-CZ" dirty="0" err="1" smtClean="0"/>
              <a:t>michelinských</a:t>
            </a:r>
            <a:r>
              <a:rPr lang="cs-CZ" dirty="0" smtClean="0"/>
              <a:t> hvězdiček v EU</a:t>
            </a:r>
          </a:p>
          <a:p>
            <a:r>
              <a:rPr lang="cs-CZ" dirty="0" smtClean="0"/>
              <a:t>V</a:t>
            </a:r>
            <a:r>
              <a:rPr lang="cs-CZ" dirty="0"/>
              <a:t> neděli mívá mnoho podniků </a:t>
            </a:r>
            <a:r>
              <a:rPr lang="cs-CZ" dirty="0" smtClean="0"/>
              <a:t>zavřeno </a:t>
            </a:r>
            <a:endParaRPr lang="cs-CZ" dirty="0"/>
          </a:p>
          <a:p>
            <a:r>
              <a:rPr lang="cs-CZ" dirty="0" smtClean="0"/>
              <a:t>Gastronomické fenomény.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0087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Životní styl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cs-CZ" dirty="0"/>
              <a:t>L</a:t>
            </a:r>
            <a:r>
              <a:rPr lang="cs-CZ" dirty="0" smtClean="0"/>
              <a:t>ehkou rychlá snídaně + káva s mlékem</a:t>
            </a:r>
          </a:p>
          <a:p>
            <a:r>
              <a:rPr lang="cs-CZ" dirty="0" smtClean="0"/>
              <a:t>Oběd je </a:t>
            </a:r>
            <a:r>
              <a:rPr lang="cs-CZ" dirty="0"/>
              <a:t>hlavním jídlem </a:t>
            </a:r>
            <a:r>
              <a:rPr lang="cs-CZ" dirty="0" smtClean="0"/>
              <a:t>dne – restaurace?</a:t>
            </a:r>
          </a:p>
          <a:p>
            <a:r>
              <a:rPr lang="cs-CZ" dirty="0" smtClean="0"/>
              <a:t>Děti </a:t>
            </a:r>
            <a:r>
              <a:rPr lang="cs-CZ" dirty="0"/>
              <a:t>chodí obvykle na oběd domů. </a:t>
            </a:r>
            <a:endParaRPr lang="cs-CZ" dirty="0" smtClean="0"/>
          </a:p>
          <a:p>
            <a:r>
              <a:rPr lang="cs-CZ" dirty="0" smtClean="0"/>
              <a:t>Běžný </a:t>
            </a:r>
            <a:r>
              <a:rPr lang="cs-CZ" dirty="0"/>
              <a:t>pracující </a:t>
            </a:r>
            <a:r>
              <a:rPr lang="cs-CZ" dirty="0" smtClean="0"/>
              <a:t>– bageta, hranolky s majonézou. </a:t>
            </a:r>
          </a:p>
          <a:p>
            <a:r>
              <a:rPr lang="cs-CZ" dirty="0" smtClean="0"/>
              <a:t>Domácí </a:t>
            </a:r>
            <a:r>
              <a:rPr lang="cs-CZ" dirty="0"/>
              <a:t>večerní </a:t>
            </a:r>
            <a:r>
              <a:rPr lang="cs-CZ" dirty="0" smtClean="0"/>
              <a:t>jídlo – vejce, sýr, ryby, saláty. Víno </a:t>
            </a:r>
            <a:r>
              <a:rPr lang="cs-CZ" dirty="0"/>
              <a:t>či pivo. </a:t>
            </a:r>
          </a:p>
        </p:txBody>
      </p:sp>
    </p:spTree>
    <p:extLst>
      <p:ext uri="{BB962C8B-B14F-4D97-AF65-F5344CB8AC3E}">
        <p14:creationId xmlns:p14="http://schemas.microsoft.com/office/powerpoint/2010/main" val="3677534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802720" cy="3370386"/>
          </a:xfrm>
        </p:spPr>
        <p:txBody>
          <a:bodyPr/>
          <a:lstStyle/>
          <a:p>
            <a:r>
              <a:rPr lang="cs-CZ" dirty="0"/>
              <a:t>Svačina </a:t>
            </a:r>
            <a:r>
              <a:rPr lang="cs-CZ" dirty="0" smtClean="0"/>
              <a:t>– sladká, ale i slaná </a:t>
            </a:r>
            <a:r>
              <a:rPr lang="cs-CZ" dirty="0" err="1" smtClean="0"/>
              <a:t>wafle</a:t>
            </a:r>
            <a:r>
              <a:rPr lang="cs-CZ" dirty="0" smtClean="0"/>
              <a:t>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284984"/>
            <a:ext cx="4802720" cy="3469966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31" y="252934"/>
            <a:ext cx="4152537" cy="323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7992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Tradiční pokrmy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Steak + hranolky + salát </a:t>
            </a:r>
          </a:p>
          <a:p>
            <a:r>
              <a:rPr lang="cs-CZ" dirty="0" smtClean="0"/>
              <a:t>Polévka </a:t>
            </a:r>
            <a:r>
              <a:rPr lang="cs-CZ" b="1" dirty="0" err="1"/>
              <a:t>woterzoi</a:t>
            </a:r>
            <a:r>
              <a:rPr lang="cs-CZ" dirty="0"/>
              <a:t> (vývar s masem). </a:t>
            </a:r>
            <a:endParaRPr lang="cs-CZ" dirty="0" smtClean="0"/>
          </a:p>
          <a:p>
            <a:r>
              <a:rPr lang="cs-CZ" dirty="0" smtClean="0"/>
              <a:t>Plody </a:t>
            </a:r>
            <a:r>
              <a:rPr lang="cs-CZ" dirty="0"/>
              <a:t>moře a mořské ryby.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Antverpách se dělají koláčky ve tvaru ruky a také </a:t>
            </a:r>
            <a:r>
              <a:rPr lang="cs-CZ" b="1" dirty="0"/>
              <a:t>úhoř na zeleno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V</a:t>
            </a:r>
            <a:r>
              <a:rPr lang="cs-CZ" dirty="0"/>
              <a:t> Bruselu </a:t>
            </a:r>
            <a:r>
              <a:rPr lang="cs-CZ" b="1" dirty="0" smtClean="0"/>
              <a:t>králík </a:t>
            </a:r>
            <a:r>
              <a:rPr lang="cs-CZ" b="1" dirty="0"/>
              <a:t>na pivu</a:t>
            </a:r>
            <a:r>
              <a:rPr lang="cs-CZ" dirty="0"/>
              <a:t>, </a:t>
            </a:r>
            <a:r>
              <a:rPr lang="cs-CZ" b="1" dirty="0"/>
              <a:t>bažant na brabantský způsob</a:t>
            </a:r>
            <a:r>
              <a:rPr lang="cs-CZ" dirty="0"/>
              <a:t> (s čekankou), maso pečené na roštu, </a:t>
            </a:r>
            <a:endParaRPr lang="cs-CZ" dirty="0" smtClean="0"/>
          </a:p>
          <a:p>
            <a:r>
              <a:rPr lang="cs-CZ" dirty="0" smtClean="0"/>
              <a:t>V </a:t>
            </a:r>
            <a:r>
              <a:rPr lang="cs-CZ" dirty="0"/>
              <a:t>Ardenách jsou hlavní specialitou </a:t>
            </a:r>
            <a:r>
              <a:rPr lang="cs-CZ" b="1" dirty="0"/>
              <a:t>lanýže a raci</a:t>
            </a:r>
            <a:r>
              <a:rPr lang="cs-CZ" b="1" i="1" dirty="0"/>
              <a:t>,  </a:t>
            </a:r>
            <a:r>
              <a:rPr lang="cs-CZ" dirty="0"/>
              <a:t>taky </a:t>
            </a:r>
            <a:r>
              <a:rPr lang="cs-CZ" b="1" dirty="0" err="1"/>
              <a:t>dinantské</a:t>
            </a:r>
            <a:r>
              <a:rPr lang="cs-CZ" b="1" dirty="0"/>
              <a:t> perníčky </a:t>
            </a:r>
            <a:r>
              <a:rPr lang="cs-CZ" dirty="0"/>
              <a:t>a </a:t>
            </a:r>
            <a:r>
              <a:rPr lang="cs-CZ" b="1" dirty="0" err="1"/>
              <a:t>flamich</a:t>
            </a:r>
            <a:r>
              <a:rPr lang="cs-CZ" dirty="0"/>
              <a:t> (sýrový koláč). Dalšími místními specialitami jsou </a:t>
            </a:r>
            <a:r>
              <a:rPr lang="cs-CZ" b="1" dirty="0" err="1"/>
              <a:t>avisances</a:t>
            </a:r>
            <a:r>
              <a:rPr lang="cs-CZ" dirty="0"/>
              <a:t> (párečky v listovém těstu), </a:t>
            </a:r>
            <a:r>
              <a:rPr lang="cs-CZ" b="1" dirty="0"/>
              <a:t>rýžový koláč</a:t>
            </a:r>
            <a:r>
              <a:rPr lang="cs-CZ" dirty="0"/>
              <a:t>, a </a:t>
            </a:r>
            <a:r>
              <a:rPr lang="cs-CZ" b="1" dirty="0" err="1"/>
              <a:t>fricassée</a:t>
            </a:r>
            <a:r>
              <a:rPr lang="cs-CZ" dirty="0"/>
              <a:t> (omeleta se slaninou). </a:t>
            </a:r>
          </a:p>
        </p:txBody>
      </p:sp>
    </p:spTree>
    <p:extLst>
      <p:ext uri="{BB962C8B-B14F-4D97-AF65-F5344CB8AC3E}">
        <p14:creationId xmlns:p14="http://schemas.microsoft.com/office/powerpoint/2010/main" val="258944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Tradiční pokrmy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Ardenách </a:t>
            </a:r>
            <a:r>
              <a:rPr lang="cs-CZ" b="1" dirty="0" smtClean="0"/>
              <a:t>lanýže </a:t>
            </a:r>
            <a:r>
              <a:rPr lang="cs-CZ" b="1" dirty="0"/>
              <a:t>a raci</a:t>
            </a:r>
            <a:r>
              <a:rPr lang="cs-CZ" b="1" i="1" dirty="0"/>
              <a:t>,  </a:t>
            </a:r>
            <a:endParaRPr lang="cs-CZ" b="1" i="1" dirty="0" smtClean="0"/>
          </a:p>
          <a:p>
            <a:r>
              <a:rPr lang="cs-CZ" b="1" dirty="0" err="1" smtClean="0"/>
              <a:t>dinantské</a:t>
            </a:r>
            <a:r>
              <a:rPr lang="cs-CZ" b="1" dirty="0" smtClean="0"/>
              <a:t> perníčky</a:t>
            </a:r>
          </a:p>
          <a:p>
            <a:r>
              <a:rPr lang="cs-CZ" b="1" dirty="0" err="1" smtClean="0"/>
              <a:t>flamich</a:t>
            </a:r>
            <a:r>
              <a:rPr lang="cs-CZ" dirty="0" smtClean="0"/>
              <a:t> - sýrový koláč</a:t>
            </a:r>
          </a:p>
          <a:p>
            <a:r>
              <a:rPr lang="cs-CZ" b="1" dirty="0" err="1" smtClean="0"/>
              <a:t>avisances</a:t>
            </a:r>
            <a:r>
              <a:rPr lang="cs-CZ" dirty="0" smtClean="0"/>
              <a:t> - párečky </a:t>
            </a:r>
            <a:r>
              <a:rPr lang="cs-CZ" dirty="0"/>
              <a:t>v listovém </a:t>
            </a:r>
            <a:r>
              <a:rPr lang="cs-CZ" dirty="0" smtClean="0"/>
              <a:t>těstu </a:t>
            </a:r>
            <a:r>
              <a:rPr lang="cs-CZ" b="1" dirty="0"/>
              <a:t>rýžový </a:t>
            </a:r>
            <a:r>
              <a:rPr lang="cs-CZ" b="1" dirty="0" smtClean="0"/>
              <a:t>koláč</a:t>
            </a:r>
            <a:endParaRPr lang="cs-CZ" dirty="0" smtClean="0"/>
          </a:p>
          <a:p>
            <a:r>
              <a:rPr lang="cs-CZ" b="1" dirty="0" err="1" smtClean="0"/>
              <a:t>fricassée</a:t>
            </a:r>
            <a:r>
              <a:rPr lang="cs-CZ" dirty="0" smtClean="0"/>
              <a:t> - omeleta </a:t>
            </a:r>
            <a:r>
              <a:rPr lang="cs-CZ" dirty="0"/>
              <a:t>se </a:t>
            </a:r>
            <a:r>
              <a:rPr lang="cs-CZ" dirty="0" smtClean="0"/>
              <a:t>slaninou, masem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0846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Nadpis 1"/>
          <p:cNvSpPr>
            <a:spLocks noGrp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Mušle a šneci</a:t>
            </a:r>
          </a:p>
        </p:txBody>
      </p:sp>
      <p:sp>
        <p:nvSpPr>
          <p:cNvPr id="16386" name="Zástupný symbol pro obsah 2"/>
          <p:cNvSpPr>
            <a:spLocks noGrp="1"/>
          </p:cNvSpPr>
          <p:nvPr>
            <p:ph idx="1"/>
          </p:nvPr>
        </p:nvSpPr>
        <p:spPr>
          <a:xfrm>
            <a:off x="468313" y="2492375"/>
            <a:ext cx="8229600" cy="28082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Nejoblíbenější, především v Bruselu jsou slávky jedlé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(Les </a:t>
            </a:r>
            <a:r>
              <a:rPr lang="cs-CZ" sz="2400" dirty="0" err="1" smtClean="0">
                <a:cs typeface="Times New Roman" pitchFamily="18" charset="0"/>
              </a:rPr>
              <a:t>Moules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Šneci (Les </a:t>
            </a:r>
            <a:r>
              <a:rPr lang="cs-CZ" sz="2400" dirty="0" err="1" smtClean="0">
                <a:cs typeface="Times New Roman" pitchFamily="18" charset="0"/>
              </a:rPr>
              <a:t>Escargots</a:t>
            </a:r>
            <a:r>
              <a:rPr lang="cs-CZ" sz="2400" dirty="0" smtClean="0">
                <a:cs typeface="Times New Roman" pitchFamily="18" charset="0"/>
              </a:rPr>
              <a:t>) se podávají jako předkrm, </a:t>
            </a: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zejména ve valonské části </a:t>
            </a:r>
          </a:p>
          <a:p>
            <a:pPr algn="ctr">
              <a:buFontTx/>
              <a:buNone/>
              <a:defRPr/>
            </a:pPr>
            <a:endParaRPr lang="cs-CZ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Nadpis 1"/>
          <p:cNvSpPr>
            <a:spLocks noGrp="1"/>
          </p:cNvSpPr>
          <p:nvPr>
            <p:ph type="title"/>
          </p:nvPr>
        </p:nvSpPr>
        <p:spPr>
          <a:xfrm>
            <a:off x="539750" y="9080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Les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Moules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17410" name="Zástupný symbol pro obsah 2"/>
          <p:cNvSpPr>
            <a:spLocks noGrp="1"/>
          </p:cNvSpPr>
          <p:nvPr>
            <p:ph idx="1"/>
          </p:nvPr>
        </p:nvSpPr>
        <p:spPr>
          <a:xfrm>
            <a:off x="457200" y="2276475"/>
            <a:ext cx="8229600" cy="3849688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dirty="0" smtClean="0">
                <a:cs typeface="Times New Roman" pitchFamily="18" charset="0"/>
              </a:rPr>
              <a:t>Podávané ve velkém tmavém kastrolu, připravené na nespočet různých způsobů, přírodní, na pivu, na víně, </a:t>
            </a:r>
            <a:br>
              <a:rPr lang="cs-CZ" dirty="0" smtClean="0">
                <a:cs typeface="Times New Roman" pitchFamily="18" charset="0"/>
              </a:rPr>
            </a:br>
            <a:r>
              <a:rPr lang="cs-CZ" dirty="0" smtClean="0">
                <a:cs typeface="Times New Roman" pitchFamily="18" charset="0"/>
              </a:rPr>
              <a:t>s indickým kořením, nebo na másle.</a:t>
            </a:r>
            <a:br>
              <a:rPr lang="cs-CZ" dirty="0" smtClean="0">
                <a:cs typeface="Times New Roman" pitchFamily="18" charset="0"/>
              </a:rPr>
            </a:br>
            <a:endParaRPr lang="cs-CZ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dirty="0" smtClean="0">
                <a:cs typeface="Times New Roman" pitchFamily="18" charset="0"/>
              </a:rPr>
              <a:t>Jako příloha především hranolky</a:t>
            </a:r>
          </a:p>
          <a:p>
            <a:pPr>
              <a:buFontTx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Bozsky\Desktop\belgické_speciality\belgické speciality\les Moul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57188"/>
            <a:ext cx="436086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4" name="Picture 2" descr="C:\Users\Bozsky\Desktop\belgické_speciality\belgické speciality\les moule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8" y="3286125"/>
            <a:ext cx="4603750" cy="320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Holandsko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Zemědělské produkty</a:t>
            </a:r>
          </a:p>
          <a:p>
            <a:r>
              <a:rPr lang="cs-CZ" dirty="0" smtClean="0"/>
              <a:t>Pivo = největší pivovar v Evropě</a:t>
            </a:r>
          </a:p>
          <a:p>
            <a:r>
              <a:rPr lang="cs-CZ" dirty="0" smtClean="0"/>
              <a:t>Jednoduchá kuchyně</a:t>
            </a:r>
          </a:p>
          <a:p>
            <a:r>
              <a:rPr lang="cs-CZ" dirty="0" smtClean="0"/>
              <a:t>Koření, hořčice</a:t>
            </a:r>
          </a:p>
          <a:p>
            <a:r>
              <a:rPr lang="cs-CZ" dirty="0" smtClean="0"/>
              <a:t>Sýry = fenomén</a:t>
            </a:r>
          </a:p>
          <a:p>
            <a:r>
              <a:rPr lang="cs-CZ" dirty="0" smtClean="0"/>
              <a:t>Ryby a plody moře</a:t>
            </a:r>
          </a:p>
          <a:p>
            <a:r>
              <a:rPr lang="cs-CZ" dirty="0" smtClean="0"/>
              <a:t>Hovězí, drůbeží, vepřové…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72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214563" y="0"/>
            <a:ext cx="4949825" cy="2301875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escargots</a:t>
            </a:r>
            <a:endParaRPr lang="cs-CZ" sz="4400" b="1" dirty="0">
              <a:ln/>
              <a:latin typeface="+mn-lt"/>
              <a:ea typeface="+mj-ea"/>
              <a:cs typeface="Times New Roman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cs-CZ" sz="48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 </a:t>
            </a:r>
            <a:endParaRPr lang="en-GB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2" name="Picture 2" descr="C:\Users\Bozsky\Desktop\belgické_speciality\belgické speciality\les escargot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3357563"/>
            <a:ext cx="4095750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C:\Users\Bozsky\Desktop\belgické_speciality\belgické speciality\les escargot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428750"/>
            <a:ext cx="4500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Nadpis 1"/>
          <p:cNvSpPr>
            <a:spLocks noGrp="1"/>
          </p:cNvSpPr>
          <p:nvPr>
            <p:ph type="title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Speciální belgické předkrmy</a:t>
            </a:r>
          </a:p>
        </p:txBody>
      </p:sp>
      <p:sp>
        <p:nvSpPr>
          <p:cNvPr id="22530" name="Zástupný symbol pro obsah 2"/>
          <p:cNvSpPr>
            <a:spLocks noGrp="1"/>
          </p:cNvSpPr>
          <p:nvPr>
            <p:ph idx="1"/>
          </p:nvPr>
        </p:nvSpPr>
        <p:spPr>
          <a:xfrm>
            <a:off x="539750" y="1557338"/>
            <a:ext cx="8229600" cy="4967287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Typické belgické předkrmy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se velmi podobají těm francouzským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Paštiky (</a:t>
            </a:r>
            <a:r>
              <a:rPr lang="cs-CZ" sz="2400" dirty="0" err="1" smtClean="0">
                <a:cs typeface="Times New Roman" pitchFamily="18" charset="0"/>
              </a:rPr>
              <a:t>le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paté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Kachní játra (</a:t>
            </a:r>
            <a:r>
              <a:rPr lang="cs-CZ" sz="2400" dirty="0" err="1" smtClean="0">
                <a:cs typeface="Times New Roman" pitchFamily="18" charset="0"/>
              </a:rPr>
              <a:t>le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foi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gras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Mušle svatého Jakuba (les </a:t>
            </a:r>
            <a:r>
              <a:rPr lang="cs-CZ" sz="2400" dirty="0" err="1" smtClean="0">
                <a:cs typeface="Times New Roman" pitchFamily="18" charset="0"/>
              </a:rPr>
              <a:t>coquilles</a:t>
            </a:r>
            <a:r>
              <a:rPr lang="cs-CZ" sz="2400" dirty="0" smtClean="0">
                <a:cs typeface="Times New Roman" pitchFamily="18" charset="0"/>
              </a:rPr>
              <a:t> Saint-Jacques)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>
                <a:cs typeface="Times New Roman" pitchFamily="18" charset="0"/>
              </a:rPr>
              <a:t>Ú</a:t>
            </a:r>
            <a:r>
              <a:rPr lang="cs-CZ" sz="2400" dirty="0" smtClean="0">
                <a:cs typeface="Times New Roman" pitchFamily="18" charset="0"/>
              </a:rPr>
              <a:t>střice (les </a:t>
            </a:r>
            <a:r>
              <a:rPr lang="cs-CZ" sz="2400" dirty="0" err="1" smtClean="0">
                <a:cs typeface="Times New Roman" pitchFamily="18" charset="0"/>
              </a:rPr>
              <a:t>huitres</a:t>
            </a:r>
            <a:r>
              <a:rPr lang="cs-CZ" sz="2400" dirty="0" smtClean="0">
                <a:cs typeface="Times New Roman" pitchFamily="18" charset="0"/>
              </a:rPr>
              <a:t>)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Hlemýždi (les </a:t>
            </a:r>
            <a:r>
              <a:rPr lang="cs-CZ" sz="2400" dirty="0" err="1" smtClean="0">
                <a:cs typeface="Times New Roman" pitchFamily="18" charset="0"/>
              </a:rPr>
              <a:t>escargots</a:t>
            </a:r>
            <a:r>
              <a:rPr lang="cs-CZ" sz="2400" dirty="0" smtClean="0">
                <a:cs typeface="Times New Roman" pitchFamily="18" charset="0"/>
              </a:rPr>
              <a:t>)</a:t>
            </a:r>
            <a:endParaRPr lang="en-GB" sz="2400" dirty="0" smtClean="0">
              <a:cs typeface="Times New Roman" pitchFamily="18" charset="0"/>
            </a:endParaRPr>
          </a:p>
          <a:p>
            <a:pPr>
              <a:buFontTx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714625" y="500063"/>
            <a:ext cx="3729038" cy="749300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Le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pat</a:t>
            </a:r>
            <a:r>
              <a:rPr lang="cs-CZ" sz="4400" b="1" dirty="0" err="1">
                <a:ln/>
                <a:latin typeface="+mn-lt"/>
                <a:cs typeface="Times New Roman" pitchFamily="18" charset="0"/>
              </a:rPr>
              <a:t>é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54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</a:t>
            </a: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3554" name="Picture 2" descr="C:\Users\Bozsky\Desktop\belgické_speciality\belgické speciality\le paté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628775"/>
            <a:ext cx="5184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3132138" y="874713"/>
            <a:ext cx="3600450" cy="750887"/>
          </a:xfrm>
          <a:prstGeom prst="rect">
            <a:avLst/>
          </a:prstGeom>
        </p:spPr>
        <p:txBody>
          <a:bodyPr lIns="45720" rIns="45720" anchor="ctr"/>
          <a:lstStyle/>
          <a:p>
            <a:pPr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Le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foi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gras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54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 </a:t>
            </a: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5602" name="Picture 3" descr="C:\Users\Bozsky\Desktop\belgické_speciality\belgické speciality\le foi gras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454150"/>
            <a:ext cx="3500437" cy="4135438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4"/>
          <a:srcRect l="9496" t="3995" r="9697" b="3365"/>
          <a:stretch>
            <a:fillRect/>
          </a:stretch>
        </p:blipFill>
        <p:spPr bwMode="auto">
          <a:xfrm>
            <a:off x="4511675" y="1454150"/>
            <a:ext cx="3810000" cy="413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0" y="452438"/>
            <a:ext cx="9144000" cy="1500187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coquilles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Saint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-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Jacques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         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7650" name="Picture 2" descr="C:\Users\Bozsky\Desktop\belgické_speciality\belgické speciality\les coquilles Saint-Jacqu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952625"/>
            <a:ext cx="3409950" cy="3643313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7651" name="Picture 3" descr="C:\Users\Bozsky\Desktop\belgické_speciality\belgické speciality\les coquilles Saint-Jacques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5763" y="1952625"/>
            <a:ext cx="4479925" cy="3643313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 txBox="1">
            <a:spLocks/>
          </p:cNvSpPr>
          <p:nvPr/>
        </p:nvSpPr>
        <p:spPr>
          <a:xfrm>
            <a:off x="2727325" y="549275"/>
            <a:ext cx="3500438" cy="1500188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huitres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         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/>
          <a:srcRect l="2638" t="4250" r="2638" b="4250"/>
          <a:stretch>
            <a:fillRect/>
          </a:stretch>
        </p:blipFill>
        <p:spPr bwMode="auto">
          <a:xfrm>
            <a:off x="755650" y="2147888"/>
            <a:ext cx="3702050" cy="290195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9699" name="Picture 3" descr="C:\Users\Bozsky\Desktop\belgické_speciality\belgické speciality\Les huitre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9138" y="2147888"/>
            <a:ext cx="3787775" cy="291623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sz="4000" b="1" dirty="0" smtClean="0">
                <a:latin typeface="+mn-lt"/>
                <a:cs typeface="Times New Roman" pitchFamily="18" charset="0"/>
              </a:rPr>
              <a:t>Belgické polévky a hlavní jídla</a:t>
            </a:r>
          </a:p>
        </p:txBody>
      </p:sp>
      <p:sp>
        <p:nvSpPr>
          <p:cNvPr id="31746" name="Zástupný symbol pro obsah 2"/>
          <p:cNvSpPr>
            <a:spLocks noGrp="1"/>
          </p:cNvSpPr>
          <p:nvPr>
            <p:ph idx="1"/>
          </p:nvPr>
        </p:nvSpPr>
        <p:spPr>
          <a:xfrm>
            <a:off x="468313" y="1412875"/>
            <a:ext cx="8229600" cy="4895850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Pivní polévka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err="1" smtClean="0">
                <a:cs typeface="Times New Roman" pitchFamily="18" charset="0"/>
              </a:rPr>
              <a:t>Waterzooi</a:t>
            </a:r>
            <a:r>
              <a:rPr lang="cs-CZ" sz="2400" dirty="0" smtClean="0">
                <a:cs typeface="Times New Roman" pitchFamily="18" charset="0"/>
              </a:rPr>
              <a:t> - </a:t>
            </a:r>
            <a:r>
              <a:rPr lang="en-GB" sz="2400" dirty="0" err="1" smtClean="0">
                <a:cs typeface="Times New Roman" pitchFamily="18" charset="0"/>
              </a:rPr>
              <a:t>kuře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dušené</a:t>
            </a:r>
            <a:r>
              <a:rPr lang="en-GB" sz="2400" dirty="0" smtClean="0">
                <a:cs typeface="Times New Roman" pitchFamily="18" charset="0"/>
              </a:rPr>
              <a:t> s </a:t>
            </a:r>
            <a:r>
              <a:rPr lang="en-GB" sz="2400" dirty="0" err="1" smtClean="0">
                <a:cs typeface="Times New Roman" pitchFamily="18" charset="0"/>
              </a:rPr>
              <a:t>pórkem</a:t>
            </a:r>
            <a:r>
              <a:rPr lang="en-GB" sz="2400" dirty="0" smtClean="0">
                <a:cs typeface="Times New Roman" pitchFamily="18" charset="0"/>
              </a:rPr>
              <a:t>, </a:t>
            </a:r>
            <a:r>
              <a:rPr lang="en-GB" sz="2400" dirty="0" err="1" smtClean="0">
                <a:cs typeface="Times New Roman" pitchFamily="18" charset="0"/>
              </a:rPr>
              <a:t>bujónem</a:t>
            </a:r>
            <a:r>
              <a:rPr lang="en-GB" sz="2400" dirty="0" smtClean="0">
                <a:cs typeface="Times New Roman" pitchFamily="18" charset="0"/>
              </a:rPr>
              <a:t>, </a:t>
            </a:r>
            <a:r>
              <a:rPr lang="en-GB" sz="2400" dirty="0" err="1" smtClean="0">
                <a:cs typeface="Times New Roman" pitchFamily="18" charset="0"/>
              </a:rPr>
              <a:t>smetanou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en-GB" sz="2400" dirty="0" smtClean="0">
                <a:cs typeface="Times New Roman" pitchFamily="18" charset="0"/>
              </a:rPr>
              <a:t>a </a:t>
            </a:r>
            <a:r>
              <a:rPr lang="en-GB" sz="2400" dirty="0" err="1" smtClean="0">
                <a:cs typeface="Times New Roman" pitchFamily="18" charset="0"/>
              </a:rPr>
              <a:t>vaječnými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žloutky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en-GB" sz="2400" dirty="0" smtClean="0">
                <a:cs typeface="Times New Roman" pitchFamily="18" charset="0"/>
              </a:rPr>
              <a:t> </a:t>
            </a: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Anguille au </a:t>
            </a:r>
            <a:r>
              <a:rPr lang="cs-CZ" sz="2400" dirty="0" err="1" smtClean="0">
                <a:cs typeface="Times New Roman" pitchFamily="18" charset="0"/>
              </a:rPr>
              <a:t>vert</a:t>
            </a:r>
            <a:r>
              <a:rPr lang="cs-CZ" sz="2400" dirty="0" smtClean="0">
                <a:cs typeface="Times New Roman" pitchFamily="18" charset="0"/>
              </a:rPr>
              <a:t> - úhoř se zelenou bylinkovou omáčkou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Vepřové na pivě – připomíná guláš se zeleninou,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zapečený v troubě</a:t>
            </a:r>
            <a:endParaRPr lang="en-GB" sz="2400" dirty="0" smtClean="0">
              <a:cs typeface="Times New Roman" pitchFamily="18" charset="0"/>
            </a:endParaRPr>
          </a:p>
          <a:p>
            <a:pPr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9225" y="1916113"/>
            <a:ext cx="3898900" cy="3786187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2714625" y="285750"/>
            <a:ext cx="4572000" cy="1630363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Pivní polévka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714625" y="285750"/>
            <a:ext cx="3500438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Waterzooi</a:t>
            </a:r>
            <a:r>
              <a:rPr lang="cs-CZ" sz="54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 </a:t>
            </a: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4818" name="Picture 2" descr="C:\Users\Bozsky\Desktop\belgické_speciality\belgické speciality\waterzooi.jpg"/>
          <p:cNvPicPr>
            <a:picLocks noChangeAspect="1" noChangeArrowheads="1"/>
          </p:cNvPicPr>
          <p:nvPr/>
        </p:nvPicPr>
        <p:blipFill>
          <a:blip r:embed="rId3"/>
          <a:srcRect r="4414"/>
          <a:stretch>
            <a:fillRect/>
          </a:stretch>
        </p:blipFill>
        <p:spPr bwMode="auto">
          <a:xfrm>
            <a:off x="555625" y="1785938"/>
            <a:ext cx="3924300" cy="354171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4819" name="Picture 3" descr="C:\Users\Bozsky\Desktop\belgické_speciality\belgické speciality\waterzooi 2.jpg"/>
          <p:cNvPicPr>
            <a:picLocks noChangeAspect="1" noChangeArrowheads="1"/>
          </p:cNvPicPr>
          <p:nvPr/>
        </p:nvPicPr>
        <p:blipFill>
          <a:blip r:embed="rId4"/>
          <a:srcRect r="6911"/>
          <a:stretch>
            <a:fillRect/>
          </a:stretch>
        </p:blipFill>
        <p:spPr bwMode="auto">
          <a:xfrm>
            <a:off x="4533900" y="1785938"/>
            <a:ext cx="4021138" cy="3541712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714625" y="285750"/>
            <a:ext cx="3500438" cy="1500188"/>
          </a:xfrm>
          <a:prstGeom prst="rect">
            <a:avLst/>
          </a:prstGeom>
        </p:spPr>
        <p:txBody>
          <a:bodyPr lIns="45720" rIns="45720" anchor="ctr">
            <a:scene3d>
              <a:camera prst="perspectiveHeroicExtremeRightFacing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2143125" y="428625"/>
            <a:ext cx="5062538" cy="1631950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Anguille au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vert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         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36867" name="Picture 2" descr="C:\Users\Bozsky\Desktop\belgické_speciality\belgické speciality\anguille au vert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2276475"/>
            <a:ext cx="3309937" cy="331152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6868" name="Picture 3" descr="C:\Users\Bozsky\Desktop\belgické_speciality\belgické speciality\anguille au ver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65188" y="2276475"/>
            <a:ext cx="3956050" cy="3311525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Jídla </a:t>
            </a:r>
            <a:r>
              <a:rPr lang="cs-CZ" dirty="0"/>
              <a:t>jsou velice jednoduchá – souvisí to s historickými problémy a s potřebou zbytečně neutrácet peníze. </a:t>
            </a:r>
          </a:p>
          <a:p>
            <a:r>
              <a:rPr lang="cs-CZ" dirty="0" smtClean="0"/>
              <a:t>Kvantitativní produkce potravin. </a:t>
            </a:r>
          </a:p>
          <a:p>
            <a:r>
              <a:rPr lang="cs-CZ" dirty="0" smtClean="0"/>
              <a:t>Export mléčných výrobků, masa, zeleniny, cukrovky, květin...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09095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Zástupný symbol pro obsah 2"/>
          <p:cNvSpPr>
            <a:spLocks noGrp="1"/>
          </p:cNvSpPr>
          <p:nvPr>
            <p:ph idx="1"/>
          </p:nvPr>
        </p:nvSpPr>
        <p:spPr>
          <a:xfrm>
            <a:off x="1344613" y="2349500"/>
            <a:ext cx="6383337" cy="3052763"/>
          </a:xfrm>
        </p:spPr>
        <p:txBody>
          <a:bodyPr/>
          <a:lstStyle/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Nejtypičtější belgickou přílohou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Smažené na dvakrát</a:t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Dnes se vyrábí převážně z </a:t>
            </a:r>
            <a:r>
              <a:rPr lang="cs-CZ" sz="2400" dirty="0" err="1" smtClean="0">
                <a:cs typeface="Times New Roman" pitchFamily="18" charset="0"/>
              </a:rPr>
              <a:t>puré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  <a:defRPr/>
            </a:pPr>
            <a:r>
              <a:rPr lang="cs-CZ" sz="2400" dirty="0" smtClean="0">
                <a:cs typeface="Times New Roman" pitchFamily="18" charset="0"/>
              </a:rPr>
              <a:t>Jsou širší než anglické </a:t>
            </a:r>
            <a:r>
              <a:rPr lang="cs-CZ" sz="2400" dirty="0" err="1" smtClean="0">
                <a:cs typeface="Times New Roman" pitchFamily="18" charset="0"/>
              </a:rPr>
              <a:t>chip‘s</a:t>
            </a:r>
            <a:r>
              <a:rPr lang="cs-CZ" sz="2400" dirty="0" smtClean="0">
                <a:cs typeface="Times New Roman" pitchFamily="18" charset="0"/>
              </a:rPr>
              <a:t> </a:t>
            </a:r>
          </a:p>
          <a:p>
            <a:pPr algn="ctr">
              <a:buFontTx/>
              <a:buNone/>
              <a:defRPr/>
            </a:pPr>
            <a:r>
              <a:rPr lang="cs-CZ" sz="2400" dirty="0" smtClean="0"/>
              <a:t> </a:t>
            </a:r>
          </a:p>
          <a:p>
            <a:pPr>
              <a:buFontTx/>
              <a:buNone/>
              <a:defRPr/>
            </a:pPr>
            <a:endParaRPr lang="en-GB" dirty="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1692275" y="692150"/>
            <a:ext cx="5688013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Hranolky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777875"/>
            <a:ext cx="3889375" cy="3455988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777875"/>
            <a:ext cx="3286125" cy="4381500"/>
          </a:xfrm>
          <a:prstGeom prst="rect">
            <a:avLst/>
          </a:prstGeom>
          <a:noFill/>
          <a:ln w="38100" cap="sq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3" name="Picture 4"/>
          <p:cNvPicPr>
            <a:picLocks noChangeAspect="1" noChangeArrowheads="1"/>
          </p:cNvPicPr>
          <p:nvPr/>
        </p:nvPicPr>
        <p:blipFill>
          <a:blip r:embed="rId5"/>
          <a:srcRect t="6873"/>
          <a:stretch>
            <a:fillRect/>
          </a:stretch>
        </p:blipFill>
        <p:spPr bwMode="auto">
          <a:xfrm>
            <a:off x="2132013" y="3357563"/>
            <a:ext cx="3746500" cy="29273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Zástupný symbol pro obsah 2"/>
          <p:cNvSpPr>
            <a:spLocks noGrp="1"/>
          </p:cNvSpPr>
          <p:nvPr>
            <p:ph idx="1"/>
          </p:nvPr>
        </p:nvSpPr>
        <p:spPr>
          <a:xfrm>
            <a:off x="838200" y="1916113"/>
            <a:ext cx="7467600" cy="3817937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Po každém jídle „musí“ přijít na stůl  belgický sýr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err="1" smtClean="0">
                <a:cs typeface="Times New Roman" pitchFamily="18" charset="0"/>
              </a:rPr>
              <a:t>Echte</a:t>
            </a:r>
            <a:r>
              <a:rPr lang="cs-CZ" sz="2400" dirty="0" smtClean="0">
                <a:cs typeface="Times New Roman" pitchFamily="18" charset="0"/>
              </a:rPr>
              <a:t> </a:t>
            </a:r>
            <a:r>
              <a:rPr lang="cs-CZ" sz="2400" dirty="0" err="1" smtClean="0">
                <a:cs typeface="Times New Roman" pitchFamily="18" charset="0"/>
              </a:rPr>
              <a:t>Loo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err="1" smtClean="0">
                <a:cs typeface="Times New Roman" pitchFamily="18" charset="0"/>
              </a:rPr>
              <a:t>Chimay</a:t>
            </a:r>
            <a:r>
              <a:rPr lang="cs-CZ" sz="2400" dirty="0" smtClean="0">
                <a:cs typeface="Times New Roman" pitchFamily="18" charset="0"/>
              </a:rPr>
              <a:t/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 </a:t>
            </a:r>
          </a:p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K nejznámějším moučníkům patří  belgické vafle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(na severu - les </a:t>
            </a:r>
            <a:r>
              <a:rPr lang="cs-CZ" sz="2400" dirty="0" err="1" smtClean="0">
                <a:cs typeface="Times New Roman" pitchFamily="18" charset="0"/>
              </a:rPr>
              <a:t>gaufres</a:t>
            </a:r>
            <a:r>
              <a:rPr lang="cs-CZ" sz="2400" dirty="0" smtClean="0">
                <a:cs typeface="Times New Roman" pitchFamily="18" charset="0"/>
              </a:rPr>
              <a:t>)</a:t>
            </a:r>
          </a:p>
          <a:p>
            <a:pPr marL="0" indent="0" algn="ctr">
              <a:buFontTx/>
              <a:buNone/>
            </a:pP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</a:pPr>
            <a:r>
              <a:rPr lang="cs-CZ" sz="2400" dirty="0" err="1" smtClean="0">
                <a:cs typeface="Times New Roman" pitchFamily="18" charset="0"/>
              </a:rPr>
              <a:t>Speculaas</a:t>
            </a:r>
            <a:r>
              <a:rPr lang="cs-CZ" sz="2400" dirty="0" smtClean="0">
                <a:cs typeface="Times New Roman" pitchFamily="18" charset="0"/>
              </a:rPr>
              <a:t> – hodně kořeněné sušenky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(skořice, hřebíček, zázvor..)</a:t>
            </a:r>
            <a:endParaRPr lang="en-GB" sz="2400" dirty="0" smtClean="0">
              <a:cs typeface="Times New Roman" pitchFamily="18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0" y="188913"/>
            <a:ext cx="9144000" cy="1700212"/>
          </a:xfrm>
          <a:prstGeom prst="rect">
            <a:avLst/>
          </a:prstGeom>
        </p:spPr>
        <p:txBody>
          <a:bodyPr lIns="45720" rIns="4572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>
                <a:ln/>
                <a:latin typeface="+mj-lt"/>
                <a:ea typeface="+mj-ea"/>
                <a:cs typeface="+mj-cs"/>
              </a:rPr>
              <a:t>Belgické </a:t>
            </a:r>
            <a:r>
              <a:rPr lang="cs-CZ" sz="4400" b="1" dirty="0" smtClean="0">
                <a:ln/>
                <a:latin typeface="+mj-lt"/>
                <a:ea typeface="+mj-ea"/>
                <a:cs typeface="+mj-cs"/>
              </a:rPr>
              <a:t>dezerty </a:t>
            </a:r>
            <a:r>
              <a:rPr lang="cs-CZ" sz="7200" dirty="0" smtClean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        </a:t>
            </a:r>
            <a:endParaRPr lang="en-GB" sz="32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Sýry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Trapistické </a:t>
            </a:r>
            <a:r>
              <a:rPr lang="cs-CZ" dirty="0"/>
              <a:t>sýry</a:t>
            </a:r>
            <a:r>
              <a:rPr lang="cs-CZ" dirty="0" smtClean="0"/>
              <a:t>,</a:t>
            </a:r>
          </a:p>
          <a:p>
            <a:r>
              <a:rPr lang="cs-CZ" b="1" dirty="0" err="1" smtClean="0"/>
              <a:t>Fromage</a:t>
            </a:r>
            <a:r>
              <a:rPr lang="cs-CZ" b="1" dirty="0" smtClean="0"/>
              <a:t> </a:t>
            </a:r>
            <a:r>
              <a:rPr lang="cs-CZ" b="1" dirty="0"/>
              <a:t>de </a:t>
            </a:r>
            <a:r>
              <a:rPr lang="cs-CZ" b="1" dirty="0" err="1"/>
              <a:t>Bruxelles</a:t>
            </a:r>
            <a:r>
              <a:rPr lang="cs-CZ" dirty="0"/>
              <a:t> nebo </a:t>
            </a:r>
            <a:r>
              <a:rPr lang="cs-CZ" b="1" dirty="0" err="1"/>
              <a:t>Chimay</a:t>
            </a:r>
            <a:r>
              <a:rPr lang="cs-CZ" dirty="0"/>
              <a:t> či </a:t>
            </a:r>
            <a:r>
              <a:rPr lang="cs-CZ" b="1" dirty="0" err="1"/>
              <a:t>Echte</a:t>
            </a:r>
            <a:r>
              <a:rPr lang="cs-CZ" b="1" dirty="0"/>
              <a:t> </a:t>
            </a:r>
            <a:r>
              <a:rPr lang="cs-CZ" b="1" dirty="0" err="1"/>
              <a:t>Loo</a:t>
            </a:r>
            <a:r>
              <a:rPr lang="cs-CZ" dirty="0"/>
              <a:t>, </a:t>
            </a:r>
            <a:r>
              <a:rPr lang="cs-CZ" b="1" dirty="0" err="1"/>
              <a:t>Oud</a:t>
            </a:r>
            <a:r>
              <a:rPr lang="cs-CZ" b="1" dirty="0"/>
              <a:t> </a:t>
            </a:r>
            <a:r>
              <a:rPr lang="cs-CZ" b="1" dirty="0" err="1"/>
              <a:t>Brugge</a:t>
            </a:r>
            <a:r>
              <a:rPr lang="cs-CZ" dirty="0"/>
              <a:t> nebo zrající </a:t>
            </a:r>
            <a:r>
              <a:rPr lang="cs-CZ" dirty="0" err="1"/>
              <a:t>Chimay</a:t>
            </a:r>
            <a:r>
              <a:rPr lang="cs-CZ" dirty="0"/>
              <a:t>, velmi vhodné k pivu. </a:t>
            </a:r>
            <a:endParaRPr lang="cs-CZ" dirty="0" smtClean="0"/>
          </a:p>
          <a:p>
            <a:r>
              <a:rPr lang="cs-CZ" dirty="0" smtClean="0"/>
              <a:t>K</a:t>
            </a:r>
            <a:r>
              <a:rPr lang="cs-CZ" dirty="0"/>
              <a:t> dalším známým patří </a:t>
            </a:r>
            <a:r>
              <a:rPr lang="cs-CZ" b="1" dirty="0" err="1"/>
              <a:t>Beauvoorde</a:t>
            </a:r>
            <a:r>
              <a:rPr lang="cs-CZ" dirty="0"/>
              <a:t> , </a:t>
            </a:r>
            <a:r>
              <a:rPr lang="cs-CZ" b="1" dirty="0" err="1"/>
              <a:t>Brusselae</a:t>
            </a:r>
            <a:r>
              <a:rPr lang="cs-CZ" b="1" dirty="0"/>
              <a:t> </a:t>
            </a:r>
            <a:r>
              <a:rPr lang="cs-CZ" b="1" dirty="0" err="1"/>
              <a:t>Kaas</a:t>
            </a:r>
            <a:r>
              <a:rPr lang="cs-CZ" dirty="0"/>
              <a:t> (</a:t>
            </a:r>
            <a:r>
              <a:rPr lang="cs-CZ" dirty="0" err="1"/>
              <a:t>Fromage</a:t>
            </a:r>
            <a:r>
              <a:rPr lang="cs-CZ" dirty="0"/>
              <a:t> de </a:t>
            </a:r>
            <a:r>
              <a:rPr lang="cs-CZ" dirty="0" err="1"/>
              <a:t>Bruxelles</a:t>
            </a:r>
            <a:r>
              <a:rPr lang="cs-CZ" dirty="0"/>
              <a:t>), </a:t>
            </a:r>
            <a:r>
              <a:rPr lang="cs-CZ" b="1" dirty="0" err="1"/>
              <a:t>Limburger</a:t>
            </a:r>
            <a:r>
              <a:rPr lang="cs-CZ" dirty="0"/>
              <a:t>, </a:t>
            </a:r>
            <a:r>
              <a:rPr lang="cs-CZ" b="1" dirty="0" err="1"/>
              <a:t>Herve</a:t>
            </a:r>
            <a:r>
              <a:rPr lang="cs-CZ" dirty="0"/>
              <a:t> a </a:t>
            </a:r>
            <a:r>
              <a:rPr lang="cs-CZ" b="1" dirty="0" err="1"/>
              <a:t>Rubens</a:t>
            </a:r>
            <a:r>
              <a:rPr lang="cs-CZ" b="1" dirty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8506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071688" y="0"/>
            <a:ext cx="5062537" cy="1500188"/>
          </a:xfrm>
          <a:prstGeom prst="rect">
            <a:avLst/>
          </a:prstGeom>
        </p:spPr>
        <p:txBody>
          <a:bodyPr lIns="45720" rIns="45720" anchor="ctr">
            <a:scene3d>
              <a:camera prst="perspectiveHeroicExtremeRightFacing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1882775" y="115888"/>
            <a:ext cx="4960938" cy="1036637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Echte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Loo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3"/>
          <a:srcRect b="4630"/>
          <a:stretch>
            <a:fillRect/>
          </a:stretch>
        </p:blipFill>
        <p:spPr bwMode="auto">
          <a:xfrm>
            <a:off x="2071688" y="1230313"/>
            <a:ext cx="4959350" cy="4079875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45060" name="Zástupný symbol pro obsah 2"/>
          <p:cNvSpPr>
            <a:spLocks noGrp="1"/>
          </p:cNvSpPr>
          <p:nvPr>
            <p:ph idx="1"/>
          </p:nvPr>
        </p:nvSpPr>
        <p:spPr>
          <a:xfrm>
            <a:off x="709613" y="5445125"/>
            <a:ext cx="7786687" cy="1008063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Vyrábí se</a:t>
            </a:r>
            <a:r>
              <a:rPr lang="en-GB" sz="2400" dirty="0" smtClean="0">
                <a:cs typeface="Times New Roman" pitchFamily="18" charset="0"/>
              </a:rPr>
              <a:t> z </a:t>
            </a:r>
            <a:r>
              <a:rPr lang="en-GB" sz="2400" dirty="0" err="1" smtClean="0">
                <a:cs typeface="Times New Roman" pitchFamily="18" charset="0"/>
              </a:rPr>
              <a:t>kravského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mléka</a:t>
            </a:r>
            <a:endParaRPr lang="cs-CZ" sz="2400" dirty="0" smtClean="0">
              <a:cs typeface="Times New Roman" pitchFamily="18" charset="0"/>
            </a:endParaRPr>
          </a:p>
          <a:p>
            <a:pPr marL="0" indent="0" algn="ctr">
              <a:buFontTx/>
              <a:buNone/>
            </a:pPr>
            <a:r>
              <a:rPr lang="cs-CZ" sz="2400" dirty="0" smtClean="0">
                <a:cs typeface="Times New Roman" pitchFamily="18" charset="0"/>
              </a:rPr>
              <a:t>S</a:t>
            </a:r>
            <a:r>
              <a:rPr lang="en-GB" sz="2400" dirty="0" err="1" smtClean="0">
                <a:cs typeface="Times New Roman" pitchFamily="18" charset="0"/>
              </a:rPr>
              <a:t>metanový</a:t>
            </a:r>
            <a:r>
              <a:rPr lang="en-GB" sz="2400" dirty="0" smtClean="0">
                <a:cs typeface="Times New Roman" pitchFamily="18" charset="0"/>
              </a:rPr>
              <a:t> s </a:t>
            </a:r>
            <a:r>
              <a:rPr lang="en-GB" sz="2400" dirty="0" err="1" smtClean="0">
                <a:cs typeface="Times New Roman" pitchFamily="18" charset="0"/>
              </a:rPr>
              <a:t>jemným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těstem</a:t>
            </a:r>
            <a:r>
              <a:rPr lang="en-GB" sz="2400" dirty="0" smtClean="0">
                <a:cs typeface="Times New Roman" pitchFamily="18" charset="0"/>
              </a:rPr>
              <a:t> a </a:t>
            </a:r>
            <a:r>
              <a:rPr lang="en-GB" sz="2400" dirty="0" err="1" smtClean="0">
                <a:cs typeface="Times New Roman" pitchFamily="18" charset="0"/>
              </a:rPr>
              <a:t>lehce</a:t>
            </a:r>
            <a:r>
              <a:rPr lang="en-GB" sz="2400" dirty="0" smtClean="0">
                <a:cs typeface="Times New Roman" pitchFamily="18" charset="0"/>
              </a:rPr>
              <a:t> </a:t>
            </a:r>
            <a:r>
              <a:rPr lang="en-GB" sz="2400" dirty="0" err="1" smtClean="0">
                <a:cs typeface="Times New Roman" pitchFamily="18" charset="0"/>
              </a:rPr>
              <a:t>pikantní</a:t>
            </a:r>
            <a:endParaRPr lang="cs-CZ" sz="2400" dirty="0" smtClean="0">
              <a:cs typeface="Times New Roman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Zástupný symbol pro obsah 2"/>
          <p:cNvSpPr>
            <a:spLocks noGrp="1"/>
          </p:cNvSpPr>
          <p:nvPr>
            <p:ph idx="1"/>
          </p:nvPr>
        </p:nvSpPr>
        <p:spPr>
          <a:xfrm>
            <a:off x="704850" y="4724400"/>
            <a:ext cx="7786688" cy="1498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2400" smtClean="0"/>
              <a:t>Sýry pocházejí z kláštera Chumai </a:t>
            </a:r>
          </a:p>
          <a:p>
            <a:pPr marL="0" indent="0" algn="ctr">
              <a:buFontTx/>
              <a:buNone/>
            </a:pPr>
            <a:r>
              <a:rPr lang="cs-CZ" sz="2400" smtClean="0"/>
              <a:t>Chimay Old zraje 6 měsíců</a:t>
            </a:r>
          </a:p>
          <a:p>
            <a:pPr marL="0" indent="0" algn="ctr">
              <a:buFontTx/>
              <a:buNone/>
            </a:pPr>
            <a:r>
              <a:rPr lang="cs-CZ" sz="2400" smtClean="0"/>
              <a:t>Chimay Grand Classic zraje 4 týdny</a:t>
            </a:r>
            <a:endParaRPr lang="en-GB" sz="2400" smtClean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2714625" y="-285750"/>
            <a:ext cx="5062538" cy="1500188"/>
          </a:xfrm>
          <a:prstGeom prst="rect">
            <a:avLst/>
          </a:prstGeom>
        </p:spPr>
        <p:txBody>
          <a:bodyPr lIns="45720" rIns="45720" anchor="ctr">
            <a:scene3d>
              <a:camera prst="perspectiveHeroicExtremeRightFacing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endParaRPr lang="en-GB" sz="2000" dirty="0">
              <a:ln/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3163" y="1628775"/>
            <a:ext cx="3082925" cy="30114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4710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38663" y="1612900"/>
            <a:ext cx="3238500" cy="30114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173163" y="-133350"/>
            <a:ext cx="6604000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Chimai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sp>
        <p:nvSpPr>
          <p:cNvPr id="47110" name="TextovéPole 7"/>
          <p:cNvSpPr txBox="1">
            <a:spLocks noChangeArrowheads="1"/>
          </p:cNvSpPr>
          <p:nvPr/>
        </p:nvSpPr>
        <p:spPr bwMode="auto">
          <a:xfrm>
            <a:off x="4538663" y="1214438"/>
            <a:ext cx="3238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/>
              <a:t>Chimay Grand Classic</a:t>
            </a:r>
          </a:p>
          <a:p>
            <a:endParaRPr lang="en-GB"/>
          </a:p>
        </p:txBody>
      </p:sp>
      <p:sp>
        <p:nvSpPr>
          <p:cNvPr id="47111" name="TextovéPole 8"/>
          <p:cNvSpPr txBox="1">
            <a:spLocks noChangeArrowheads="1"/>
          </p:cNvSpPr>
          <p:nvPr/>
        </p:nvSpPr>
        <p:spPr bwMode="auto">
          <a:xfrm>
            <a:off x="1174750" y="1214438"/>
            <a:ext cx="30813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b="1"/>
              <a:t>Chimay Old</a:t>
            </a:r>
          </a:p>
          <a:p>
            <a:endParaRPr lang="en-GB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99992" y="274638"/>
            <a:ext cx="4186808" cy="2650306"/>
          </a:xfrm>
        </p:spPr>
        <p:txBody>
          <a:bodyPr/>
          <a:lstStyle/>
          <a:p>
            <a:r>
              <a:rPr lang="cs-CZ" dirty="0" smtClean="0"/>
              <a:t>Trapistické sýry</a:t>
            </a:r>
            <a:br>
              <a:rPr lang="cs-CZ" dirty="0" smtClean="0"/>
            </a:br>
            <a:r>
              <a:rPr lang="cs-CZ" dirty="0" err="1" smtClean="0"/>
              <a:t>Limburger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96752"/>
            <a:ext cx="3911003" cy="5417840"/>
          </a:xfrm>
          <a:prstGeom prst="rect">
            <a:avLst/>
          </a:prstGeom>
        </p:spPr>
      </p:pic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82672"/>
            <a:ext cx="4876800" cy="3931920"/>
          </a:xfrm>
        </p:spPr>
      </p:pic>
    </p:spTree>
    <p:extLst>
      <p:ext uri="{BB962C8B-B14F-4D97-AF65-F5344CB8AC3E}">
        <p14:creationId xmlns:p14="http://schemas.microsoft.com/office/powerpoint/2010/main" val="859147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2794322"/>
          </a:xfrm>
        </p:spPr>
        <p:txBody>
          <a:bodyPr/>
          <a:lstStyle/>
          <a:p>
            <a:r>
              <a:rPr lang="cs-CZ" dirty="0" err="1" smtClean="0"/>
              <a:t>Waffle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935962"/>
            <a:ext cx="3962400" cy="2907792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6" y="188640"/>
            <a:ext cx="4953000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4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428875" y="0"/>
            <a:ext cx="3798888" cy="1500188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4400" dirty="0">
                <a:ln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cs-CZ" sz="4400" b="1" dirty="0">
                <a:ln/>
                <a:latin typeface="+mn-lt"/>
                <a:ea typeface="+mj-ea"/>
                <a:cs typeface="Times New Roman" pitchFamily="18" charset="0"/>
              </a:rPr>
              <a:t>Les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gaufres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49154" name="Picture 2" descr="C:\Users\Bozsky\Desktop\belgické_speciality\belgické speciality\les-gaufres-au-chocolat.thumbnail.jpg"/>
          <p:cNvPicPr>
            <a:picLocks noChangeAspect="1" noChangeArrowheads="1"/>
          </p:cNvPicPr>
          <p:nvPr/>
        </p:nvPicPr>
        <p:blipFill>
          <a:blip r:embed="rId3"/>
          <a:srcRect r="13136"/>
          <a:stretch>
            <a:fillRect/>
          </a:stretch>
        </p:blipFill>
        <p:spPr bwMode="auto">
          <a:xfrm>
            <a:off x="900113" y="1285875"/>
            <a:ext cx="3548062" cy="3090863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49155" name="Picture 4" descr="C:\Users\Bozsky\Desktop\belgické_speciality\belgické speciality\les gaufres.jpg"/>
          <p:cNvPicPr>
            <a:picLocks noChangeAspect="1" noChangeArrowheads="1"/>
          </p:cNvPicPr>
          <p:nvPr/>
        </p:nvPicPr>
        <p:blipFill>
          <a:blip r:embed="rId4"/>
          <a:srcRect l="13985"/>
          <a:stretch>
            <a:fillRect/>
          </a:stretch>
        </p:blipFill>
        <p:spPr bwMode="auto">
          <a:xfrm>
            <a:off x="4572000" y="1285875"/>
            <a:ext cx="3725863" cy="309403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5"/>
          <a:srcRect l="17661" t="1157" r="1727" b="3200"/>
          <a:stretch>
            <a:fillRect/>
          </a:stretch>
        </p:blipFill>
        <p:spPr bwMode="auto">
          <a:xfrm>
            <a:off x="2797175" y="4076700"/>
            <a:ext cx="3549650" cy="2478088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592388" y="1588"/>
            <a:ext cx="3286125" cy="1500187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cs-CZ" sz="6600" dirty="0">
                <a:ln/>
                <a:solidFill>
                  <a:srgbClr val="FFFF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4400" b="1" dirty="0" err="1">
                <a:ln/>
                <a:latin typeface="+mn-lt"/>
                <a:ea typeface="+mj-ea"/>
                <a:cs typeface="Times New Roman" pitchFamily="18" charset="0"/>
              </a:rPr>
              <a:t>Speculaas</a:t>
            </a:r>
            <a:endParaRPr lang="en-GB" sz="4400" b="1" dirty="0">
              <a:ln/>
              <a:latin typeface="+mn-lt"/>
              <a:ea typeface="+mj-ea"/>
              <a:cs typeface="Times New Roman" pitchFamily="18" charset="0"/>
            </a:endParaRPr>
          </a:p>
        </p:txBody>
      </p:sp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412875"/>
            <a:ext cx="3671887" cy="32194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/>
          <a:srcRect l="17967"/>
          <a:stretch>
            <a:fillRect/>
          </a:stretch>
        </p:blipFill>
        <p:spPr bwMode="auto">
          <a:xfrm>
            <a:off x="812800" y="1412875"/>
            <a:ext cx="3521075" cy="32194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0913" y="4645025"/>
            <a:ext cx="1684337" cy="16192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Životní styl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Na </a:t>
            </a:r>
            <a:r>
              <a:rPr lang="cs-CZ" dirty="0"/>
              <a:t>jídelníčku </a:t>
            </a:r>
            <a:r>
              <a:rPr lang="cs-CZ" dirty="0" smtClean="0"/>
              <a:t>brambory</a:t>
            </a:r>
            <a:r>
              <a:rPr lang="cs-CZ" dirty="0"/>
              <a:t>, </a:t>
            </a:r>
            <a:r>
              <a:rPr lang="cs-CZ" dirty="0" smtClean="0"/>
              <a:t>zelenina, </a:t>
            </a:r>
            <a:r>
              <a:rPr lang="cs-CZ" dirty="0"/>
              <a:t>maso, tvrdé sýry, palačinky, sledě (velice oblíbení), lososy, tresky, garnáty  a mořské ryby. </a:t>
            </a:r>
            <a:endParaRPr lang="cs-CZ" dirty="0" smtClean="0"/>
          </a:p>
          <a:p>
            <a:r>
              <a:rPr lang="cs-CZ" dirty="0" smtClean="0"/>
              <a:t>Snídani </a:t>
            </a:r>
            <a:r>
              <a:rPr lang="cs-CZ" dirty="0"/>
              <a:t>představuje chleba s máslem a sýr, šunka, různé džemy, vejce apod.. </a:t>
            </a:r>
            <a:endParaRPr lang="cs-CZ" dirty="0" smtClean="0"/>
          </a:p>
          <a:p>
            <a:r>
              <a:rPr lang="cs-CZ" dirty="0" smtClean="0"/>
              <a:t>Na </a:t>
            </a:r>
            <a:r>
              <a:rPr lang="cs-CZ" dirty="0"/>
              <a:t>oběd jezdí děti většinou na kole </a:t>
            </a:r>
            <a:r>
              <a:rPr lang="cs-CZ" dirty="0" smtClean="0"/>
              <a:t>domů </a:t>
            </a:r>
            <a:r>
              <a:rPr lang="cs-CZ" dirty="0"/>
              <a:t>kde pro ně čeká podobné jídlo jako snídaně a nějaká polévka. </a:t>
            </a:r>
          </a:p>
        </p:txBody>
      </p:sp>
    </p:spTree>
    <p:extLst>
      <p:ext uri="{BB962C8B-B14F-4D97-AF65-F5344CB8AC3E}">
        <p14:creationId xmlns:p14="http://schemas.microsoft.com/office/powerpoint/2010/main" val="341509715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Nadpis 1"/>
          <p:cNvSpPr>
            <a:spLocks noGrp="1"/>
          </p:cNvSpPr>
          <p:nvPr>
            <p:ph type="ctrTitle"/>
          </p:nvPr>
        </p:nvSpPr>
        <p:spPr>
          <a:xfrm>
            <a:off x="684213" y="1916113"/>
            <a:ext cx="7772400" cy="1368425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Belgická piva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Stella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Artois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4274" name="Zástupný symbol pro obsah 2"/>
          <p:cNvSpPr>
            <a:spLocks noGrp="1"/>
          </p:cNvSpPr>
          <p:nvPr>
            <p:ph sz="half" idx="1"/>
          </p:nvPr>
        </p:nvSpPr>
        <p:spPr>
          <a:xfrm>
            <a:off x="827088" y="1484313"/>
            <a:ext cx="3827462" cy="5040312"/>
          </a:xfrm>
        </p:spPr>
        <p:txBody>
          <a:bodyPr/>
          <a:lstStyle/>
          <a:p>
            <a:r>
              <a:rPr lang="cs-CZ" sz="2000" smtClean="0">
                <a:cs typeface="Times New Roman" pitchFamily="18" charset="0"/>
              </a:rPr>
              <a:t>Ležák</a:t>
            </a:r>
          </a:p>
          <a:p>
            <a:r>
              <a:rPr lang="cs-CZ" sz="2000" smtClean="0">
                <a:cs typeface="Times New Roman" pitchFamily="18" charset="0"/>
              </a:rPr>
              <a:t>Obsah alkoholu: 5,2%</a:t>
            </a:r>
          </a:p>
          <a:p>
            <a:r>
              <a:rPr lang="cs-CZ" sz="2000" smtClean="0">
                <a:cs typeface="Times New Roman" pitchFamily="18" charset="0"/>
              </a:rPr>
              <a:t>Vyrábí pivovary skupiny InBev, včetně českého pivovaru Braník</a:t>
            </a:r>
          </a:p>
          <a:p>
            <a:r>
              <a:rPr lang="cs-CZ" sz="2000" smtClean="0">
                <a:cs typeface="Times New Roman" pitchFamily="18" charset="0"/>
              </a:rPr>
              <a:t>Značka vznikla roku 1926, kdy se tradiční vánoční pivo podařilo natolik, že bylo pojmenováno Stella (hvězda)</a:t>
            </a:r>
          </a:p>
          <a:p>
            <a:r>
              <a:rPr lang="cs-CZ" sz="2000" smtClean="0">
                <a:cs typeface="Times New Roman" pitchFamily="18" charset="0"/>
              </a:rPr>
              <a:t>Od roku 2001 se prodává </a:t>
            </a:r>
            <a:br>
              <a:rPr lang="cs-CZ" sz="2000" smtClean="0">
                <a:cs typeface="Times New Roman" pitchFamily="18" charset="0"/>
              </a:rPr>
            </a:br>
            <a:r>
              <a:rPr lang="cs-CZ" sz="2000" smtClean="0">
                <a:cs typeface="Times New Roman" pitchFamily="18" charset="0"/>
              </a:rPr>
              <a:t>i v Česku</a:t>
            </a:r>
          </a:p>
          <a:p>
            <a:r>
              <a:rPr lang="cs-CZ" sz="2000" smtClean="0">
                <a:cs typeface="Times New Roman" pitchFamily="18" charset="0"/>
              </a:rPr>
              <a:t>Je mezinárodně nejprodávanějším belgickým pivem</a:t>
            </a:r>
          </a:p>
          <a:p>
            <a:r>
              <a:rPr lang="cs-CZ" sz="2000" smtClean="0">
                <a:cs typeface="Times New Roman" pitchFamily="18" charset="0"/>
              </a:rPr>
              <a:t>Pivo typu Pils</a:t>
            </a:r>
          </a:p>
        </p:txBody>
      </p:sp>
      <p:pic>
        <p:nvPicPr>
          <p:cNvPr id="54275" name="Zástupný symbol pro obsah 4" descr="picks_stella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8987" r="4549"/>
          <a:stretch>
            <a:fillRect/>
          </a:stretch>
        </p:blipFill>
        <p:spPr>
          <a:xfrm>
            <a:off x="4643438" y="1484313"/>
            <a:ext cx="3673475" cy="4968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Nadpis 1"/>
          <p:cNvSpPr>
            <a:spLocks noGrp="1"/>
          </p:cNvSpPr>
          <p:nvPr>
            <p:ph type="title"/>
          </p:nvPr>
        </p:nvSpPr>
        <p:spPr>
          <a:xfrm>
            <a:off x="468313" y="4762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Leffe</a:t>
            </a:r>
            <a:r>
              <a:rPr lang="cs-CZ" b="1" dirty="0" smtClean="0">
                <a:latin typeface="+mn-lt"/>
                <a:cs typeface="Times New Roman" pitchFamily="18" charset="0"/>
              </a:rPr>
              <a:t> Blond</a:t>
            </a:r>
          </a:p>
        </p:txBody>
      </p:sp>
      <p:sp>
        <p:nvSpPr>
          <p:cNvPr id="55298" name="Zástupný symbol pro obsah 2"/>
          <p:cNvSpPr>
            <a:spLocks noGrp="1"/>
          </p:cNvSpPr>
          <p:nvPr>
            <p:ph sz="half" idx="1"/>
          </p:nvPr>
        </p:nvSpPr>
        <p:spPr>
          <a:xfrm>
            <a:off x="971550" y="1989138"/>
            <a:ext cx="3279775" cy="218598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Svrchně kvašené speciální světlé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Klášterní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6,6%</a:t>
            </a:r>
          </a:p>
        </p:txBody>
      </p:sp>
      <p:pic>
        <p:nvPicPr>
          <p:cNvPr id="55299" name="Zástupný symbol pro obsah 7" descr="leffe_blond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356100" y="1989138"/>
            <a:ext cx="3260725" cy="42481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Leffe</a:t>
            </a:r>
            <a:r>
              <a:rPr lang="cs-CZ" b="1" dirty="0" smtClean="0">
                <a:latin typeface="+mn-lt"/>
                <a:cs typeface="Times New Roman" pitchFamily="18" charset="0"/>
              </a:rPr>
              <a:t> Brown</a:t>
            </a:r>
          </a:p>
        </p:txBody>
      </p:sp>
      <p:sp>
        <p:nvSpPr>
          <p:cNvPr id="56322" name="Zástupný symbol pro obsah 2"/>
          <p:cNvSpPr>
            <a:spLocks noGrp="1"/>
          </p:cNvSpPr>
          <p:nvPr>
            <p:ph sz="half" idx="1"/>
          </p:nvPr>
        </p:nvSpPr>
        <p:spPr>
          <a:xfrm>
            <a:off x="684213" y="1916113"/>
            <a:ext cx="4038600" cy="2693987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Tmavá varianta </a:t>
            </a:r>
            <a:r>
              <a:rPr lang="cs-CZ" sz="2400" dirty="0" err="1" smtClean="0">
                <a:cs typeface="Times New Roman" pitchFamily="18" charset="0"/>
              </a:rPr>
              <a:t>Leffe</a:t>
            </a:r>
            <a:endParaRPr lang="cs-CZ" sz="2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Svrchně kvašené speciální tmavé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6,5%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 výrobě se používá pražený slad</a:t>
            </a:r>
          </a:p>
        </p:txBody>
      </p:sp>
      <p:pic>
        <p:nvPicPr>
          <p:cNvPr id="56323" name="Zástupný symbol pro obsah 4" descr="7692-p12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32363" y="1916113"/>
            <a:ext cx="2841625" cy="4033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Lambic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7346" name="Zástupný symbol pro obsah 2"/>
          <p:cNvSpPr>
            <a:spLocks noGrp="1"/>
          </p:cNvSpPr>
          <p:nvPr>
            <p:ph sz="half" idx="1"/>
          </p:nvPr>
        </p:nvSpPr>
        <p:spPr>
          <a:xfrm>
            <a:off x="755650" y="1557338"/>
            <a:ext cx="3970338" cy="452596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Nejstarší druh piva vyráběný v Belgii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Vzniká spontánním kvašením účinkem kvasinek </a:t>
            </a:r>
            <a:r>
              <a:rPr lang="cs-CZ" sz="2400" dirty="0" err="1" smtClean="0">
                <a:cs typeface="Times New Roman" pitchFamily="18" charset="0"/>
              </a:rPr>
              <a:t>Brettanomyces</a:t>
            </a:r>
            <a:endParaRPr lang="cs-CZ" sz="2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Ponechává se v dubovém dřevě minimálně jeden rok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Obsahuje málo alkoholu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Nejčastěji se sladí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nebo jinak ochucuje</a:t>
            </a:r>
          </a:p>
        </p:txBody>
      </p:sp>
      <p:pic>
        <p:nvPicPr>
          <p:cNvPr id="57347" name="Zástupný symbol pro obsah 4" descr="peche lambic beer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87900" y="1628775"/>
            <a:ext cx="2970213" cy="39608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Belle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Vue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Kriek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8370" name="Zástupný symbol pro obsah 2"/>
          <p:cNvSpPr>
            <a:spLocks noGrp="1"/>
          </p:cNvSpPr>
          <p:nvPr>
            <p:ph sz="half" idx="1"/>
          </p:nvPr>
        </p:nvSpPr>
        <p:spPr>
          <a:xfrm>
            <a:off x="1116013" y="1773238"/>
            <a:ext cx="3467100" cy="2620962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Ovocné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Vyrábí se vyluhováním čerstvých třešní v pivu </a:t>
            </a:r>
            <a:r>
              <a:rPr lang="cs-CZ" sz="2400" dirty="0" err="1" smtClean="0">
                <a:cs typeface="Times New Roman" pitchFamily="18" charset="0"/>
              </a:rPr>
              <a:t>Lambic</a:t>
            </a:r>
            <a:endParaRPr lang="cs-CZ" sz="2400" dirty="0" smtClean="0">
              <a:cs typeface="Times New Roman" pitchFamily="18" charset="0"/>
            </a:endParaRP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Karmínový odstín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5,2%</a:t>
            </a:r>
          </a:p>
        </p:txBody>
      </p:sp>
      <p:pic>
        <p:nvPicPr>
          <p:cNvPr id="58371" name="Zástupný symbol pro obsah 4" descr="Belle Vue-kriek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749425"/>
            <a:ext cx="3241675" cy="43005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Hoegaarden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White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59394" name="Zástupný symbol pro obsah 2"/>
          <p:cNvSpPr>
            <a:spLocks noGrp="1"/>
          </p:cNvSpPr>
          <p:nvPr>
            <p:ph sz="half" idx="1"/>
          </p:nvPr>
        </p:nvSpPr>
        <p:spPr>
          <a:xfrm>
            <a:off x="1042988" y="1628775"/>
            <a:ext cx="3827462" cy="2908300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Vaří se ve stejnojmenné vesnici již od roku 1445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Přirozeně zakalené,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se slámově žlutou barvou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Sladce nakyslá </a:t>
            </a:r>
            <a:br>
              <a:rPr lang="cs-CZ" sz="2400" dirty="0" smtClean="0">
                <a:cs typeface="Times New Roman" pitchFamily="18" charset="0"/>
              </a:rPr>
            </a:br>
            <a:r>
              <a:rPr lang="cs-CZ" sz="2400" dirty="0" smtClean="0">
                <a:cs typeface="Times New Roman" pitchFamily="18" charset="0"/>
              </a:rPr>
              <a:t>a kořeněná chuť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5%</a:t>
            </a:r>
          </a:p>
        </p:txBody>
      </p:sp>
      <p:pic>
        <p:nvPicPr>
          <p:cNvPr id="59395" name="Zástupný symbol pro obsah 4" descr="20070504-white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59338" y="1700213"/>
            <a:ext cx="3097212" cy="44084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Hoegaarden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Forbidden</a:t>
            </a:r>
            <a:r>
              <a:rPr lang="cs-CZ" b="1" dirty="0" smtClean="0">
                <a:latin typeface="+mn-lt"/>
                <a:cs typeface="Times New Roman" pitchFamily="18" charset="0"/>
              </a:rPr>
              <a:t>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Fruit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60418" name="Zástupný symbol pro obsah 2"/>
          <p:cNvSpPr>
            <a:spLocks noGrp="1"/>
          </p:cNvSpPr>
          <p:nvPr>
            <p:ph sz="half" idx="1"/>
          </p:nvPr>
        </p:nvSpPr>
        <p:spPr>
          <a:xfrm>
            <a:off x="1116013" y="1628775"/>
            <a:ext cx="4038600" cy="2981325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Ochucené, svrchně kvašené pivo, dokvašované v lahvi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K výrobě se používají tmavé slady, sušená pomerančová kůra a koriandr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Barva červeného vína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8,8%</a:t>
            </a:r>
          </a:p>
        </p:txBody>
      </p:sp>
      <p:pic>
        <p:nvPicPr>
          <p:cNvPr id="60419" name="Zástupný symbol pro obsah 4" descr="hoegaarden Forbidden Fruit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219700" y="1700213"/>
            <a:ext cx="2881313" cy="4267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latin typeface="+mn-lt"/>
                <a:cs typeface="Times New Roman" pitchFamily="18" charset="0"/>
              </a:rPr>
              <a:t>Duvel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61442" name="Zástupný symbol pro obsah 2"/>
          <p:cNvSpPr>
            <a:spLocks noGrp="1"/>
          </p:cNvSpPr>
          <p:nvPr>
            <p:ph sz="half" idx="1"/>
          </p:nvPr>
        </p:nvSpPr>
        <p:spPr>
          <a:xfrm>
            <a:off x="971550" y="1700213"/>
            <a:ext cx="3611563" cy="3673475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Svrchně kvašené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8,5%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Přírodní, nepasterizované pivo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Druhým kvasným procesem a dlouhým zráním prochází v lahvi, což mu dodává zcela ojedinělou chuť</a:t>
            </a:r>
          </a:p>
        </p:txBody>
      </p:sp>
      <p:pic>
        <p:nvPicPr>
          <p:cNvPr id="61443" name="Zástupný symbol pro obsah 4" descr="duvel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1557338"/>
            <a:ext cx="3095625" cy="37433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latin typeface="+mn-lt"/>
                <a:cs typeface="Times New Roman" pitchFamily="18" charset="0"/>
              </a:rPr>
              <a:t>Gulden </a:t>
            </a:r>
            <a:r>
              <a:rPr lang="cs-CZ" b="1" dirty="0" err="1" smtClean="0">
                <a:latin typeface="+mn-lt"/>
                <a:cs typeface="Times New Roman" pitchFamily="18" charset="0"/>
              </a:rPr>
              <a:t>Draak</a:t>
            </a:r>
            <a:endParaRPr lang="cs-CZ" b="1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62466" name="Zástupný symbol pro obsah 2"/>
          <p:cNvSpPr>
            <a:spLocks noGrp="1"/>
          </p:cNvSpPr>
          <p:nvPr>
            <p:ph sz="half" idx="1"/>
          </p:nvPr>
        </p:nvSpPr>
        <p:spPr>
          <a:xfrm>
            <a:off x="1187624" y="1844824"/>
            <a:ext cx="3529013" cy="2549525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Pivo doporučené pro gurmány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Charakteristický buket po čokoládě, kávě a portském víně</a:t>
            </a:r>
          </a:p>
          <a:p>
            <a:pPr marL="0" indent="0">
              <a:buNone/>
            </a:pPr>
            <a:r>
              <a:rPr lang="cs-CZ" sz="2400" dirty="0" smtClean="0">
                <a:cs typeface="Times New Roman" pitchFamily="18" charset="0"/>
              </a:rPr>
              <a:t>Obsah alkoholu: 10,5%</a:t>
            </a:r>
          </a:p>
        </p:txBody>
      </p:sp>
      <p:pic>
        <p:nvPicPr>
          <p:cNvPr id="62467" name="Zástupný symbol pro obsah 4" descr="20-86-thickbox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0045" t="11954" r="22366" b="14217"/>
          <a:stretch>
            <a:fillRect/>
          </a:stretch>
        </p:blipFill>
        <p:spPr>
          <a:xfrm>
            <a:off x="4643438" y="1196975"/>
            <a:ext cx="3498850" cy="44862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Životní styl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/>
          <a:lstStyle/>
          <a:p>
            <a:r>
              <a:rPr lang="cs-CZ" dirty="0" smtClean="0"/>
              <a:t>K</a:t>
            </a:r>
            <a:r>
              <a:rPr lang="cs-CZ" dirty="0"/>
              <a:t> večeři je teplé </a:t>
            </a:r>
            <a:r>
              <a:rPr lang="cs-CZ" dirty="0" smtClean="0"/>
              <a:t>jídlo, obvykle </a:t>
            </a:r>
            <a:r>
              <a:rPr lang="cs-CZ" dirty="0"/>
              <a:t>z „jednoho hrnce“. </a:t>
            </a:r>
            <a:endParaRPr lang="cs-CZ" dirty="0" smtClean="0"/>
          </a:p>
          <a:p>
            <a:r>
              <a:rPr lang="cs-CZ" dirty="0" err="1" smtClean="0"/>
              <a:t>Stampot</a:t>
            </a:r>
            <a:r>
              <a:rPr lang="cs-CZ" dirty="0" smtClean="0"/>
              <a:t> </a:t>
            </a:r>
            <a:r>
              <a:rPr lang="cs-CZ" dirty="0"/>
              <a:t>(brambory, kroupy, luštěniny a špek), </a:t>
            </a:r>
            <a:endParaRPr lang="cs-CZ" dirty="0" smtClean="0"/>
          </a:p>
          <a:p>
            <a:r>
              <a:rPr lang="cs-CZ" dirty="0" err="1"/>
              <a:t>E</a:t>
            </a:r>
            <a:r>
              <a:rPr lang="cs-CZ" dirty="0" err="1" smtClean="0"/>
              <a:t>rwtensoep</a:t>
            </a:r>
            <a:r>
              <a:rPr lang="cs-CZ" dirty="0" smtClean="0"/>
              <a:t> </a:t>
            </a:r>
            <a:r>
              <a:rPr lang="cs-CZ" dirty="0"/>
              <a:t>(klasická hrachová polévka</a:t>
            </a:r>
            <a:r>
              <a:rPr lang="cs-CZ" dirty="0" smtClean="0"/>
              <a:t>)</a:t>
            </a:r>
          </a:p>
          <a:p>
            <a:r>
              <a:rPr lang="cs-CZ" dirty="0" err="1"/>
              <a:t>B</a:t>
            </a:r>
            <a:r>
              <a:rPr lang="cs-CZ" dirty="0" err="1" smtClean="0"/>
              <a:t>oerenkoolpot</a:t>
            </a:r>
            <a:r>
              <a:rPr lang="cs-CZ" dirty="0" smtClean="0"/>
              <a:t> </a:t>
            </a:r>
            <a:r>
              <a:rPr lang="cs-CZ" dirty="0"/>
              <a:t>(šťouchané brambory s kadeřavou kapustou), </a:t>
            </a:r>
            <a:endParaRPr lang="cs-CZ" dirty="0" smtClean="0"/>
          </a:p>
          <a:p>
            <a:r>
              <a:rPr lang="cs-CZ" dirty="0" err="1"/>
              <a:t>Z</a:t>
            </a:r>
            <a:r>
              <a:rPr lang="cs-CZ" dirty="0" err="1" smtClean="0"/>
              <a:t>uurkoolstamppot</a:t>
            </a:r>
            <a:r>
              <a:rPr lang="cs-CZ" dirty="0" smtClean="0"/>
              <a:t> </a:t>
            </a:r>
            <a:r>
              <a:rPr lang="cs-CZ" dirty="0"/>
              <a:t>(šťouchané brambory s kysaným zelím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44914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2" descr="http://img.ella.centrum.cz/photos/2007/03/18/66-cokolad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88" y="1428750"/>
            <a:ext cx="7286625" cy="468630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18434" name="Picture 2" descr="http://nd01.blog.cz/315/296/5bfcacfaf5_48217_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1547" y="1196752"/>
            <a:ext cx="2214578" cy="153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38" name="Picture 6" descr="Zobrazit obrázek v plné velikosti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771903"/>
            <a:ext cx="1714512" cy="1714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0" name="Picture 8" descr="http://www.chocolate-source.co.uk/pictures/chocolate_chunks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576" y="4000488"/>
            <a:ext cx="1971675" cy="228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442" name="Picture 10" descr="http://nd01.blog.cz/819/401/2083648d80_44244828_o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400000">
            <a:off x="4435982" y="4669568"/>
            <a:ext cx="1428784" cy="2308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ovéPole 2"/>
          <p:cNvSpPr txBox="1"/>
          <p:nvPr/>
        </p:nvSpPr>
        <p:spPr>
          <a:xfrm>
            <a:off x="0" y="260648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/>
              <a:t>Belgická čokoláda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29656" y="285728"/>
            <a:ext cx="2286203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cs-CZ" sz="4400" b="1" dirty="0">
                <a:ln w="11430"/>
                <a:latin typeface="+mn-lt"/>
                <a:cs typeface="Times New Roman" pitchFamily="18" charset="0"/>
              </a:rPr>
              <a:t>Historie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755650" y="1136650"/>
            <a:ext cx="3024188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1500 </a:t>
            </a:r>
            <a:r>
              <a:rPr lang="cs-CZ" sz="2000" dirty="0">
                <a:latin typeface="+mn-lt"/>
                <a:cs typeface="Times New Roman" pitchFamily="18" charset="0"/>
              </a:rPr>
              <a:t>– 400 let před Kristem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Mayové </a:t>
            </a:r>
            <a:r>
              <a:rPr lang="cs-CZ" sz="2000" dirty="0">
                <a:latin typeface="+mn-lt"/>
                <a:cs typeface="Times New Roman" pitchFamily="18" charset="0"/>
              </a:rPr>
              <a:t>spojovali s čokoládou řadu rituálů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Přidával </a:t>
            </a:r>
            <a:r>
              <a:rPr lang="cs-CZ" sz="2000" dirty="0">
                <a:latin typeface="+mn-lt"/>
                <a:cs typeface="Times New Roman" pitchFamily="18" charset="0"/>
              </a:rPr>
              <a:t>se do ní pepř, mandle, med, vanilka, exotické ovoce…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Až </a:t>
            </a:r>
            <a:r>
              <a:rPr lang="cs-CZ" sz="2000" dirty="0">
                <a:latin typeface="+mn-lt"/>
                <a:cs typeface="Times New Roman" pitchFamily="18" charset="0"/>
              </a:rPr>
              <a:t>v 16. st. přidali Mexičané do kakaové hmoty cukr a tak se stala oblíbenou.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První </a:t>
            </a:r>
            <a:r>
              <a:rPr lang="cs-CZ" sz="2000" dirty="0">
                <a:latin typeface="+mn-lt"/>
                <a:cs typeface="Times New Roman" pitchFamily="18" charset="0"/>
              </a:rPr>
              <a:t>továrna v Holandsku nese název van </a:t>
            </a:r>
            <a:r>
              <a:rPr lang="cs-CZ" sz="2000" dirty="0" err="1">
                <a:latin typeface="+mn-lt"/>
                <a:cs typeface="Times New Roman" pitchFamily="18" charset="0"/>
              </a:rPr>
              <a:t>Houten</a:t>
            </a:r>
            <a:r>
              <a:rPr lang="cs-CZ" sz="2000" dirty="0">
                <a:latin typeface="+mn-lt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První </a:t>
            </a:r>
            <a:r>
              <a:rPr lang="cs-CZ" sz="2000" dirty="0">
                <a:latin typeface="+mn-lt"/>
                <a:cs typeface="Times New Roman" pitchFamily="18" charset="0"/>
              </a:rPr>
              <a:t>čokoládové bonbony až v roce 1913.</a:t>
            </a:r>
            <a:endParaRPr lang="cs-CZ" dirty="0"/>
          </a:p>
        </p:txBody>
      </p:sp>
      <p:pic>
        <p:nvPicPr>
          <p:cNvPr id="64515" name="Obrázek 4" descr="Historie čokolád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196975"/>
            <a:ext cx="2376488" cy="4824413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64516" name="Picture 2" descr="http://www.illy.cz/picture/clanky/valrhona/valrhona-vyrob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3763963"/>
            <a:ext cx="1968500" cy="2236787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  <p:pic>
        <p:nvPicPr>
          <p:cNvPr id="64517" name="Picture 4" descr="http://www.giallo.cz/IMG/rozetka3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79838" y="1196975"/>
            <a:ext cx="2165350" cy="2165350"/>
          </a:xfrm>
          <a:prstGeom prst="rect">
            <a:avLst/>
          </a:prstGeom>
          <a:noFill/>
          <a:ln w="38100" cap="sq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ovéPole 4"/>
          <p:cNvSpPr txBox="1">
            <a:spLocks noChangeArrowheads="1"/>
          </p:cNvSpPr>
          <p:nvPr/>
        </p:nvSpPr>
        <p:spPr bwMode="auto">
          <a:xfrm>
            <a:off x="830263" y="1196975"/>
            <a:ext cx="8001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dirty="0" smtClean="0">
                <a:latin typeface="+mn-lt"/>
                <a:cs typeface="Times New Roman" pitchFamily="18" charset="0"/>
              </a:rPr>
              <a:t>Vyrábí </a:t>
            </a:r>
            <a:r>
              <a:rPr lang="cs-CZ" sz="2000" dirty="0">
                <a:latin typeface="+mn-lt"/>
                <a:cs typeface="Times New Roman" pitchFamily="18" charset="0"/>
              </a:rPr>
              <a:t>se z kvašených, pražených a mletých zrnek tropického kakaového stromu </a:t>
            </a:r>
            <a:r>
              <a:rPr lang="cs-CZ" sz="2000" i="1" dirty="0" err="1">
                <a:latin typeface="+mn-lt"/>
                <a:cs typeface="Times New Roman" pitchFamily="18" charset="0"/>
              </a:rPr>
              <a:t>Theobroma</a:t>
            </a:r>
            <a:r>
              <a:rPr lang="cs-CZ" sz="2000" i="1" dirty="0">
                <a:latin typeface="+mn-lt"/>
                <a:cs typeface="Times New Roman" pitchFamily="18" charset="0"/>
              </a:rPr>
              <a:t> </a:t>
            </a:r>
            <a:r>
              <a:rPr lang="cs-CZ" sz="2000" i="1" dirty="0" err="1">
                <a:latin typeface="+mn-lt"/>
                <a:cs typeface="Times New Roman" pitchFamily="18" charset="0"/>
              </a:rPr>
              <a:t>cacao</a:t>
            </a:r>
            <a:r>
              <a:rPr lang="cs-CZ" sz="2000" dirty="0">
                <a:latin typeface="+mn-lt"/>
                <a:cs typeface="Times New Roman" pitchFamily="18" charset="0"/>
              </a:rPr>
              <a:t>.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Zrna </a:t>
            </a:r>
            <a:r>
              <a:rPr lang="cs-CZ" sz="2000" dirty="0">
                <a:latin typeface="+mn-lt"/>
                <a:cs typeface="Times New Roman" pitchFamily="18" charset="0"/>
              </a:rPr>
              <a:t>pocházejí z kakaových tobolek – bobů.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Tento </a:t>
            </a:r>
            <a:r>
              <a:rPr lang="cs-CZ" sz="2000" dirty="0">
                <a:latin typeface="+mn-lt"/>
                <a:cs typeface="Times New Roman" pitchFamily="18" charset="0"/>
              </a:rPr>
              <a:t>produkt je definován v mnoha zemích jako kakao. </a:t>
            </a:r>
          </a:p>
          <a:p>
            <a:r>
              <a:rPr lang="cs-CZ" sz="2000" dirty="0">
                <a:latin typeface="+mn-lt"/>
                <a:cs typeface="Times New Roman" pitchFamily="18" charset="0"/>
              </a:rPr>
              <a:t>Existují tři typy kakaových zrn užívaných v čokoládách. Nejvíce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ceněná a </a:t>
            </a:r>
            <a:r>
              <a:rPr lang="cs-CZ" sz="2000" dirty="0">
                <a:latin typeface="+mn-lt"/>
                <a:cs typeface="Times New Roman" pitchFamily="18" charset="0"/>
              </a:rPr>
              <a:t>vzácná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jsou </a:t>
            </a:r>
            <a:r>
              <a:rPr lang="cs-CZ" sz="2000" dirty="0">
                <a:latin typeface="+mn-lt"/>
                <a:cs typeface="Times New Roman" pitchFamily="18" charset="0"/>
              </a:rPr>
              <a:t>zrna </a:t>
            </a:r>
            <a:r>
              <a:rPr lang="cs-CZ" sz="2000" dirty="0" err="1">
                <a:latin typeface="+mn-lt"/>
                <a:cs typeface="Times New Roman" pitchFamily="18" charset="0"/>
              </a:rPr>
              <a:t>Criollo</a:t>
            </a:r>
            <a:r>
              <a:rPr lang="cs-CZ" sz="2000" dirty="0">
                <a:latin typeface="+mn-lt"/>
                <a:cs typeface="Times New Roman" pitchFamily="18" charset="0"/>
              </a:rPr>
              <a:t> z mayské oblasti (Mexiko </a:t>
            </a:r>
            <a:endParaRPr lang="cs-CZ" sz="2000" dirty="0" smtClean="0">
              <a:latin typeface="+mn-lt"/>
              <a:cs typeface="Times New Roman" pitchFamily="18" charset="0"/>
            </a:endParaRPr>
          </a:p>
          <a:p>
            <a:r>
              <a:rPr lang="cs-CZ" sz="2000" dirty="0" smtClean="0">
                <a:latin typeface="+mn-lt"/>
                <a:cs typeface="Times New Roman" pitchFamily="18" charset="0"/>
              </a:rPr>
              <a:t>a </a:t>
            </a:r>
            <a:r>
              <a:rPr lang="cs-CZ" sz="2000" dirty="0">
                <a:latin typeface="+mn-lt"/>
                <a:cs typeface="Times New Roman" pitchFamily="18" charset="0"/>
              </a:rPr>
              <a:t>Střední Amerika). Tato zrna jsou méně hořká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a </a:t>
            </a:r>
            <a:r>
              <a:rPr lang="cs-CZ" sz="2000" dirty="0">
                <a:latin typeface="+mn-lt"/>
                <a:cs typeface="Times New Roman" pitchFamily="18" charset="0"/>
              </a:rPr>
              <a:t>aromatičtější než ostatní.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Dělá </a:t>
            </a:r>
            <a:r>
              <a:rPr lang="cs-CZ" sz="2000" dirty="0">
                <a:latin typeface="+mn-lt"/>
                <a:cs typeface="Times New Roman" pitchFamily="18" charset="0"/>
              </a:rPr>
              <a:t>se z nich jen asi 10 % čokolády. </a:t>
            </a:r>
            <a:endParaRPr lang="cs-CZ" sz="2000" dirty="0" smtClean="0">
              <a:latin typeface="+mn-lt"/>
              <a:cs typeface="Times New Roman" pitchFamily="18" charset="0"/>
            </a:endParaRPr>
          </a:p>
          <a:p>
            <a:r>
              <a:rPr lang="cs-CZ" sz="2000" dirty="0">
                <a:latin typeface="+mn-lt"/>
                <a:cs typeface="Times New Roman" pitchFamily="18" charset="0"/>
              </a:rPr>
              <a:t/>
            </a:r>
            <a:br>
              <a:rPr lang="cs-CZ" sz="2000" dirty="0">
                <a:latin typeface="+mn-lt"/>
                <a:cs typeface="Times New Roman" pitchFamily="18" charset="0"/>
              </a:rPr>
            </a:br>
            <a:r>
              <a:rPr lang="cs-CZ" sz="2000" dirty="0">
                <a:latin typeface="+mn-lt"/>
                <a:cs typeface="Times New Roman" pitchFamily="18" charset="0"/>
              </a:rPr>
              <a:t>Kakaová zrna v 80 % čokolády jsou typu </a:t>
            </a:r>
            <a:r>
              <a:rPr lang="cs-CZ" sz="2000" dirty="0" err="1">
                <a:latin typeface="+mn-lt"/>
                <a:cs typeface="Times New Roman" pitchFamily="18" charset="0"/>
              </a:rPr>
              <a:t>Forastero</a:t>
            </a:r>
            <a:r>
              <a:rPr lang="cs-CZ" sz="2000" dirty="0">
                <a:latin typeface="+mn-lt"/>
                <a:cs typeface="Times New Roman" pitchFamily="18" charset="0"/>
              </a:rPr>
              <a:t>. Jsou levnější. </a:t>
            </a:r>
          </a:p>
          <a:p>
            <a:r>
              <a:rPr lang="cs-CZ" sz="2000" dirty="0">
                <a:latin typeface="+mn-lt"/>
                <a:cs typeface="Times New Roman" pitchFamily="18" charset="0"/>
              </a:rPr>
              <a:t>Do prodeje přichází čokoláda ponejvíce ve formě tabulek nebo jiných geometrických tvarů, často bývá též tvarována do malých figurek.</a:t>
            </a:r>
            <a:br>
              <a:rPr lang="cs-CZ" sz="2000" dirty="0">
                <a:latin typeface="+mn-lt"/>
                <a:cs typeface="Times New Roman" pitchFamily="18" charset="0"/>
              </a:rPr>
            </a:br>
            <a:r>
              <a:rPr lang="cs-CZ" sz="2000" dirty="0" smtClean="0">
                <a:latin typeface="+mn-lt"/>
                <a:cs typeface="Times New Roman" pitchFamily="18" charset="0"/>
              </a:rPr>
              <a:t>Často </a:t>
            </a:r>
            <a:r>
              <a:rPr lang="cs-CZ" sz="2000" dirty="0">
                <a:latin typeface="+mn-lt"/>
                <a:cs typeface="Times New Roman" pitchFamily="18" charset="0"/>
              </a:rPr>
              <a:t>tvoří hlavní složku nebo přísadu v potravinách jako zmrzlina, </a:t>
            </a:r>
            <a:br>
              <a:rPr lang="cs-CZ" sz="2000" dirty="0">
                <a:latin typeface="+mn-lt"/>
                <a:cs typeface="Times New Roman" pitchFamily="18" charset="0"/>
              </a:rPr>
            </a:br>
            <a:r>
              <a:rPr lang="cs-CZ" sz="2000" dirty="0">
                <a:latin typeface="+mn-lt"/>
                <a:cs typeface="Times New Roman" pitchFamily="18" charset="0"/>
              </a:rPr>
              <a:t>koláče, keksy, buchty a v  jiných dezertech.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891242" y="307975"/>
            <a:ext cx="2725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Čokoláda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Nadpis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425575"/>
          </a:xfrm>
        </p:spPr>
        <p:txBody>
          <a:bodyPr/>
          <a:lstStyle/>
          <a:p>
            <a:pPr>
              <a:defRPr/>
            </a:pPr>
            <a:r>
              <a:rPr lang="cs-CZ" sz="3600" b="1" dirty="0" smtClean="0">
                <a:latin typeface="+mn-lt"/>
                <a:cs typeface="Times New Roman" pitchFamily="18" charset="0"/>
              </a:rPr>
              <a:t>Zrno tropického kakaového stromu</a:t>
            </a:r>
            <a:r>
              <a:rPr lang="cs-CZ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i="1" dirty="0" err="1" smtClean="0">
                <a:latin typeface="+mn-lt"/>
                <a:cs typeface="Times New Roman" pitchFamily="18" charset="0"/>
              </a:rPr>
              <a:t>Theobroma</a:t>
            </a:r>
            <a:r>
              <a:rPr lang="cs-CZ" i="1" dirty="0" smtClean="0">
                <a:latin typeface="+mn-lt"/>
                <a:cs typeface="Times New Roman" pitchFamily="18" charset="0"/>
              </a:rPr>
              <a:t> </a:t>
            </a:r>
            <a:r>
              <a:rPr lang="cs-CZ" i="1" dirty="0" err="1" smtClean="0">
                <a:latin typeface="+mn-lt"/>
                <a:cs typeface="Times New Roman" pitchFamily="18" charset="0"/>
              </a:rPr>
              <a:t>cacao</a:t>
            </a:r>
            <a:endParaRPr lang="cs-CZ" dirty="0" smtClean="0">
              <a:latin typeface="+mn-lt"/>
            </a:endParaRPr>
          </a:p>
        </p:txBody>
      </p:sp>
      <p:pic>
        <p:nvPicPr>
          <p:cNvPr id="66562" name="Picture 2" descr="Soubor:Koeh-137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771775" y="1916113"/>
            <a:ext cx="3671888" cy="43846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ovéPole 2"/>
          <p:cNvSpPr txBox="1">
            <a:spLocks noChangeArrowheads="1"/>
          </p:cNvSpPr>
          <p:nvPr/>
        </p:nvSpPr>
        <p:spPr bwMode="auto">
          <a:xfrm>
            <a:off x="373063" y="1285875"/>
            <a:ext cx="8382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Neslazená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čistý čokoládový nápoj, též znám jako hořká nebo čokoláda na vaření. Je to nesmíšená čokoláda: mletá pražená čokoládová zrna bez přísad dávají silnou, hlubokou čokoládovou chuť do všech sladkostí, do kterých jsou přidána. 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S přidaným cukrem je používaná jako základ vrstvových dortů, koláčků, cukroví, keksů atd.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Tmavá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čokoláda bez mléka jako přísady, někdy zvaná jako prostá čokoláda.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1600" b="1" dirty="0" err="1">
                <a:latin typeface="+mn-lt"/>
                <a:cs typeface="Times New Roman" pitchFamily="18" charset="0"/>
              </a:rPr>
              <a:t>Couverture</a:t>
            </a:r>
            <a:r>
              <a:rPr lang="cs-CZ" sz="1600" b="1" dirty="0">
                <a:latin typeface="+mn-lt"/>
                <a:cs typeface="Times New Roman" pitchFamily="18" charset="0"/>
              </a:rPr>
              <a:t>:</a:t>
            </a:r>
            <a:r>
              <a:rPr lang="cs-CZ" sz="1600" dirty="0">
                <a:latin typeface="+mn-lt"/>
                <a:cs typeface="Times New Roman" pitchFamily="18" charset="0"/>
              </a:rPr>
              <a:t> termín používaný pro čokolády obsahující mnoho kakaového másla nejvyšší kvality. Populární druh čokolády </a:t>
            </a:r>
            <a:r>
              <a:rPr lang="cs-CZ" sz="1600" dirty="0" err="1">
                <a:latin typeface="+mn-lt"/>
                <a:cs typeface="Times New Roman" pitchFamily="18" charset="0"/>
              </a:rPr>
              <a:t>Couverture</a:t>
            </a:r>
            <a:r>
              <a:rPr lang="cs-CZ" sz="1600" dirty="0">
                <a:latin typeface="+mn-lt"/>
                <a:cs typeface="Times New Roman" pitchFamily="18" charset="0"/>
              </a:rPr>
              <a:t> používaný profesionálními cukráři a často prodáván v gurmánských a speciálních potravinových obchodech obsahuje </a:t>
            </a:r>
            <a:r>
              <a:rPr lang="cs-CZ" sz="1600" dirty="0" err="1">
                <a:latin typeface="+mn-lt"/>
                <a:cs typeface="Times New Roman" pitchFamily="18" charset="0"/>
              </a:rPr>
              <a:t>ingredienty</a:t>
            </a:r>
            <a:r>
              <a:rPr lang="cs-CZ" sz="1600" dirty="0">
                <a:latin typeface="+mn-lt"/>
                <a:cs typeface="Times New Roman" pitchFamily="18" charset="0"/>
              </a:rPr>
              <a:t>: </a:t>
            </a:r>
            <a:r>
              <a:rPr lang="cs-CZ" sz="1600" dirty="0" err="1">
                <a:latin typeface="+mn-lt"/>
                <a:cs typeface="Times New Roman" pitchFamily="18" charset="0"/>
              </a:rPr>
              <a:t>Valrhona</a:t>
            </a:r>
            <a:r>
              <a:rPr lang="cs-CZ" sz="1600" dirty="0">
                <a:latin typeface="+mn-lt"/>
                <a:cs typeface="Times New Roman" pitchFamily="18" charset="0"/>
              </a:rPr>
              <a:t>, </a:t>
            </a:r>
            <a:r>
              <a:rPr lang="cs-CZ" sz="1600" dirty="0" err="1">
                <a:latin typeface="+mn-lt"/>
                <a:cs typeface="Times New Roman" pitchFamily="18" charset="0"/>
              </a:rPr>
              <a:t>Lindt</a:t>
            </a:r>
            <a:r>
              <a:rPr lang="cs-CZ" sz="1600" dirty="0">
                <a:latin typeface="+mn-lt"/>
                <a:cs typeface="Times New Roman" pitchFamily="18" charset="0"/>
              </a:rPr>
              <a:t>, </a:t>
            </a:r>
            <a:r>
              <a:rPr lang="cs-CZ" sz="1600" dirty="0" err="1">
                <a:latin typeface="+mn-lt"/>
                <a:cs typeface="Times New Roman" pitchFamily="18" charset="0"/>
              </a:rPr>
              <a:t>Coco</a:t>
            </a: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  <a:r>
              <a:rPr lang="cs-CZ" sz="1600" dirty="0" err="1">
                <a:latin typeface="+mn-lt"/>
                <a:cs typeface="Times New Roman" pitchFamily="18" charset="0"/>
              </a:rPr>
              <a:t>Barry</a:t>
            </a:r>
            <a:r>
              <a:rPr lang="cs-CZ" sz="1600" dirty="0">
                <a:latin typeface="+mn-lt"/>
                <a:cs typeface="Times New Roman" pitchFamily="18" charset="0"/>
              </a:rPr>
              <a:t> a Esprit des </a:t>
            </a:r>
            <a:r>
              <a:rPr lang="cs-CZ" sz="1600" dirty="0" err="1">
                <a:latin typeface="+mn-lt"/>
                <a:cs typeface="Times New Roman" pitchFamily="18" charset="0"/>
              </a:rPr>
              <a:t>Alpes</a:t>
            </a:r>
            <a:r>
              <a:rPr lang="cs-CZ" sz="1600" dirty="0">
                <a:latin typeface="+mn-lt"/>
                <a:cs typeface="Times New Roman" pitchFamily="18" charset="0"/>
              </a:rPr>
              <a:t>. Tyto čokolády obsahují vysoké procento čokoládového moku (někdy víc než 70 %).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endParaRPr lang="cs-CZ" sz="16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Mléčná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čokoláda s přídavkem kondenzovaného nebo sušeného mléka.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 </a:t>
            </a: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Bílá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cukrářský výrobek založený na kakaovém másle bez kakaových složek. 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endParaRPr lang="cs-CZ" sz="16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1600" b="1" dirty="0">
                <a:latin typeface="+mn-lt"/>
                <a:cs typeface="Times New Roman" pitchFamily="18" charset="0"/>
              </a:rPr>
              <a:t>Ledová čokoláda:</a:t>
            </a:r>
            <a:r>
              <a:rPr lang="cs-CZ" sz="1600" dirty="0">
                <a:latin typeface="+mn-lt"/>
                <a:cs typeface="Times New Roman" pitchFamily="18" charset="0"/>
              </a:rPr>
              <a:t> druh čokolády, který je nutné před konzumací zchladit </a:t>
            </a:r>
            <a:br>
              <a:rPr lang="cs-CZ" sz="1600" dirty="0">
                <a:latin typeface="+mn-lt"/>
                <a:cs typeface="Times New Roman" pitchFamily="18" charset="0"/>
              </a:rPr>
            </a:br>
            <a:r>
              <a:rPr lang="cs-CZ" sz="1600" dirty="0">
                <a:latin typeface="+mn-lt"/>
                <a:cs typeface="Times New Roman" pitchFamily="18" charset="0"/>
              </a:rPr>
              <a:t>alespoň na teplotu cca 5 °C. </a:t>
            </a:r>
          </a:p>
          <a:p>
            <a:pPr>
              <a:defRPr/>
            </a:pPr>
            <a:endParaRPr lang="cs-CZ" sz="1600" dirty="0">
              <a:latin typeface="+mn-lt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3990925" y="332656"/>
            <a:ext cx="114627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Typ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ovéPole 1"/>
          <p:cNvSpPr txBox="1">
            <a:spLocks noChangeArrowheads="1"/>
          </p:cNvSpPr>
          <p:nvPr/>
        </p:nvSpPr>
        <p:spPr bwMode="auto">
          <a:xfrm>
            <a:off x="928688" y="175320"/>
            <a:ext cx="7286625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400" b="1" dirty="0" smtClean="0"/>
              <a:t>Proces výroby</a:t>
            </a:r>
            <a:br>
              <a:rPr lang="cs-CZ" sz="4400" b="1" dirty="0" smtClean="0"/>
            </a:b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 smtClean="0"/>
              <a:t>1</a:t>
            </a:r>
            <a:r>
              <a:rPr lang="cs-CZ" sz="2000" b="1" dirty="0"/>
              <a:t>. </a:t>
            </a:r>
            <a:r>
              <a:rPr lang="cs-CZ" sz="2000" b="1" dirty="0" smtClean="0"/>
              <a:t>Válcování </a:t>
            </a:r>
            <a:r>
              <a:rPr lang="cs-CZ" sz="2000" b="1" dirty="0"/>
              <a:t>stolice </a:t>
            </a:r>
            <a:r>
              <a:rPr lang="cs-CZ" sz="2000" dirty="0"/>
              <a:t>je zařízení, jež slouží ke zjemnění 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>chuti </a:t>
            </a:r>
            <a:r>
              <a:rPr lang="cs-CZ" sz="2000" dirty="0"/>
              <a:t>čokolády. Čokoládová hmota se na ni lije a roztírá.</a:t>
            </a:r>
          </a:p>
          <a:p>
            <a:r>
              <a:rPr lang="cs-CZ" sz="2000" b="1" dirty="0"/>
              <a:t>2. </a:t>
            </a:r>
            <a:r>
              <a:rPr lang="cs-CZ" sz="2000" b="1" dirty="0" err="1"/>
              <a:t>Konšování</a:t>
            </a:r>
            <a:r>
              <a:rPr lang="cs-CZ" sz="2000" dirty="0"/>
              <a:t>: tento pojem znamená chuť čokolády. Když se čokoláda </a:t>
            </a:r>
            <a:r>
              <a:rPr lang="cs-CZ" sz="2000" dirty="0" err="1"/>
              <a:t>konšuje</a:t>
            </a:r>
            <a:r>
              <a:rPr lang="cs-CZ" sz="2000" dirty="0"/>
              <a:t>, přidáváme do ní dochucovací prostředky </a:t>
            </a:r>
            <a:br>
              <a:rPr lang="cs-CZ" sz="2000" dirty="0"/>
            </a:br>
            <a:r>
              <a:rPr lang="cs-CZ" sz="2000" dirty="0"/>
              <a:t>a emulgátory. Tato celá hmota se míchá, šlehá a provzdušňuje. </a:t>
            </a:r>
          </a:p>
          <a:p>
            <a:r>
              <a:rPr lang="cs-CZ" sz="2000" b="1" dirty="0"/>
              <a:t>3. </a:t>
            </a:r>
            <a:r>
              <a:rPr lang="cs-CZ" sz="2000" b="1" dirty="0" err="1"/>
              <a:t>Temperace</a:t>
            </a:r>
            <a:r>
              <a:rPr lang="cs-CZ" sz="2000" dirty="0"/>
              <a:t> slouží k odolnosti, aby se tuk neodděloval.</a:t>
            </a:r>
          </a:p>
          <a:p>
            <a:r>
              <a:rPr lang="cs-CZ" sz="2000" b="1" dirty="0"/>
              <a:t>4. Chlazení</a:t>
            </a:r>
            <a:r>
              <a:rPr lang="cs-CZ" sz="2000" dirty="0"/>
              <a:t> probíhá v chladících skříních, kde čokoláda tuhne. Po ztuhnutí se čokoláda z forem vyklepne a balí.</a:t>
            </a:r>
            <a:endParaRPr lang="cs-CZ" dirty="0"/>
          </a:p>
        </p:txBody>
      </p:sp>
      <p:pic>
        <p:nvPicPr>
          <p:cNvPr id="68611" name="Picture 2" descr="http://www.people.cz/mag/articles_photo/1497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3" y="3714750"/>
            <a:ext cx="8143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4" descr="close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313" y="3643313"/>
            <a:ext cx="185737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6" descr="http://www.gamepark.cz/pictures/00/04/55/45558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75" y="5214938"/>
            <a:ext cx="19145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kava-cagliari.cz/files/images/cokolada.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285728"/>
            <a:ext cx="2000268" cy="2000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4" name="Picture 4" descr="http://kubavrajchu.eldar.cz/images/galerie/vylety02/brussel/slides/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2286016" cy="3106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6" name="Picture 6" descr="http://www.cukrarnajansky.cz/foto/zbozi/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42852"/>
            <a:ext cx="2370745" cy="1850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08" name="Picture 8" descr="http://www.zlutaraketa.cz/files/master_CHM0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071810"/>
            <a:ext cx="2718813" cy="3573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0" name="Picture 10" descr="funlok9ri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3214686"/>
            <a:ext cx="2606376" cy="3428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4" name="Picture 14" descr="http://www.webdrinks.cz/wp-content/uploads/produkty/MaximsKo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2428868"/>
            <a:ext cx="3810000" cy="38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612" name="Picture 12" descr="http://www.cokosvet.cz/Img/VOJACEK-SORTIMENT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1214422"/>
            <a:ext cx="2579674" cy="15777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bigmenu.cz/wimg/pralinky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2214554"/>
            <a:ext cx="190500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4" descr="http://www.e-party.cz/img/b-bonboniera-kru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4286256"/>
            <a:ext cx="2571768" cy="19288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8" name="Picture 6" descr="http://img.mimibazar.cz/foto-ssd/1/080906/16/a160945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17145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0" name="Picture 8" descr="http://www.nosi.cz/images/belgie08(7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794" y="3929066"/>
            <a:ext cx="3643338" cy="2732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22" name="Picture 10" descr="http://www.svatbadekor.cz/deploy/img/products/1467/tn_1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1428736"/>
            <a:ext cx="1428750" cy="1428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ovéPole 1"/>
          <p:cNvSpPr txBox="1"/>
          <p:nvPr/>
        </p:nvSpPr>
        <p:spPr>
          <a:xfrm>
            <a:off x="2339752" y="476672"/>
            <a:ext cx="48301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b="1" dirty="0" smtClean="0"/>
              <a:t>Belgické pralinky</a:t>
            </a:r>
            <a:endParaRPr lang="cs-CZ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548680"/>
            <a:ext cx="878497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Významné firmy: </a:t>
            </a:r>
          </a:p>
          <a:p>
            <a:pPr>
              <a:defRPr/>
            </a:pPr>
            <a:endParaRPr lang="cs-CZ" sz="20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000" dirty="0" smtClean="0">
                <a:latin typeface="+mn-lt"/>
                <a:cs typeface="Times New Roman" pitchFamily="18" charset="0"/>
              </a:rPr>
              <a:t>   </a:t>
            </a:r>
            <a:r>
              <a:rPr lang="cs-CZ" sz="2000" dirty="0">
                <a:latin typeface="+mn-lt"/>
                <a:cs typeface="Times New Roman" pitchFamily="18" charset="0"/>
              </a:rPr>
              <a:t>- </a:t>
            </a:r>
            <a:r>
              <a:rPr lang="cs-CZ" sz="2000" b="1" dirty="0" err="1" smtClean="0">
                <a:latin typeface="+mn-lt"/>
                <a:cs typeface="Times New Roman" pitchFamily="18" charset="0"/>
              </a:rPr>
              <a:t>Godiva</a:t>
            </a:r>
            <a:r>
              <a:rPr lang="cs-CZ" sz="2000" b="1" dirty="0" smtClean="0">
                <a:latin typeface="+mn-lt"/>
                <a:cs typeface="Times New Roman" pitchFamily="18" charset="0"/>
              </a:rPr>
              <a:t>,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světově nejproslulejší, velmi jemná čokoláda, zvláštní</a:t>
            </a:r>
            <a:r>
              <a:rPr lang="cs-CZ" sz="2000" dirty="0">
                <a:latin typeface="+mn-lt"/>
                <a:cs typeface="Times New Roman" pitchFamily="18" charset="0"/>
              </a:rPr>
              <a:t>,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výrazná chuť, </a:t>
            </a:r>
            <a:r>
              <a:rPr lang="cs-CZ" sz="2000" dirty="0" err="1" smtClean="0">
                <a:latin typeface="+mn-lt"/>
                <a:cs typeface="Times New Roman" pitchFamily="18" charset="0"/>
              </a:rPr>
              <a:t>nepočítatelné</a:t>
            </a:r>
            <a:r>
              <a:rPr lang="cs-CZ" sz="2000" dirty="0" smtClean="0">
                <a:latin typeface="+mn-lt"/>
                <a:cs typeface="Times New Roman" pitchFamily="18" charset="0"/>
              </a:rPr>
              <a:t> </a:t>
            </a:r>
            <a:r>
              <a:rPr lang="cs-CZ" sz="2000" dirty="0">
                <a:latin typeface="+mn-lt"/>
                <a:cs typeface="Times New Roman" pitchFamily="18" charset="0"/>
              </a:rPr>
              <a:t>množství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druhů, </a:t>
            </a:r>
            <a:r>
              <a:rPr lang="cs-CZ" sz="2000" dirty="0">
                <a:latin typeface="+mn-lt"/>
                <a:cs typeface="Times New Roman" pitchFamily="18" charset="0"/>
              </a:rPr>
              <a:t>patří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k nejdražším </a:t>
            </a:r>
            <a:r>
              <a:rPr lang="cs-CZ" sz="2000" dirty="0">
                <a:latin typeface="+mn-lt"/>
                <a:cs typeface="Times New Roman" pitchFamily="18" charset="0"/>
              </a:rPr>
              <a:t>značkám (tj. jedna pralinka cca 60 Kč, 250gr za cca 300Kč), ale zároveň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si </a:t>
            </a:r>
            <a:r>
              <a:rPr lang="cs-CZ" sz="2000" dirty="0">
                <a:latin typeface="+mn-lt"/>
                <a:cs typeface="Times New Roman" pitchFamily="18" charset="0"/>
              </a:rPr>
              <a:t>můžete být jisti, že kupujete to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nejkvalitnější…. </a:t>
            </a:r>
            <a:endParaRPr lang="cs-CZ" sz="20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000" dirty="0">
                <a:latin typeface="+mn-lt"/>
                <a:cs typeface="Times New Roman" pitchFamily="18" charset="0"/>
              </a:rPr>
              <a:t>   - </a:t>
            </a:r>
            <a:r>
              <a:rPr lang="cs-CZ" sz="2000" b="1" dirty="0" smtClean="0">
                <a:latin typeface="+mn-lt"/>
                <a:cs typeface="Times New Roman" pitchFamily="18" charset="0"/>
              </a:rPr>
              <a:t>KATHY </a:t>
            </a:r>
            <a:r>
              <a:rPr lang="cs-CZ" sz="2000" b="1" dirty="0" err="1">
                <a:latin typeface="+mn-lt"/>
                <a:cs typeface="Times New Roman" pitchFamily="18" charset="0"/>
              </a:rPr>
              <a:t>Chocolaterie</a:t>
            </a:r>
            <a:r>
              <a:rPr lang="cs-CZ" sz="2000" b="1" dirty="0">
                <a:latin typeface="+mn-lt"/>
                <a:cs typeface="Times New Roman" pitchFamily="18" charset="0"/>
              </a:rPr>
              <a:t> </a:t>
            </a:r>
            <a:r>
              <a:rPr lang="cs-CZ" sz="2000" dirty="0">
                <a:latin typeface="+mn-lt"/>
                <a:cs typeface="Times New Roman" pitchFamily="18" charset="0"/>
              </a:rPr>
              <a:t>,založena rodinou </a:t>
            </a:r>
            <a:r>
              <a:rPr lang="cs-CZ" sz="2000" dirty="0" err="1">
                <a:latin typeface="+mn-lt"/>
                <a:cs typeface="Times New Roman" pitchFamily="18" charset="0"/>
              </a:rPr>
              <a:t>Verheecke</a:t>
            </a:r>
            <a:r>
              <a:rPr lang="cs-CZ" sz="2000" dirty="0">
                <a:latin typeface="+mn-lt"/>
                <a:cs typeface="Times New Roman" pitchFamily="18" charset="0"/>
              </a:rPr>
              <a:t> roku 1919 </a:t>
            </a:r>
            <a:r>
              <a:rPr lang="cs-CZ" sz="2000" dirty="0" smtClean="0">
                <a:latin typeface="+mn-lt"/>
                <a:cs typeface="Times New Roman" pitchFamily="18" charset="0"/>
              </a:rPr>
              <a:t/>
            </a:r>
            <a:br>
              <a:rPr lang="cs-CZ" sz="2000" dirty="0" smtClean="0">
                <a:latin typeface="+mn-lt"/>
                <a:cs typeface="Times New Roman" pitchFamily="18" charset="0"/>
              </a:rPr>
            </a:br>
            <a:r>
              <a:rPr lang="cs-CZ" sz="2000" dirty="0" smtClean="0">
                <a:latin typeface="+mn-lt"/>
                <a:cs typeface="Times New Roman" pitchFamily="18" charset="0"/>
              </a:rPr>
              <a:t>v Bruggách </a:t>
            </a:r>
            <a:r>
              <a:rPr lang="cs-CZ" sz="2000" dirty="0">
                <a:latin typeface="+mn-lt"/>
                <a:cs typeface="Times New Roman" pitchFamily="18" charset="0"/>
              </a:rPr>
              <a:t>,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Pralinky jsou skoro 100let </a:t>
            </a:r>
            <a:r>
              <a:rPr lang="cs-CZ" sz="2000" dirty="0">
                <a:latin typeface="+mn-lt"/>
                <a:cs typeface="Times New Roman" pitchFamily="18" charset="0"/>
              </a:rPr>
              <a:t>,díky svojí kvalitě, oceňovány po celém světě. </a:t>
            </a:r>
          </a:p>
          <a:p>
            <a:pPr>
              <a:defRPr/>
            </a:pPr>
            <a:r>
              <a:rPr lang="cs-CZ" sz="2000" dirty="0">
                <a:latin typeface="+mn-lt"/>
                <a:cs typeface="Times New Roman" pitchFamily="18" charset="0"/>
              </a:rPr>
              <a:t>   - </a:t>
            </a:r>
            <a:r>
              <a:rPr lang="cs-CZ" sz="2000" b="1" dirty="0" err="1">
                <a:latin typeface="+mn-lt"/>
                <a:cs typeface="Times New Roman" pitchFamily="18" charset="0"/>
              </a:rPr>
              <a:t>Neuhaus</a:t>
            </a:r>
            <a:r>
              <a:rPr lang="cs-CZ" sz="2000" b="1" dirty="0">
                <a:latin typeface="+mn-lt"/>
                <a:cs typeface="Times New Roman" pitchFamily="18" charset="0"/>
              </a:rPr>
              <a:t> , Leonidas </a:t>
            </a:r>
            <a:r>
              <a:rPr lang="cs-CZ" sz="2000" dirty="0">
                <a:latin typeface="+mn-lt"/>
                <a:cs typeface="Times New Roman" pitchFamily="18" charset="0"/>
              </a:rPr>
              <a:t>…, je jich nespočet</a:t>
            </a:r>
            <a:r>
              <a:rPr lang="cs-CZ" sz="2000" dirty="0" smtClean="0">
                <a:latin typeface="+mn-lt"/>
                <a:cs typeface="Times New Roman" pitchFamily="18" charset="0"/>
              </a:rPr>
              <a:t>.</a:t>
            </a:r>
          </a:p>
          <a:p>
            <a:pPr>
              <a:defRPr/>
            </a:pPr>
            <a:endParaRPr lang="cs-CZ" sz="20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000" dirty="0">
                <a:latin typeface="+mn-lt"/>
                <a:cs typeface="Times New Roman" pitchFamily="18" charset="0"/>
              </a:rPr>
              <a:t>• Obchody s pralinkami mají pro zájem turistů pružnou otevírací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dobu. Můžete si koupit třeba </a:t>
            </a:r>
            <a:r>
              <a:rPr lang="cs-CZ" sz="2000" dirty="0">
                <a:latin typeface="+mn-lt"/>
                <a:cs typeface="Times New Roman" pitchFamily="18" charset="0"/>
              </a:rPr>
              <a:t>jen jednu pralinku nebo si udělat vlastní </a:t>
            </a:r>
            <a:r>
              <a:rPr lang="cs-CZ" sz="2000" dirty="0" smtClean="0">
                <a:latin typeface="+mn-lt"/>
                <a:cs typeface="Times New Roman" pitchFamily="18" charset="0"/>
              </a:rPr>
              <a:t>výběr balíčku.</a:t>
            </a:r>
            <a:endParaRPr lang="cs-CZ" sz="20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/>
            </a:r>
            <a:br>
              <a:rPr lang="cs-CZ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dirty="0">
                <a:latin typeface="+mn-lt"/>
              </a:rPr>
              <a:t/>
            </a:r>
            <a:br>
              <a:rPr lang="cs-CZ" dirty="0">
                <a:latin typeface="+mn-lt"/>
              </a:rPr>
            </a:br>
            <a:endParaRPr lang="cs-CZ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jamaicandawta.files.wordpress.com/2009/07/godiva-dark-chocola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600000">
            <a:off x="5132946" y="2632624"/>
            <a:ext cx="2571768" cy="257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0" name="Picture 6" descr="http://www.music-opera.com/villedumois/villephotos_bruxelles/Ballotin%20Neuha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00000">
            <a:off x="751588" y="2626101"/>
            <a:ext cx="2472043" cy="22907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2" name="Picture 8" descr="http://www.centrumchodov.cz/cz/images/shop_photos/pralinky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600000">
            <a:off x="2206838" y="1060823"/>
            <a:ext cx="1671072" cy="17030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4" name="Picture 10" descr="http://img.mimibazar.cz/foto-ssd/1/080910/15/a16198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0000">
            <a:off x="3194407" y="4423250"/>
            <a:ext cx="1714500" cy="1562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96" name="Picture 12" descr="http://img.mimibazar.cz/foto-ssd/1/081125/14/a18508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600000">
            <a:off x="6636662" y="1135945"/>
            <a:ext cx="1714500" cy="1714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Známe z gastronomie…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Holandský řízek</a:t>
            </a:r>
          </a:p>
          <a:p>
            <a:r>
              <a:rPr lang="cs-CZ" dirty="0" smtClean="0"/>
              <a:t>Holandská omáčka</a:t>
            </a:r>
          </a:p>
          <a:p>
            <a:r>
              <a:rPr lang="cs-CZ" dirty="0" smtClean="0"/>
              <a:t>Holandská hořčice</a:t>
            </a:r>
          </a:p>
          <a:p>
            <a:r>
              <a:rPr lang="cs-CZ" dirty="0" smtClean="0"/>
              <a:t>Holandská rajčata</a:t>
            </a:r>
          </a:p>
          <a:p>
            <a:r>
              <a:rPr lang="cs-CZ" dirty="0" smtClean="0"/>
              <a:t>Holandské </a:t>
            </a:r>
            <a:r>
              <a:rPr lang="cs-CZ" dirty="0"/>
              <a:t>kakao…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4000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02559" y="260648"/>
            <a:ext cx="7000875" cy="70173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 smtClean="0">
                <a:solidFill>
                  <a:schemeClr val="accent6">
                    <a:lumMod val="50000"/>
                  </a:schemeClr>
                </a:solidFill>
                <a:latin typeface="+mn-lt"/>
              </a:rPr>
              <a:t>• </a:t>
            </a:r>
            <a:r>
              <a:rPr lang="cs-CZ" sz="2400" dirty="0">
                <a:latin typeface="+mn-lt"/>
                <a:cs typeface="Times New Roman" pitchFamily="18" charset="0"/>
              </a:rPr>
              <a:t>Vhodné skladování belgických pralinek je při teplotě 15 -18°C a ve  vlhkosti menší než 60</a:t>
            </a:r>
            <a:r>
              <a:rPr lang="cs-CZ" sz="2400" dirty="0" smtClean="0">
                <a:latin typeface="+mn-lt"/>
                <a:cs typeface="Times New Roman" pitchFamily="18" charset="0"/>
              </a:rPr>
              <a:t>%</a:t>
            </a:r>
          </a:p>
          <a:p>
            <a:pPr>
              <a:defRPr/>
            </a:pPr>
            <a:r>
              <a:rPr lang="cs-CZ" sz="2400" dirty="0" smtClean="0">
                <a:latin typeface="+mn-lt"/>
                <a:cs typeface="Times New Roman" pitchFamily="18" charset="0"/>
              </a:rPr>
              <a:t> </a:t>
            </a: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>
                <a:latin typeface="+mn-lt"/>
                <a:cs typeface="Times New Roman" pitchFamily="18" charset="0"/>
              </a:rPr>
              <a:t>• Nejlepší značky pralinek vytvořili v Belgii </a:t>
            </a:r>
            <a:r>
              <a:rPr lang="cs-CZ" sz="2400" dirty="0" smtClean="0">
                <a:latin typeface="+mn-lt"/>
                <a:cs typeface="Times New Roman" pitchFamily="18" charset="0"/>
              </a:rPr>
              <a:t>Řekové. </a:t>
            </a:r>
          </a:p>
          <a:p>
            <a:pPr>
              <a:defRPr/>
            </a:pPr>
            <a:endParaRPr lang="cs-CZ" sz="24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 smtClean="0">
                <a:latin typeface="+mn-lt"/>
                <a:cs typeface="Times New Roman" pitchFamily="18" charset="0"/>
              </a:rPr>
              <a:t>• Termínem </a:t>
            </a:r>
            <a:r>
              <a:rPr lang="cs-CZ" sz="2400" dirty="0">
                <a:latin typeface="+mn-lt"/>
                <a:cs typeface="Times New Roman" pitchFamily="18" charset="0"/>
              </a:rPr>
              <a:t>pralinky se v Belgii </a:t>
            </a:r>
            <a:r>
              <a:rPr lang="cs-CZ" sz="2400" dirty="0" smtClean="0">
                <a:latin typeface="+mn-lt"/>
                <a:cs typeface="Times New Roman" pitchFamily="18" charset="0"/>
              </a:rPr>
              <a:t>označují jakékoli </a:t>
            </a:r>
            <a:r>
              <a:rPr lang="cs-CZ" sz="2400" dirty="0">
                <a:latin typeface="+mn-lt"/>
                <a:cs typeface="Times New Roman" pitchFamily="18" charset="0"/>
              </a:rPr>
              <a:t>plněné čokoládové bonbóny. </a:t>
            </a:r>
            <a:endParaRPr lang="cs-CZ" sz="24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>
                <a:latin typeface="+mn-lt"/>
                <a:cs typeface="Times New Roman" pitchFamily="18" charset="0"/>
              </a:rPr>
              <a:t>• Maršál </a:t>
            </a:r>
            <a:r>
              <a:rPr lang="cs-CZ" sz="2400" dirty="0" err="1">
                <a:latin typeface="+mn-lt"/>
                <a:cs typeface="Times New Roman" pitchFamily="18" charset="0"/>
              </a:rPr>
              <a:t>du</a:t>
            </a:r>
            <a:r>
              <a:rPr lang="cs-CZ" sz="2400" dirty="0">
                <a:latin typeface="+mn-lt"/>
                <a:cs typeface="Times New Roman" pitchFamily="18" charset="0"/>
              </a:rPr>
              <a:t> </a:t>
            </a:r>
            <a:r>
              <a:rPr lang="cs-CZ" sz="2400" dirty="0" err="1">
                <a:latin typeface="+mn-lt"/>
                <a:cs typeface="Times New Roman" pitchFamily="18" charset="0"/>
              </a:rPr>
              <a:t>Plessis-Praslin</a:t>
            </a:r>
            <a:r>
              <a:rPr lang="cs-CZ" sz="2400" dirty="0">
                <a:latin typeface="+mn-lt"/>
                <a:cs typeface="Times New Roman" pitchFamily="18" charset="0"/>
              </a:rPr>
              <a:t> dal spolu se svým cukrářem </a:t>
            </a:r>
            <a:r>
              <a:rPr lang="cs-CZ" sz="2400" dirty="0" err="1">
                <a:latin typeface="+mn-lt"/>
                <a:cs typeface="Times New Roman" pitchFamily="18" charset="0"/>
              </a:rPr>
              <a:t>Clémentem</a:t>
            </a:r>
            <a:r>
              <a:rPr lang="cs-CZ" sz="2400" dirty="0">
                <a:latin typeface="+mn-lt"/>
                <a:cs typeface="Times New Roman" pitchFamily="18" charset="0"/>
              </a:rPr>
              <a:t>  </a:t>
            </a:r>
            <a:r>
              <a:rPr lang="cs-CZ" sz="2400" dirty="0" err="1">
                <a:latin typeface="+mn-lt"/>
                <a:cs typeface="Times New Roman" pitchFamily="18" charset="0"/>
              </a:rPr>
              <a:t>Lassagnem</a:t>
            </a:r>
            <a:r>
              <a:rPr lang="cs-CZ" sz="2400" dirty="0">
                <a:latin typeface="+mn-lt"/>
                <a:cs typeface="Times New Roman" pitchFamily="18" charset="0"/>
              </a:rPr>
              <a:t> vzniknout této delikatese, jež již čtyři století hýčká chuťové buňky milovníků čokolády po celém světě. </a:t>
            </a:r>
            <a:endParaRPr lang="cs-CZ" sz="2400" dirty="0" smtClean="0"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cs-CZ" sz="2400" dirty="0">
                <a:latin typeface="+mn-lt"/>
                <a:cs typeface="Times New Roman" pitchFamily="18" charset="0"/>
              </a:rPr>
              <a:t>• Dům pralinek </a:t>
            </a:r>
            <a:r>
              <a:rPr lang="cs-CZ" sz="2400" dirty="0" smtClean="0">
                <a:latin typeface="+mn-lt"/>
                <a:cs typeface="Times New Roman" pitchFamily="18" charset="0"/>
              </a:rPr>
              <a:t>stojí v </a:t>
            </a:r>
            <a:r>
              <a:rPr lang="cs-CZ" sz="2400" dirty="0" err="1" smtClean="0">
                <a:latin typeface="+mn-lt"/>
                <a:cs typeface="Times New Roman" pitchFamily="18" charset="0"/>
              </a:rPr>
              <a:t>Montargis</a:t>
            </a:r>
            <a:r>
              <a:rPr lang="cs-CZ" sz="2400" dirty="0" smtClean="0">
                <a:latin typeface="+mn-lt"/>
                <a:cs typeface="Times New Roman" pitchFamily="18" charset="0"/>
              </a:rPr>
              <a:t>.</a:t>
            </a:r>
            <a:endParaRPr lang="cs-CZ" sz="2400" dirty="0">
              <a:latin typeface="+mn-lt"/>
              <a:cs typeface="Times New Roman" pitchFamily="18" charset="0"/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defRPr/>
            </a:pPr>
            <a:endParaRPr lang="cs-CZ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Hydroponní</a:t>
            </a:r>
            <a:r>
              <a:rPr lang="cs-CZ" dirty="0" smtClean="0"/>
              <a:t> pěstování rajčat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588" y="1600200"/>
            <a:ext cx="6786823" cy="4525963"/>
          </a:xfrm>
        </p:spPr>
      </p:pic>
    </p:spTree>
    <p:extLst>
      <p:ext uri="{BB962C8B-B14F-4D97-AF65-F5344CB8AC3E}">
        <p14:creationId xmlns:p14="http://schemas.microsoft.com/office/powerpoint/2010/main" val="1924027906"/>
      </p:ext>
    </p:extLst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1887</Words>
  <Application>Microsoft Office PowerPoint</Application>
  <PresentationFormat>Předvádění na obrazovce (4:3)</PresentationFormat>
  <Paragraphs>266</Paragraphs>
  <Slides>80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80</vt:i4>
      </vt:variant>
    </vt:vector>
  </HeadingPairs>
  <TitlesOfParts>
    <vt:vector size="84" baseType="lpstr">
      <vt:lpstr>Arial</vt:lpstr>
      <vt:lpstr>Times New Roman</vt:lpstr>
      <vt:lpstr>Wingdings</vt:lpstr>
      <vt:lpstr>Výchozí návrh</vt:lpstr>
      <vt:lpstr>Prezentace aplikace PowerPoint</vt:lpstr>
      <vt:lpstr>Prezentace aplikace PowerPoint</vt:lpstr>
      <vt:lpstr>Holandsko</vt:lpstr>
      <vt:lpstr>Holandsko</vt:lpstr>
      <vt:lpstr>Prezentace aplikace PowerPoint</vt:lpstr>
      <vt:lpstr>Životní styl </vt:lpstr>
      <vt:lpstr>Životní styl </vt:lpstr>
      <vt:lpstr>Známe z gastronomie…</vt:lpstr>
      <vt:lpstr>Hydroponní pěstování rajčat </vt:lpstr>
      <vt:lpstr>Prezentace aplikace PowerPoint</vt:lpstr>
      <vt:lpstr>Mlýny na všechno…</vt:lpstr>
      <vt:lpstr>Obchod se sýry</vt:lpstr>
      <vt:lpstr>        Prodavačka sýrů</vt:lpstr>
      <vt:lpstr>Exkurze do výroby sýrů</vt:lpstr>
      <vt:lpstr>      Degustace </vt:lpstr>
      <vt:lpstr>Balení sýrů pro turisty…</vt:lpstr>
      <vt:lpstr>Sýrový trh v Alkmaaru </vt:lpstr>
      <vt:lpstr>Stánky s plody moře</vt:lpstr>
      <vt:lpstr>Stánky s waflemi</vt:lpstr>
      <vt:lpstr>Umělecká hospůdka</vt:lpstr>
      <vt:lpstr>Kubusové domy</vt:lpstr>
      <vt:lpstr>Prodej vín a destilátů</vt:lpstr>
      <vt:lpstr>Jenever, předchůdce ginu  </vt:lpstr>
      <vt:lpstr>Bols </vt:lpstr>
      <vt:lpstr>Automat na rychlé občerstvení</vt:lpstr>
      <vt:lpstr>Kroket </vt:lpstr>
      <vt:lpstr>Tolerance ke všemu…</vt:lpstr>
      <vt:lpstr>Legální prodej lehkých drog</vt:lpstr>
      <vt:lpstr>20 minut = 40 euro</vt:lpstr>
      <vt:lpstr>Belgické speciality </vt:lpstr>
      <vt:lpstr>Belgie v minulosti </vt:lpstr>
      <vt:lpstr>Belgie dnes </vt:lpstr>
      <vt:lpstr>Životní styl </vt:lpstr>
      <vt:lpstr>Svačina – sladká, ale i slaná wafle  </vt:lpstr>
      <vt:lpstr>Tradiční pokrmy </vt:lpstr>
      <vt:lpstr>Tradiční pokrmy </vt:lpstr>
      <vt:lpstr>Mušle a šneci</vt:lpstr>
      <vt:lpstr>Les Moules</vt:lpstr>
      <vt:lpstr>Prezentace aplikace PowerPoint</vt:lpstr>
      <vt:lpstr>Prezentace aplikace PowerPoint</vt:lpstr>
      <vt:lpstr>Speciální belgické předkrmy</vt:lpstr>
      <vt:lpstr>Prezentace aplikace PowerPoint</vt:lpstr>
      <vt:lpstr>Prezentace aplikace PowerPoint</vt:lpstr>
      <vt:lpstr>Prezentace aplikace PowerPoint</vt:lpstr>
      <vt:lpstr>Prezentace aplikace PowerPoint</vt:lpstr>
      <vt:lpstr>Belgické polévky a hlavní jídla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Sýry </vt:lpstr>
      <vt:lpstr>Prezentace aplikace PowerPoint</vt:lpstr>
      <vt:lpstr>Prezentace aplikace PowerPoint</vt:lpstr>
      <vt:lpstr>Trapistické sýry Limburger </vt:lpstr>
      <vt:lpstr>Waffle </vt:lpstr>
      <vt:lpstr>Prezentace aplikace PowerPoint</vt:lpstr>
      <vt:lpstr>Prezentace aplikace PowerPoint</vt:lpstr>
      <vt:lpstr>Belgická piva</vt:lpstr>
      <vt:lpstr>Stella Artois</vt:lpstr>
      <vt:lpstr>Leffe Blond</vt:lpstr>
      <vt:lpstr>Leffe Brown</vt:lpstr>
      <vt:lpstr>Lambic</vt:lpstr>
      <vt:lpstr>Belle Vue Kriek</vt:lpstr>
      <vt:lpstr>Hoegaarden White</vt:lpstr>
      <vt:lpstr>Hoegaarden Forbidden Fruit</vt:lpstr>
      <vt:lpstr>Duvel</vt:lpstr>
      <vt:lpstr>Gulden Draak</vt:lpstr>
      <vt:lpstr>Prezentace aplikace PowerPoint</vt:lpstr>
      <vt:lpstr>Prezentace aplikace PowerPoint</vt:lpstr>
      <vt:lpstr>Prezentace aplikace PowerPoint</vt:lpstr>
      <vt:lpstr>Zrno tropického kakaového stromu  Theobroma cacao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Belgické pralinky</dc:title>
  <dc:creator>Barča</dc:creator>
  <cp:lastModifiedBy>bur0002</cp:lastModifiedBy>
  <cp:revision>62</cp:revision>
  <dcterms:created xsi:type="dcterms:W3CDTF">2010-10-24T19:05:44Z</dcterms:created>
  <dcterms:modified xsi:type="dcterms:W3CDTF">2021-11-03T11:08:00Z</dcterms:modified>
</cp:coreProperties>
</file>