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4" r:id="rId3"/>
    <p:sldId id="285" r:id="rId4"/>
    <p:sldId id="268" r:id="rId5"/>
    <p:sldId id="286" r:id="rId6"/>
    <p:sldId id="269" r:id="rId7"/>
    <p:sldId id="287" r:id="rId8"/>
    <p:sldId id="270" r:id="rId9"/>
    <p:sldId id="288" r:id="rId10"/>
    <p:sldId id="271" r:id="rId11"/>
    <p:sldId id="289" r:id="rId12"/>
    <p:sldId id="272" r:id="rId13"/>
    <p:sldId id="290" r:id="rId14"/>
    <p:sldId id="273" r:id="rId15"/>
    <p:sldId id="291" r:id="rId16"/>
    <p:sldId id="274" r:id="rId17"/>
    <p:sldId id="292" r:id="rId18"/>
    <p:sldId id="275" r:id="rId19"/>
    <p:sldId id="293" r:id="rId20"/>
    <p:sldId id="276" r:id="rId21"/>
    <p:sldId id="294" r:id="rId22"/>
    <p:sldId id="277" r:id="rId23"/>
    <p:sldId id="295" r:id="rId24"/>
    <p:sldId id="278" r:id="rId25"/>
    <p:sldId id="296" r:id="rId26"/>
    <p:sldId id="279" r:id="rId27"/>
    <p:sldId id="297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99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9C7C-F672-4BED-A4FC-A5CFA0E5D87F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AC59-4CC2-4F6A-A451-4F7451A14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ABBB-22C7-4AE1-956D-CCE78E8AAC57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6256-58FA-4843-8F5F-EE14A84A0F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0F47-2439-46C3-A891-A4DCE4A1A213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A77C-F551-45DA-8ECF-262F0EAB3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6D0A-C2A9-408B-B031-1F25D803A685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A03B-1462-4715-B377-ED43CCD9BB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A63A-768C-415B-919F-93D7E1FF5020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682AF-72F7-461E-B7C9-00763BCAE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FEDA-3C62-4CA0-B8A7-8D035B4197D1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E377-3B3F-4A6D-89F3-CB9FE7F019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7DA0-71ED-4C28-A671-B541FEC6954F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967C2-81AB-42A7-87F8-7B9B769F15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CAA0-82FA-48B2-AF3E-E66CC2117C88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B334-4793-4AC5-B233-5D3B66CB5E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DE2D-AE1D-4551-81CE-B91400E34C91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EF86-9AE8-4C15-8165-736DC39286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BC67-D679-482D-BE04-FA3B9CA0781C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5800-1B7E-4379-B7A7-AF71F3BC1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1932-E2BE-4777-B953-9F43C3D31473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DC3A-9CB2-4841-911D-FBF25EE417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8C79CC-8F00-449E-8820-A295204B5BF7}" type="datetimeFigureOut">
              <a:rPr lang="cs-CZ"/>
              <a:pPr>
                <a:defRPr/>
              </a:pPr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259A2C-320E-4C46-BA99-8F3E08E110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hop-rychle.cz/fotky1679/fotos/_vyrd11_12bellafetta-krajena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subTitle" idx="1"/>
          </p:nvPr>
        </p:nvSpPr>
        <p:spPr>
          <a:xfrm>
            <a:off x="1371600" y="5013325"/>
            <a:ext cx="6400800" cy="625475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tx1"/>
                </a:solidFill>
                <a:latin typeface="Arial" charset="0"/>
              </a:rPr>
              <a:t>Italské uzeniny </a:t>
            </a:r>
          </a:p>
        </p:txBody>
      </p:sp>
      <p:pic>
        <p:nvPicPr>
          <p:cNvPr id="13314" name="Obrázek 3"/>
          <p:cNvPicPr>
            <a:picLocks noGrp="1" noChangeAspect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28625"/>
            <a:ext cx="8280400" cy="41116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Lordo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719388"/>
            <a:ext cx="3095625" cy="2286000"/>
          </a:xfrm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62500" y="1985963"/>
            <a:ext cx="3810000" cy="375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Lordo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96470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err="1" smtClean="0">
                <a:latin typeface="Arial Unicode MS" pitchFamily="34" charset="-128"/>
              </a:rPr>
              <a:t>Lordo</a:t>
            </a:r>
            <a:r>
              <a:rPr lang="cs-CZ" sz="2400" dirty="0" smtClean="0">
                <a:latin typeface="Arial Unicode MS" pitchFamily="34" charset="-128"/>
              </a:rPr>
              <a:t> je špek, který se používá výhradně na vaření.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Bresaola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2640013"/>
            <a:ext cx="2381250" cy="2447925"/>
          </a:xfrm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51088"/>
            <a:ext cx="4038600" cy="3024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charset="0"/>
              </a:rPr>
              <a:t>Bresaola</a:t>
            </a:r>
            <a:endParaRPr lang="cs-CZ" b="1" dirty="0" smtClean="0">
              <a:latin typeface="Arial" charset="0"/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err="1" smtClean="0">
                <a:latin typeface="Arial Unicode MS" pitchFamily="34" charset="-128"/>
              </a:rPr>
              <a:t>Bresaola</a:t>
            </a:r>
            <a:r>
              <a:rPr lang="cs-CZ" sz="2400" dirty="0" smtClean="0">
                <a:latin typeface="Arial Unicode MS" pitchFamily="34" charset="-128"/>
              </a:rPr>
              <a:t>, pocházející z </a:t>
            </a:r>
            <a:r>
              <a:rPr lang="cs-CZ" sz="2400" dirty="0" err="1" smtClean="0">
                <a:latin typeface="Arial Unicode MS" pitchFamily="34" charset="-128"/>
              </a:rPr>
              <a:t>Valtelliny</a:t>
            </a:r>
            <a:r>
              <a:rPr lang="cs-CZ" sz="2400" dirty="0" smtClean="0">
                <a:latin typeface="Arial Unicode MS" pitchFamily="34" charset="-128"/>
              </a:rPr>
              <a:t> v Lombardii,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je místní specialita ze sušeného hovězího masa.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Nasolené hovězí maso lahodné chuti nakrájené na tenké plátky se dokonale hodí jako předkrm, který se pokape panenským olivovým olejem a trochou citronové šťávy.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Luganega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46350"/>
            <a:ext cx="4038600" cy="2633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Luganega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Ke specialitám severní části Itálie patří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luganega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jemně kořeněná klobása vyrobená z vepřového,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 jež mnohdy obsahuje parmazán.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Často se griluje, smaží s bílým vínem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nebo se podává s čočkou či s bramborovou kaší.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Můžeme ji také nakrájet na kolečka a přimíchat do rizota.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Cotechino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pic>
        <p:nvPicPr>
          <p:cNvPr id="2867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516188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Cotechino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Cotechino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je velká jemně kořeněná a solená uzenina vyrobená z vepřového masa. </a:t>
            </a: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Ochucené maso se nechá několik dní uležet.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Svůj název uzenina získala podle slova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coteca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kůže.</a:t>
            </a:r>
          </a:p>
          <a:p>
            <a:pPr eaLnBrk="1" hangingPunct="1">
              <a:buFont typeface="Arial" charset="0"/>
              <a:buNone/>
            </a:pPr>
            <a:endParaRPr lang="cs-CZ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Coppa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687638"/>
            <a:ext cx="3429000" cy="2352675"/>
          </a:xfrm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84463"/>
            <a:ext cx="4038600" cy="235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Coppa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1187624" y="2420888"/>
            <a:ext cx="6768752" cy="273630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Tato nasolená a sušená uzenina se vyrábí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z vepřové plece nebo hrudi </a:t>
            </a: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a prodává se ve slupce z vepřové kůže.</a:t>
            </a:r>
          </a:p>
          <a:p>
            <a:pPr algn="ctr" eaLnBrk="1" hangingPunct="1">
              <a:buFont typeface="Arial" charset="0"/>
              <a:buNone/>
            </a:pPr>
            <a:endParaRPr lang="cs-CZ" sz="2400" dirty="0" smtClean="0">
              <a:latin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cs-CZ" sz="2400" dirty="0" err="1" smtClean="0">
                <a:latin typeface="Arial Unicode MS" pitchFamily="34" charset="-128"/>
              </a:rPr>
              <a:t>Coppa</a:t>
            </a:r>
            <a:r>
              <a:rPr lang="cs-CZ" sz="2400" dirty="0" smtClean="0">
                <a:latin typeface="Arial Unicode MS" pitchFamily="34" charset="-128"/>
              </a:rPr>
              <a:t> má zhruba </a:t>
            </a:r>
            <a:r>
              <a:rPr lang="cs-CZ" sz="2400" dirty="0" err="1" smtClean="0">
                <a:latin typeface="Arial Unicode MS" pitchFamily="34" charset="-128"/>
              </a:rPr>
              <a:t>obdelníkový</a:t>
            </a:r>
            <a:r>
              <a:rPr lang="cs-CZ" sz="2400" dirty="0" smtClean="0">
                <a:latin typeface="Arial Unicode MS" pitchFamily="34" charset="-128"/>
              </a:rPr>
              <a:t> tvar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a sytě červenou barvu.</a:t>
            </a:r>
          </a:p>
          <a:p>
            <a:pPr eaLnBrk="1" hangingPunct="1"/>
            <a:endParaRPr lang="cs-CZ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Prosciutto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di Parma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2852936"/>
            <a:ext cx="4038600" cy="2265363"/>
          </a:xfrm>
        </p:spPr>
      </p:pic>
      <p:pic>
        <p:nvPicPr>
          <p:cNvPr id="14339" name="Zástupný symbol pro obsah 4" descr="Prosciutto di Parma D.O.P.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10125" y="2081213"/>
            <a:ext cx="3714750" cy="3848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Zampone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t="10817"/>
          <a:stretch/>
        </p:blipFill>
        <p:spPr>
          <a:xfrm>
            <a:off x="1115616" y="1844824"/>
            <a:ext cx="7042150" cy="4316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2617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Zampone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Tato specialita pocházející z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Modeny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se vyrábí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z vepřových nožiček plněných jemně namletým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vepřovým ramínkem a odřezky včetně kůže.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Mletým masem se naplní vepřová nožička tak, </a:t>
            </a: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aby získala původní tvar.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Zampone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váží do 2kg.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Mortadella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7750" y="2430463"/>
            <a:ext cx="2857500" cy="2867025"/>
          </a:xfrm>
        </p:spPr>
      </p:pic>
      <p:pic>
        <p:nvPicPr>
          <p:cNvPr id="348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0" y="2386013"/>
            <a:ext cx="2857500" cy="295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Mortadella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2535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err="1" smtClean="0">
                <a:latin typeface="Arial Unicode MS" pitchFamily="34" charset="-128"/>
              </a:rPr>
              <a:t>Mortadella</a:t>
            </a:r>
            <a:r>
              <a:rPr lang="cs-CZ" sz="2400" dirty="0" smtClean="0">
                <a:latin typeface="Arial Unicode MS" pitchFamily="34" charset="-128"/>
              </a:rPr>
              <a:t> je považována za nejchutnější italský salám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z vepřového masa. 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Je velmi jemná, někomu by se mohla zdát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téměř nevýrazná. 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Obsahuje kousky sádla a pistáciových oříšků.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Tento salám je vyráběný z tučného masa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(z vepřového laloku nebo ze slaniny </a:t>
            </a:r>
            <a:r>
              <a:rPr lang="cs-CZ" sz="2400" dirty="0" err="1" smtClean="0">
                <a:latin typeface="Arial Unicode MS" pitchFamily="34" charset="-128"/>
              </a:rPr>
              <a:t>pancetta</a:t>
            </a:r>
            <a:r>
              <a:rPr lang="cs-CZ" sz="2400" dirty="0" smtClean="0">
                <a:latin typeface="Arial Unicode MS" pitchFamily="34" charset="-128"/>
              </a:rPr>
              <a:t>)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a z libového masa z vepřové plece či kýty.</a:t>
            </a:r>
          </a:p>
          <a:p>
            <a:pPr eaLnBrk="1" hangingPunct="1"/>
            <a:endParaRPr lang="cs-CZ" dirty="0" smtClean="0">
              <a:latin typeface="Arial Unicode MS" pitchFamily="34" charset="-128"/>
            </a:endParaRPr>
          </a:p>
          <a:p>
            <a:pPr eaLnBrk="1" hangingPunct="1"/>
            <a:endParaRPr lang="cs-CZ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Salami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Felino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2924944"/>
            <a:ext cx="4038600" cy="1954213"/>
          </a:xfrm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2147888"/>
            <a:ext cx="3429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Salami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Felino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Tato vynikající jemná uzenina z nahrubo krájeného masa pochází z </a:t>
            </a:r>
            <a:r>
              <a:rPr lang="cs-CZ" sz="2400" dirty="0" err="1" smtClean="0">
                <a:latin typeface="Arial Unicode MS" pitchFamily="34" charset="-128"/>
              </a:rPr>
              <a:t>Felina</a:t>
            </a:r>
            <a:r>
              <a:rPr lang="cs-CZ" sz="2400" dirty="0" smtClean="0">
                <a:latin typeface="Arial Unicode MS" pitchFamily="34" charset="-128"/>
              </a:rPr>
              <a:t> poblíž Parmy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a je považována za jednu z nejjemnějších.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Vyrábí se především z libového masa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a dochucuje se kuličkami černého pepře,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trochou česneku a místního bílého vína.</a:t>
            </a:r>
          </a:p>
          <a:p>
            <a:pPr algn="ctr" eaLnBrk="1" hangingPunct="1">
              <a:buFont typeface="Arial" charset="0"/>
              <a:buNone/>
            </a:pPr>
            <a:endParaRPr lang="cs-CZ" sz="24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Salami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milano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14525"/>
            <a:ext cx="4038600" cy="3897313"/>
          </a:xfrm>
        </p:spPr>
      </p:pic>
      <p:pic>
        <p:nvPicPr>
          <p:cNvPr id="389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75" y="1857375"/>
            <a:ext cx="333375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>
                <a:latin typeface="Arial" pitchFamily="34" charset="0"/>
                <a:cs typeface="Arial" pitchFamily="34" charset="0"/>
              </a:rPr>
              <a:t>Salami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milano</a:t>
            </a:r>
            <a:endParaRPr lang="cs-CZ" dirty="0" smtClean="0"/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/>
              <a:t>Je jednou z nejběžnější italskou uzeninou, </a:t>
            </a:r>
            <a:br>
              <a:rPr lang="cs-CZ" sz="2400" dirty="0" smtClean="0"/>
            </a:br>
            <a:r>
              <a:rPr lang="cs-CZ" sz="2400" dirty="0" smtClean="0"/>
              <a:t>která se vyrábí ze stejného množství najemno namletého vepřového, sádla a hovězího.</a:t>
            </a:r>
            <a:br>
              <a:rPr lang="cs-CZ" sz="2400" dirty="0" smtClean="0"/>
            </a:br>
            <a:endParaRPr lang="cs-CZ" sz="2400" dirty="0" smtClean="0"/>
          </a:p>
          <a:p>
            <a:pPr marL="0" indent="0" algn="ctr" eaLnBrk="1" hangingPunct="1">
              <a:buNone/>
            </a:pPr>
            <a:r>
              <a:rPr lang="cs-CZ" sz="2400" dirty="0" smtClean="0"/>
              <a:t>Maso se dochucuje pepřem, česnekem a bílým vínem.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Bellafetta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Zástupný symbol pro obsah 3"/>
          <p:cNvSpPr>
            <a:spLocks noGrp="1"/>
          </p:cNvSpPr>
          <p:nvPr>
            <p:ph sz="half" idx="2"/>
          </p:nvPr>
        </p:nvSpPr>
        <p:spPr>
          <a:xfrm>
            <a:off x="759477" y="1556792"/>
            <a:ext cx="7632848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Plísňový salám s bílým vínem a nízkým obsahem tuku</a:t>
            </a:r>
          </a:p>
        </p:txBody>
      </p:sp>
      <p:pic>
        <p:nvPicPr>
          <p:cNvPr id="40963" name="Zástupný symbol pro obsah 4" descr="Bellafetta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795" t="9533" r="-795" b="10409"/>
          <a:stretch/>
        </p:blipFill>
        <p:spPr>
          <a:xfrm>
            <a:off x="954945" y="2204864"/>
            <a:ext cx="3312368" cy="3888432"/>
          </a:xfrm>
        </p:spPr>
      </p:pic>
      <p:pic>
        <p:nvPicPr>
          <p:cNvPr id="40964" name="Obrázek 5" descr="http://www.eshop-rychle.cz/fotky1679/fotos/_vyrd11_12bellafetta-krajen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0813" y="2780928"/>
            <a:ext cx="4232516" cy="322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0" y="128588"/>
            <a:ext cx="5889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056" bIns="0" anchor="ctr">
            <a:spAutoFit/>
          </a:bodyPr>
          <a:lstStyle/>
          <a:p>
            <a:r>
              <a:rPr lang="cs-CZ" sz="1000"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endParaRPr lang="cs-CZ">
              <a:ea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latin typeface="Arial" charset="0"/>
              </a:rPr>
              <a:t/>
            </a:r>
            <a:br>
              <a:rPr lang="cs-CZ" b="1" dirty="0" smtClean="0">
                <a:latin typeface="Arial" charset="0"/>
              </a:rPr>
            </a:br>
            <a:r>
              <a:rPr lang="cs-CZ" b="1" dirty="0" err="1" smtClean="0">
                <a:latin typeface="Arial" pitchFamily="34" charset="0"/>
                <a:cs typeface="Arial" pitchFamily="34" charset="0"/>
              </a:rPr>
              <a:t>Spianata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romana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Zástupný symbol pro obsah 2"/>
          <p:cNvSpPr>
            <a:spLocks noGrp="1"/>
          </p:cNvSpPr>
          <p:nvPr>
            <p:ph sz="half" idx="1"/>
          </p:nvPr>
        </p:nvSpPr>
        <p:spPr>
          <a:xfrm>
            <a:off x="4788024" y="2132856"/>
            <a:ext cx="3456384" cy="936104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Jemná chuť zvýrazněná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kousky italské slaniny</a:t>
            </a:r>
          </a:p>
          <a:p>
            <a:pPr algn="r" eaLnBrk="1" hangingPunct="1"/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algn="r" eaLnBrk="1" hangingPunct="1"/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Zástupný symbol pro obsah 4" descr="Spianata romana"/>
          <p:cNvPicPr>
            <a:picLocks noGrp="1"/>
          </p:cNvPicPr>
          <p:nvPr>
            <p:ph sz="half" idx="2"/>
          </p:nvPr>
        </p:nvPicPr>
        <p:blipFill rotWithShape="1">
          <a:blip r:embed="rId2"/>
          <a:srcRect t="6796" r="10856"/>
          <a:stretch/>
        </p:blipFill>
        <p:spPr>
          <a:xfrm>
            <a:off x="1547664" y="1772816"/>
            <a:ext cx="3312368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Prosciutto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Pršut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6208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Prošut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(o)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je druh sušené, vepřové šunky původem z Itálie, která je však v mnoha obměnách vyráběna ve většině přímořských států s vlastním výrobním postupem.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Vyrábí se z vepřového masa, které je nejprve několik týdnů až měsíců naloženo v soli a pak se po několik měsíců až let suší na dobře větraném místě</a:t>
            </a:r>
          </a:p>
          <a:p>
            <a:pPr algn="ctr" eaLnBrk="1" hangingPunct="1">
              <a:lnSpc>
                <a:spcPct val="90000"/>
              </a:lnSpc>
            </a:pPr>
            <a:endParaRPr lang="cs-CZ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Ungherese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extra</a:t>
            </a:r>
          </a:p>
        </p:txBody>
      </p:sp>
      <p:sp>
        <p:nvSpPr>
          <p:cNvPr id="43010" name="Zástupný symbol pro obsah 2"/>
          <p:cNvSpPr>
            <a:spLocks noGrp="1"/>
          </p:cNvSpPr>
          <p:nvPr>
            <p:ph sz="half" idx="1"/>
          </p:nvPr>
        </p:nvSpPr>
        <p:spPr>
          <a:xfrm>
            <a:off x="3131840" y="1844824"/>
            <a:ext cx="5688632" cy="172819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Tradiční italský jemnozrnný salám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s výraznou uzenou chutí 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Chuťově předčí své maďarské "kolegy"</a:t>
            </a:r>
          </a:p>
          <a:p>
            <a:pPr algn="ctr" eaLnBrk="1" hangingPunct="1"/>
            <a:endParaRPr lang="cs-CZ" sz="2400" b="1" dirty="0" smtClean="0">
              <a:latin typeface="Arial Unicode MS" pitchFamily="34" charset="-128"/>
            </a:endParaRPr>
          </a:p>
          <a:p>
            <a:pPr eaLnBrk="1" hangingPunct="1"/>
            <a:endParaRPr lang="cs-CZ" dirty="0" smtClean="0">
              <a:latin typeface="Arial Unicode MS" pitchFamily="34" charset="-128"/>
            </a:endParaRPr>
          </a:p>
        </p:txBody>
      </p:sp>
      <p:pic>
        <p:nvPicPr>
          <p:cNvPr id="43011" name="Zástupný symbol pro obsah 4" descr="Ungherese extra"/>
          <p:cNvPicPr>
            <a:picLocks noGrp="1"/>
          </p:cNvPicPr>
          <p:nvPr>
            <p:ph sz="half" idx="2"/>
          </p:nvPr>
        </p:nvPicPr>
        <p:blipFill rotWithShape="1">
          <a:blip r:embed="rId2"/>
          <a:srcRect t="7063" r="16287"/>
          <a:stretch/>
        </p:blipFill>
        <p:spPr>
          <a:xfrm>
            <a:off x="251520" y="1700808"/>
            <a:ext cx="2998115" cy="4206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latin typeface="Arial" charset="0"/>
              </a:rPr>
              <a:t/>
            </a:r>
            <a:br>
              <a:rPr lang="cs-CZ" b="1" dirty="0" smtClean="0">
                <a:latin typeface="Arial" charset="0"/>
              </a:rPr>
            </a:br>
            <a:r>
              <a:rPr lang="cs-CZ" b="1" dirty="0" smtClean="0">
                <a:latin typeface="Arial" charset="0"/>
              </a:rPr>
              <a:t/>
            </a:r>
            <a:br>
              <a:rPr lang="cs-CZ" b="1" dirty="0" smtClean="0">
                <a:latin typeface="Arial" charset="0"/>
              </a:rPr>
            </a:br>
            <a:r>
              <a:rPr lang="cs-CZ" b="1" dirty="0" err="1" smtClean="0">
                <a:latin typeface="Arial" pitchFamily="34" charset="0"/>
                <a:cs typeface="Arial" pitchFamily="34" charset="0"/>
              </a:rPr>
              <a:t>Sicilianella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</p:txBody>
      </p:sp>
      <p:sp>
        <p:nvSpPr>
          <p:cNvPr id="44034" name="Zástupný symbol pro obsah 3"/>
          <p:cNvSpPr>
            <a:spLocks noGrp="1"/>
          </p:cNvSpPr>
          <p:nvPr>
            <p:ph sz="half" idx="2"/>
          </p:nvPr>
        </p:nvSpPr>
        <p:spPr>
          <a:xfrm>
            <a:off x="4211960" y="1844824"/>
            <a:ext cx="4326632" cy="208843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Tradiční hrubozrnný sicilský salám v ušlechtilé plísni.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Exkluzivní "peprná" delikatesa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cs-CZ" dirty="0" smtClean="0">
              <a:latin typeface="Arial Unicode MS" pitchFamily="34" charset="-128"/>
            </a:endParaRPr>
          </a:p>
        </p:txBody>
      </p:sp>
      <p:pic>
        <p:nvPicPr>
          <p:cNvPr id="44035" name="Zástupný symbol pro obsah 4" descr="Sicilianell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9592" y="1484784"/>
            <a:ext cx="31242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latin typeface="Arial" charset="0"/>
              </a:rPr>
              <a:t/>
            </a:r>
            <a:br>
              <a:rPr lang="cs-CZ" b="1" dirty="0" smtClean="0">
                <a:latin typeface="Arial" charset="0"/>
              </a:rPr>
            </a:br>
            <a:r>
              <a:rPr lang="cs-CZ" b="1" dirty="0" err="1" smtClean="0">
                <a:latin typeface="Arial" pitchFamily="34" charset="0"/>
                <a:cs typeface="Arial" pitchFamily="34" charset="0"/>
              </a:rPr>
              <a:t>Felino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420939"/>
            <a:ext cx="4038600" cy="237621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Tradiční severoitalský jemnozrnný  salám v ušlechtilé plísni.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Jemná chuť  a vysoký obsah libového masa.</a:t>
            </a:r>
          </a:p>
          <a:p>
            <a:pPr eaLnBrk="1" hangingPunct="1"/>
            <a:endParaRPr lang="cs-CZ" sz="2400" dirty="0" smtClean="0"/>
          </a:p>
        </p:txBody>
      </p:sp>
      <p:pic>
        <p:nvPicPr>
          <p:cNvPr id="45059" name="Zástupný symbol pro obsah 4" descr="Felino 500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3608" y="1196752"/>
            <a:ext cx="3466976" cy="4781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Passita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ORO</a:t>
            </a:r>
          </a:p>
        </p:txBody>
      </p:sp>
      <p:sp>
        <p:nvSpPr>
          <p:cNvPr id="46082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648" y="1600200"/>
            <a:ext cx="3092152" cy="4525963"/>
          </a:xfrm>
        </p:spPr>
        <p:txBody>
          <a:bodyPr/>
          <a:lstStyle/>
          <a:p>
            <a:pPr eaLnBrk="1" hangingPunct="1"/>
            <a:endParaRPr lang="cs-CZ" b="1" dirty="0" smtClean="0"/>
          </a:p>
          <a:p>
            <a:pPr marL="0" indent="0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Vynikající italská klobáska PASSITA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s přírodní plísní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Lahodná jemná chuť</a:t>
            </a:r>
          </a:p>
          <a:p>
            <a:pPr eaLnBrk="1" hangingPunct="1"/>
            <a:endParaRPr lang="cs-CZ" sz="2400" b="1" dirty="0" smtClean="0">
              <a:latin typeface="Arial Unicode MS" pitchFamily="34" charset="-128"/>
            </a:endParaRPr>
          </a:p>
          <a:p>
            <a:pPr eaLnBrk="1" hangingPunct="1"/>
            <a:endParaRPr lang="cs-CZ" sz="2400" dirty="0" smtClean="0">
              <a:latin typeface="Arial Unicode MS" pitchFamily="34" charset="-128"/>
            </a:endParaRPr>
          </a:p>
        </p:txBody>
      </p:sp>
      <p:pic>
        <p:nvPicPr>
          <p:cNvPr id="46083" name="Zástupný symbol pro obsah 4" descr="Passita ORO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5976" y="1340768"/>
            <a:ext cx="3744416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Arial" charset="0"/>
              </a:rPr>
              <a:t/>
            </a:r>
            <a:br>
              <a:rPr lang="cs-CZ" b="1" dirty="0" smtClean="0">
                <a:latin typeface="Arial" charset="0"/>
              </a:rPr>
            </a:br>
            <a:r>
              <a:rPr lang="cs-CZ" b="1" dirty="0" err="1" smtClean="0">
                <a:latin typeface="Arial" pitchFamily="34" charset="0"/>
                <a:cs typeface="Arial" pitchFamily="34" charset="0"/>
              </a:rPr>
              <a:t>Salamella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Zástupný symbol pro obsah 2"/>
          <p:cNvSpPr>
            <a:spLocks noGrp="1"/>
          </p:cNvSpPr>
          <p:nvPr>
            <p:ph sz="half" idx="1"/>
          </p:nvPr>
        </p:nvSpPr>
        <p:spPr>
          <a:xfrm>
            <a:off x="1331640" y="2420888"/>
            <a:ext cx="3240360" cy="187215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Tradiční italský salám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v ušlechtilé plísni.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Jemná masová chuť </a:t>
            </a:r>
          </a:p>
          <a:p>
            <a:pPr eaLnBrk="1" hangingPunct="1"/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cs-CZ" dirty="0" smtClean="0">
              <a:latin typeface="Arial Unicode MS" pitchFamily="34" charset="-128"/>
            </a:endParaRPr>
          </a:p>
        </p:txBody>
      </p:sp>
      <p:pic>
        <p:nvPicPr>
          <p:cNvPr id="47107" name="Zástupný symbol pro obsah 4" descr="Salamella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9992" y="1628800"/>
            <a:ext cx="371475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064500" cy="863600"/>
          </a:xfrm>
        </p:spPr>
        <p:txBody>
          <a:bodyPr/>
          <a:lstStyle/>
          <a:p>
            <a:r>
              <a:rPr lang="cs-CZ" sz="2400" dirty="0" smtClean="0">
                <a:latin typeface="Arial" charset="0"/>
              </a:rPr>
              <a:t>Mgr. Alexandr Burda </a:t>
            </a:r>
          </a:p>
        </p:txBody>
      </p:sp>
      <p:pic>
        <p:nvPicPr>
          <p:cNvPr id="48132" name="Obrázek 3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624" y="1052736"/>
            <a:ext cx="7011254" cy="3384376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latin typeface="Arial" pitchFamily="34" charset="0"/>
                <a:cs typeface="Arial" pitchFamily="34" charset="0"/>
              </a:rPr>
              <a:t>San Daniele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4550" y="1643063"/>
            <a:ext cx="4032250" cy="4357687"/>
          </a:xfrm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143125"/>
            <a:ext cx="4038600" cy="337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Arial" pitchFamily="34" charset="0"/>
                <a:cs typeface="Arial" pitchFamily="34" charset="0"/>
              </a:rPr>
              <a:t>San Daniele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97281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Tato drahá lahůdková šunka je některými </a:t>
            </a:r>
            <a:r>
              <a:rPr lang="cs-CZ" sz="2400" dirty="0" err="1" smtClean="0">
                <a:latin typeface="Arial Unicode MS" pitchFamily="34" charset="-128"/>
              </a:rPr>
              <a:t>labžníky</a:t>
            </a:r>
            <a:r>
              <a:rPr lang="cs-CZ" sz="2400" dirty="0" smtClean="0">
                <a:latin typeface="Arial Unicode MS" pitchFamily="34" charset="-128"/>
              </a:rPr>
              <a:t> považována za chutnější a jemnější než šunka parmská.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cs-CZ" sz="2400" dirty="0" err="1" smtClean="0">
                <a:latin typeface="Arial Unicode MS" pitchFamily="34" charset="-128"/>
              </a:rPr>
              <a:t>Sandanielská</a:t>
            </a:r>
            <a:r>
              <a:rPr lang="cs-CZ" sz="2400" dirty="0" smtClean="0">
                <a:latin typeface="Arial Unicode MS" pitchFamily="34" charset="-128"/>
              </a:rPr>
              <a:t> šunka se vyrábí v mnohem menším množství než šunka parmská, a je tím pádem mnohem dražší.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Pancetta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76525"/>
            <a:ext cx="4038600" cy="2373313"/>
          </a:xfrm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214563"/>
            <a:ext cx="4038600" cy="353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Pancetta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Tyto kulaté srolované plátky z nasoleného vepřového boku nahrazují v italské kuchyni nevyuzenou slaninu.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cs-CZ" sz="2400" dirty="0" err="1" smtClean="0">
                <a:latin typeface="Arial Unicode MS" pitchFamily="34" charset="-128"/>
              </a:rPr>
              <a:t>Pancetta</a:t>
            </a:r>
            <a:r>
              <a:rPr lang="cs-CZ" sz="2400" dirty="0" smtClean="0">
                <a:latin typeface="Arial Unicode MS" pitchFamily="34" charset="-128"/>
              </a:rPr>
              <a:t> se dá jíst studená jako předkrm,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je však poměrně tučná.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 </a:t>
            </a: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Je nepostradatelná při přípravě pokrmu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i="1" dirty="0" smtClean="0">
                <a:latin typeface="Arial Unicode MS" pitchFamily="34" charset="-128"/>
              </a:rPr>
              <a:t>spaghetti alla </a:t>
            </a:r>
            <a:r>
              <a:rPr lang="cs-CZ" sz="2400" i="1" dirty="0" err="1" smtClean="0">
                <a:latin typeface="Arial Unicode MS" pitchFamily="34" charset="-128"/>
              </a:rPr>
              <a:t>carbonara</a:t>
            </a:r>
            <a:r>
              <a:rPr lang="cs-CZ" sz="2400" dirty="0" smtClean="0">
                <a:latin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4168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Speck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624" y="1268760"/>
            <a:ext cx="7043737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err="1" smtClean="0">
                <a:latin typeface="Arial" pitchFamily="34" charset="0"/>
                <a:cs typeface="Arial" pitchFamily="34" charset="0"/>
              </a:rPr>
              <a:t>Speck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19695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Tento druh slaniny se připravuje z vepřového boku ochuceného bylinkami a kořením, 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který se udí na bukovém dřevě a potom se suší.</a:t>
            </a:r>
            <a:br>
              <a:rPr lang="cs-CZ" sz="2400" dirty="0" smtClean="0">
                <a:latin typeface="Arial Unicode MS" pitchFamily="34" charset="-128"/>
              </a:rPr>
            </a:br>
            <a:endParaRPr lang="cs-CZ" sz="2400" dirty="0" smtClean="0">
              <a:latin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Používá se na dochucení polévek nebo omáček.</a:t>
            </a:r>
            <a:br>
              <a:rPr lang="cs-CZ" sz="2400" dirty="0" smtClean="0">
                <a:latin typeface="Arial Unicode MS" pitchFamily="34" charset="-128"/>
              </a:rPr>
            </a:br>
            <a:r>
              <a:rPr lang="cs-CZ" sz="2400" dirty="0" smtClean="0">
                <a:latin typeface="Arial Unicode MS" pitchFamily="34" charset="-128"/>
              </a:rPr>
              <a:t> </a:t>
            </a:r>
            <a:endParaRPr lang="cs-CZ" sz="2400" dirty="0" smtClean="0">
              <a:latin typeface="Arial" charset="0"/>
            </a:endParaRPr>
          </a:p>
          <a:p>
            <a:pPr marL="0" indent="0" algn="ctr" eaLnBrk="1" hangingPunct="1">
              <a:buNone/>
            </a:pPr>
            <a:r>
              <a:rPr lang="cs-CZ" sz="2400" dirty="0" smtClean="0">
                <a:latin typeface="Arial Unicode MS" pitchFamily="34" charset="-128"/>
              </a:rPr>
              <a:t>Výborně chutná také s vařeným hrachem nebo čočkou.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258</Words>
  <Application>Microsoft Office PowerPoint</Application>
  <PresentationFormat>Předvádění na obrazovce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Prezentace aplikace PowerPoint</vt:lpstr>
      <vt:lpstr>Prosciutto di Parma</vt:lpstr>
      <vt:lpstr>Prosciutto (Pršut)</vt:lpstr>
      <vt:lpstr>San Daniele</vt:lpstr>
      <vt:lpstr>San Daniele</vt:lpstr>
      <vt:lpstr>Pancetta</vt:lpstr>
      <vt:lpstr>Pancetta</vt:lpstr>
      <vt:lpstr>Speck</vt:lpstr>
      <vt:lpstr>Speck</vt:lpstr>
      <vt:lpstr>Lordo</vt:lpstr>
      <vt:lpstr>Lordo</vt:lpstr>
      <vt:lpstr>Bresaola</vt:lpstr>
      <vt:lpstr>Bresaola</vt:lpstr>
      <vt:lpstr>Luganega</vt:lpstr>
      <vt:lpstr>Luganega</vt:lpstr>
      <vt:lpstr>Cotechino</vt:lpstr>
      <vt:lpstr>Cotechino</vt:lpstr>
      <vt:lpstr>Coppa</vt:lpstr>
      <vt:lpstr>Coppa</vt:lpstr>
      <vt:lpstr>Zampone</vt:lpstr>
      <vt:lpstr>Zampone</vt:lpstr>
      <vt:lpstr>Mortadella</vt:lpstr>
      <vt:lpstr>Mortadella</vt:lpstr>
      <vt:lpstr>Salami di Felino</vt:lpstr>
      <vt:lpstr>Salami di Felino</vt:lpstr>
      <vt:lpstr>Salami milano</vt:lpstr>
      <vt:lpstr>Salami milano</vt:lpstr>
      <vt:lpstr>Bellafetta</vt:lpstr>
      <vt:lpstr> Spianata romana </vt:lpstr>
      <vt:lpstr>Ungherese extra</vt:lpstr>
      <vt:lpstr>  Sicilianella  </vt:lpstr>
      <vt:lpstr> Felino </vt:lpstr>
      <vt:lpstr>Passita ORO</vt:lpstr>
      <vt:lpstr> Salamella </vt:lpstr>
      <vt:lpstr>Mgr. Alexandr Burda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Italské uzeniny</dc:title>
  <dc:creator>Vendula</dc:creator>
  <cp:lastModifiedBy>Kůs Martin</cp:lastModifiedBy>
  <cp:revision>19</cp:revision>
  <dcterms:created xsi:type="dcterms:W3CDTF">2010-03-07T14:33:35Z</dcterms:created>
  <dcterms:modified xsi:type="dcterms:W3CDTF">2013-09-06T13:30:14Z</dcterms:modified>
</cp:coreProperties>
</file>