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89" r:id="rId1"/>
  </p:sldMasterIdLst>
  <p:handoutMasterIdLst>
    <p:handoutMasterId r:id="rId15"/>
  </p:handoutMasterIdLst>
  <p:sldIdLst>
    <p:sldId id="256" r:id="rId2"/>
    <p:sldId id="258" r:id="rId3"/>
    <p:sldId id="281" r:id="rId4"/>
    <p:sldId id="278" r:id="rId5"/>
    <p:sldId id="279" r:id="rId6"/>
    <p:sldId id="282" r:id="rId7"/>
    <p:sldId id="283" r:id="rId8"/>
    <p:sldId id="284" r:id="rId9"/>
    <p:sldId id="285" r:id="rId10"/>
    <p:sldId id="286" r:id="rId11"/>
    <p:sldId id="287" r:id="rId12"/>
    <p:sldId id="292" r:id="rId13"/>
    <p:sldId id="274" r:id="rId14"/>
  </p:sldIdLst>
  <p:sldSz cx="9144000" cy="6858000" type="screen4x3"/>
  <p:notesSz cx="6858000" cy="9945688"/>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96888"/>
          </a:xfrm>
          <a:prstGeom prst="rect">
            <a:avLst/>
          </a:prstGeom>
        </p:spPr>
        <p:txBody>
          <a:bodyPr vert="horz" lIns="91440" tIns="45720" rIns="91440" bIns="45720" rtlCol="0"/>
          <a:lstStyle>
            <a:lvl1pPr algn="r">
              <a:defRPr sz="1200"/>
            </a:lvl1pPr>
          </a:lstStyle>
          <a:p>
            <a:fld id="{08A03AB1-CD73-4FE2-84AE-6869DA491372}" type="datetimeFigureOut">
              <a:rPr lang="cs-CZ" smtClean="0"/>
              <a:pPr/>
              <a:t>1.11.2020</a:t>
            </a:fld>
            <a:endParaRPr lang="cs-CZ"/>
          </a:p>
        </p:txBody>
      </p:sp>
      <p:sp>
        <p:nvSpPr>
          <p:cNvPr id="4" name="Zástupný symbol pro zápatí 3"/>
          <p:cNvSpPr>
            <a:spLocks noGrp="1"/>
          </p:cNvSpPr>
          <p:nvPr>
            <p:ph type="ftr" sz="quarter" idx="2"/>
          </p:nvPr>
        </p:nvSpPr>
        <p:spPr>
          <a:xfrm>
            <a:off x="0" y="9447213"/>
            <a:ext cx="29718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9447213"/>
            <a:ext cx="2971800" cy="496887"/>
          </a:xfrm>
          <a:prstGeom prst="rect">
            <a:avLst/>
          </a:prstGeom>
        </p:spPr>
        <p:txBody>
          <a:bodyPr vert="horz" lIns="91440" tIns="45720" rIns="91440" bIns="45720" rtlCol="0" anchor="b"/>
          <a:lstStyle>
            <a:lvl1pPr algn="r">
              <a:defRPr sz="1200"/>
            </a:lvl1pPr>
          </a:lstStyle>
          <a:p>
            <a:fld id="{2B371FA7-34A8-41B5-B6C7-1FAF33929B17}" type="slidenum">
              <a:rPr lang="cs-CZ" smtClean="0"/>
              <a:pPr/>
              <a:t>‹#›</a:t>
            </a:fld>
            <a:endParaRPr lang="cs-CZ"/>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pPr>
              <a:defRPr/>
            </a:pPr>
            <a:endParaRPr lang="cs-CZ"/>
          </a:p>
        </p:txBody>
      </p:sp>
      <p:sp>
        <p:nvSpPr>
          <p:cNvPr id="19" name="Zástupný symbol pro zápatí 18"/>
          <p:cNvSpPr>
            <a:spLocks noGrp="1"/>
          </p:cNvSpPr>
          <p:nvPr>
            <p:ph type="ftr" sz="quarter" idx="11"/>
          </p:nvPr>
        </p:nvSpPr>
        <p:spPr/>
        <p:txBody>
          <a:bodyPr/>
          <a:lstStyle/>
          <a:p>
            <a:pPr>
              <a:defRPr/>
            </a:pPr>
            <a:endParaRPr lang="cs-CZ"/>
          </a:p>
        </p:txBody>
      </p:sp>
      <p:sp>
        <p:nvSpPr>
          <p:cNvPr id="27" name="Zástupný symbol pro číslo snímku 26"/>
          <p:cNvSpPr>
            <a:spLocks noGrp="1"/>
          </p:cNvSpPr>
          <p:nvPr>
            <p:ph type="sldNum" sz="quarter" idx="12"/>
          </p:nvPr>
        </p:nvSpPr>
        <p:spPr/>
        <p:txBody>
          <a:bodyPr/>
          <a:lstStyle/>
          <a:p>
            <a:pPr>
              <a:defRPr/>
            </a:pPr>
            <a:fld id="{BB305864-79E5-4A06-A43A-1CE4084630B4}"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D34837A-FEB7-40DB-B7CC-151D740B3D9D}"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914401"/>
            <a:ext cx="2057400" cy="52117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914401"/>
            <a:ext cx="6019800" cy="521176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273B24C1-01AD-4080-8750-85AC3F98F7E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997208EA-B512-40B4-9FFF-7D0FFE38D6EE}"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pPr>
              <a:defRPr/>
            </a:pPr>
            <a:endParaRPr lang="cs-CZ"/>
          </a:p>
        </p:txBody>
      </p:sp>
      <p:sp>
        <p:nvSpPr>
          <p:cNvPr id="5" name="Zástupný symbol pro zápatí 4"/>
          <p:cNvSpPr>
            <a:spLocks noGrp="1"/>
          </p:cNvSpPr>
          <p:nvPr>
            <p:ph type="ftr" sz="quarter" idx="11"/>
          </p:nvPr>
        </p:nvSpPr>
        <p:spPr/>
        <p:txBody>
          <a:bodyPr/>
          <a:lstStyle/>
          <a:p>
            <a:pPr>
              <a:defRPr/>
            </a:pPr>
            <a:endParaRPr lang="cs-CZ"/>
          </a:p>
        </p:txBody>
      </p:sp>
      <p:sp>
        <p:nvSpPr>
          <p:cNvPr id="6" name="Zástupný symbol pro číslo snímku 5"/>
          <p:cNvSpPr>
            <a:spLocks noGrp="1"/>
          </p:cNvSpPr>
          <p:nvPr>
            <p:ph type="sldNum" sz="quarter" idx="12"/>
          </p:nvPr>
        </p:nvSpPr>
        <p:spPr/>
        <p:txBody>
          <a:bodyPr/>
          <a:lstStyle/>
          <a:p>
            <a:pPr>
              <a:defRPr/>
            </a:pPr>
            <a:fld id="{188F44C6-C461-4F13-B7AB-9804359D6DDA}" type="slidenum">
              <a:rPr lang="cs-CZ" smtClean="0"/>
              <a:pPr>
                <a:defRPr/>
              </a:pPr>
              <a:t>‹#›</a:t>
            </a:fld>
            <a:endParaRPr lang="cs-CZ"/>
          </a:p>
        </p:txBody>
      </p:sp>
    </p:spTree>
  </p:cSld>
  <p:clrMapOvr>
    <a:overrideClrMapping bg1="dk1" tx1="lt1" bg2="dk2" tx2="lt2" accent1="accent1" accent2="accent2" accent3="accent3" accent4="accent4" accent5="accent5" accent6="accent6" hlink="hlink" folHlink="folHlink"/>
  </p:clrMapOvr>
  <p:transition>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701976C6-70CC-4D86-8D2B-86B524C45C5F}"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229600" cy="114300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pPr>
              <a:defRPr/>
            </a:pPr>
            <a:endParaRPr lang="cs-CZ"/>
          </a:p>
        </p:txBody>
      </p:sp>
      <p:sp>
        <p:nvSpPr>
          <p:cNvPr id="8" name="Zástupný symbol pro zápatí 7"/>
          <p:cNvSpPr>
            <a:spLocks noGrp="1"/>
          </p:cNvSpPr>
          <p:nvPr>
            <p:ph type="ftr" sz="quarter" idx="11"/>
          </p:nvPr>
        </p:nvSpPr>
        <p:spPr/>
        <p:txBody>
          <a:bodyPr/>
          <a:lstStyle/>
          <a:p>
            <a:pPr>
              <a:defRPr/>
            </a:pPr>
            <a:endParaRPr lang="cs-CZ"/>
          </a:p>
        </p:txBody>
      </p:sp>
      <p:sp>
        <p:nvSpPr>
          <p:cNvPr id="9" name="Zástupný symbol pro číslo snímku 8"/>
          <p:cNvSpPr>
            <a:spLocks noGrp="1"/>
          </p:cNvSpPr>
          <p:nvPr>
            <p:ph type="sldNum" sz="quarter" idx="12"/>
          </p:nvPr>
        </p:nvSpPr>
        <p:spPr/>
        <p:txBody>
          <a:bodyPr/>
          <a:lstStyle/>
          <a:p>
            <a:pPr>
              <a:defRPr/>
            </a:pPr>
            <a:fld id="{690C7457-7F4D-4FCA-BCFD-5A3825F6C52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pPr>
              <a:defRPr/>
            </a:pPr>
            <a:endParaRPr lang="cs-CZ"/>
          </a:p>
        </p:txBody>
      </p:sp>
      <p:sp>
        <p:nvSpPr>
          <p:cNvPr id="4" name="Zástupný symbol pro zápatí 3"/>
          <p:cNvSpPr>
            <a:spLocks noGrp="1"/>
          </p:cNvSpPr>
          <p:nvPr>
            <p:ph type="ftr" sz="quarter" idx="11"/>
          </p:nvPr>
        </p:nvSpPr>
        <p:spPr/>
        <p:txBody>
          <a:bodyPr/>
          <a:lstStyle/>
          <a:p>
            <a:pPr>
              <a:defRPr/>
            </a:pPr>
            <a:endParaRPr lang="cs-CZ"/>
          </a:p>
        </p:txBody>
      </p:sp>
      <p:sp>
        <p:nvSpPr>
          <p:cNvPr id="5" name="Zástupný symbol pro číslo snímku 4"/>
          <p:cNvSpPr>
            <a:spLocks noGrp="1"/>
          </p:cNvSpPr>
          <p:nvPr>
            <p:ph type="sldNum" sz="quarter" idx="12"/>
          </p:nvPr>
        </p:nvSpPr>
        <p:spPr/>
        <p:txBody>
          <a:bodyPr/>
          <a:lstStyle/>
          <a:p>
            <a:pPr>
              <a:defRPr/>
            </a:pPr>
            <a:fld id="{DCE84564-2692-4DE7-8273-0D4876B67BD9}"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pPr>
              <a:defRPr/>
            </a:pPr>
            <a:endParaRPr lang="cs-CZ"/>
          </a:p>
        </p:txBody>
      </p:sp>
      <p:sp>
        <p:nvSpPr>
          <p:cNvPr id="3" name="Zástupný symbol pro zápatí 2"/>
          <p:cNvSpPr>
            <a:spLocks noGrp="1"/>
          </p:cNvSpPr>
          <p:nvPr>
            <p:ph type="ftr" sz="quarter" idx="11"/>
          </p:nvPr>
        </p:nvSpPr>
        <p:spPr/>
        <p:txBody>
          <a:bodyPr/>
          <a:lstStyle/>
          <a:p>
            <a:pPr>
              <a:defRPr/>
            </a:pPr>
            <a:endParaRPr lang="cs-CZ"/>
          </a:p>
        </p:txBody>
      </p:sp>
      <p:sp>
        <p:nvSpPr>
          <p:cNvPr id="4" name="Zástupný symbol pro číslo snímku 3"/>
          <p:cNvSpPr>
            <a:spLocks noGrp="1"/>
          </p:cNvSpPr>
          <p:nvPr>
            <p:ph type="sldNum" sz="quarter" idx="12"/>
          </p:nvPr>
        </p:nvSpPr>
        <p:spPr/>
        <p:txBody>
          <a:bodyPr/>
          <a:lstStyle/>
          <a:p>
            <a:pPr>
              <a:defRPr/>
            </a:pPr>
            <a:fld id="{173FCBDC-D125-4088-98D9-8424CE9B14A5}"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p:txBody>
          <a:bodyPr/>
          <a:lstStyle/>
          <a:p>
            <a:pPr>
              <a:defRPr/>
            </a:pPr>
            <a:fld id="{404322CC-D5C6-4D92-B525-F7D288AA7ED1}" type="slidenum">
              <a:rPr lang="cs-CZ" smtClean="0"/>
              <a:pPr>
                <a:defRPr/>
              </a:pPr>
              <a:t>‹#›</a:t>
            </a:fld>
            <a:endParaRPr lang="cs-CZ"/>
          </a:p>
        </p:txBody>
      </p:sp>
    </p:spTree>
  </p:cSld>
  <p:clrMapOvr>
    <a:masterClrMapping/>
  </p:clrMapOvr>
  <p:transition>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pPr>
              <a:defRPr/>
            </a:pPr>
            <a:endParaRPr lang="cs-CZ"/>
          </a:p>
        </p:txBody>
      </p:sp>
      <p:sp>
        <p:nvSpPr>
          <p:cNvPr id="6" name="Zástupný symbol pro zápatí 5"/>
          <p:cNvSpPr>
            <a:spLocks noGrp="1"/>
          </p:cNvSpPr>
          <p:nvPr>
            <p:ph type="ftr" sz="quarter" idx="11"/>
          </p:nvPr>
        </p:nvSpPr>
        <p:spPr/>
        <p:txBody>
          <a:bodyPr/>
          <a:lstStyle/>
          <a:p>
            <a:pPr>
              <a:defRPr/>
            </a:pPr>
            <a:endParaRPr lang="cs-CZ"/>
          </a:p>
        </p:txBody>
      </p:sp>
      <p:sp>
        <p:nvSpPr>
          <p:cNvPr id="7" name="Zástupný symbol pro číslo snímku 6"/>
          <p:cNvSpPr>
            <a:spLocks noGrp="1"/>
          </p:cNvSpPr>
          <p:nvPr>
            <p:ph type="sldNum" sz="quarter" idx="12"/>
          </p:nvPr>
        </p:nvSpPr>
        <p:spPr>
          <a:xfrm>
            <a:off x="8077200" y="6356350"/>
            <a:ext cx="609600" cy="365125"/>
          </a:xfrm>
        </p:spPr>
        <p:txBody>
          <a:bodyPr/>
          <a:lstStyle/>
          <a:p>
            <a:pPr>
              <a:defRPr/>
            </a:pPr>
            <a:fld id="{9F36BA47-0DEC-41EB-9E79-B23E55A25F80}" type="slidenum">
              <a:rPr lang="cs-CZ" smtClean="0"/>
              <a:pPr>
                <a:defRPr/>
              </a:pPr>
              <a:t>‹#›</a:t>
            </a:fld>
            <a:endParaRPr lang="cs-CZ"/>
          </a:p>
        </p:txBody>
      </p:sp>
      <p:sp>
        <p:nvSpPr>
          <p:cNvPr id="3" name="Zástupný symbol pro obrázek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22" name="Zástupný symbol pro zápatí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cs-CZ"/>
          </a:p>
        </p:txBody>
      </p:sp>
      <p:sp>
        <p:nvSpPr>
          <p:cNvPr id="18" name="Zástupný symbol pro číslo snímku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F48CE04F-73AD-43D2-B117-9A6D88AEFF41}" type="slidenum">
              <a:rPr lang="cs-CZ" smtClean="0"/>
              <a:pPr>
                <a:defRPr/>
              </a:pPr>
              <a:t>‹#›</a:t>
            </a:fld>
            <a:endParaRPr lang="cs-CZ"/>
          </a:p>
        </p:txBody>
      </p:sp>
      <p:grpSp>
        <p:nvGrpSpPr>
          <p:cNvPr id="2" name="Skupina 1"/>
          <p:cNvGrpSpPr/>
          <p:nvPr/>
        </p:nvGrpSpPr>
        <p:grpSpPr>
          <a:xfrm>
            <a:off x="-19017" y="202408"/>
            <a:ext cx="9180548" cy="649224"/>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Lst>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800" decel="100000"/>
                                        <p:tgtEl>
                                          <p:spTgt spid="9"/>
                                        </p:tgtEl>
                                      </p:cBhvr>
                                    </p:animEffect>
                                    <p:anim calcmode="lin" valueType="num">
                                      <p:cBhvr>
                                        <p:cTn id="8" dur="800" decel="100000" fill="hold"/>
                                        <p:tgtEl>
                                          <p:spTgt spid="9"/>
                                        </p:tgtEl>
                                        <p:attrNameLst>
                                          <p:attrName>style.rotation</p:attrName>
                                        </p:attrNameLst>
                                      </p:cBhvr>
                                      <p:tavLst>
                                        <p:tav tm="0">
                                          <p:val>
                                            <p:fltVal val="-90"/>
                                          </p:val>
                                        </p:tav>
                                        <p:tav tm="100000">
                                          <p:val>
                                            <p:fltVal val="0"/>
                                          </p:val>
                                        </p:tav>
                                      </p:tavLst>
                                    </p:anim>
                                    <p:anim calcmode="lin" valueType="num">
                                      <p:cBhvr>
                                        <p:cTn id="9" dur="800" decel="100000" fill="hold"/>
                                        <p:tgtEl>
                                          <p:spTgt spid="9"/>
                                        </p:tgtEl>
                                        <p:attrNameLst>
                                          <p:attrName>ppt_x</p:attrName>
                                        </p:attrNameLst>
                                      </p:cBhvr>
                                      <p:tavLst>
                                        <p:tav tm="0">
                                          <p:val>
                                            <p:strVal val="#ppt_x+0.4"/>
                                          </p:val>
                                        </p:tav>
                                        <p:tav tm="100000">
                                          <p:val>
                                            <p:strVal val="#ppt_x-0.05"/>
                                          </p:val>
                                        </p:tav>
                                      </p:tavLst>
                                    </p:anim>
                                    <p:anim calcmode="lin" valueType="num">
                                      <p:cBhvr>
                                        <p:cTn id="10" dur="800" decel="100000" fill="hold"/>
                                        <p:tgtEl>
                                          <p:spTgt spid="9"/>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7" presetClass="entr" presetSubtype="0" fill="hold" grpId="0" nodeType="clickEffect">
                                  <p:stCondLst>
                                    <p:cond delay="0"/>
                                  </p:stCondLst>
                                  <p:childTnLst>
                                    <p:set>
                                      <p:cBhvr>
                                        <p:cTn id="16" dur="1" fill="hold">
                                          <p:stCondLst>
                                            <p:cond delay="0"/>
                                          </p:stCondLst>
                                        </p:cTn>
                                        <p:tgtEl>
                                          <p:spTgt spid="30">
                                            <p:txEl>
                                              <p:pRg st="0" end="0"/>
                                            </p:txEl>
                                          </p:spTgt>
                                        </p:tgtEl>
                                        <p:attrNameLst>
                                          <p:attrName>style.visibility</p:attrName>
                                        </p:attrNameLst>
                                      </p:cBhvr>
                                      <p:to>
                                        <p:strVal val="visible"/>
                                      </p:to>
                                    </p:set>
                                    <p:animEffect transition="in" filter="fade">
                                      <p:cBhvr>
                                        <p:cTn id="17" dur="1000"/>
                                        <p:tgtEl>
                                          <p:spTgt spid="30">
                                            <p:txEl>
                                              <p:pRg st="0" end="0"/>
                                            </p:txEl>
                                          </p:spTgt>
                                        </p:tgtEl>
                                      </p:cBhvr>
                                    </p:animEffect>
                                    <p:anim calcmode="lin" valueType="num">
                                      <p:cBhvr>
                                        <p:cTn id="18" dur="1000" fill="hold"/>
                                        <p:tgtEl>
                                          <p:spTgt spid="30">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0">
                                            <p:txEl>
                                              <p:pRg st="0" end="0"/>
                                            </p:txEl>
                                          </p:spTgt>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0">
                                            <p:txEl>
                                              <p:pRg st="1" end="1"/>
                                            </p:txEl>
                                          </p:spTgt>
                                        </p:tgtEl>
                                        <p:attrNameLst>
                                          <p:attrName>style.visibility</p:attrName>
                                        </p:attrNameLst>
                                      </p:cBhvr>
                                      <p:to>
                                        <p:strVal val="visible"/>
                                      </p:to>
                                    </p:set>
                                    <p:animEffect transition="in" filter="fade">
                                      <p:cBhvr>
                                        <p:cTn id="22" dur="1000"/>
                                        <p:tgtEl>
                                          <p:spTgt spid="30">
                                            <p:txEl>
                                              <p:pRg st="1" end="1"/>
                                            </p:txEl>
                                          </p:spTgt>
                                        </p:tgtEl>
                                      </p:cBhvr>
                                    </p:animEffect>
                                    <p:anim calcmode="lin" valueType="num">
                                      <p:cBhvr>
                                        <p:cTn id="23" dur="1000" fill="hold"/>
                                        <p:tgtEl>
                                          <p:spTgt spid="30">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30">
                                            <p:txEl>
                                              <p:pRg st="1" end="1"/>
                                            </p:txEl>
                                          </p:spTgt>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30">
                                            <p:txEl>
                                              <p:pRg st="2" end="2"/>
                                            </p:txEl>
                                          </p:spTgt>
                                        </p:tgtEl>
                                        <p:attrNameLst>
                                          <p:attrName>style.visibility</p:attrName>
                                        </p:attrNameLst>
                                      </p:cBhvr>
                                      <p:to>
                                        <p:strVal val="visible"/>
                                      </p:to>
                                    </p:set>
                                    <p:animEffect transition="in" filter="fade">
                                      <p:cBhvr>
                                        <p:cTn id="27" dur="1000"/>
                                        <p:tgtEl>
                                          <p:spTgt spid="30">
                                            <p:txEl>
                                              <p:pRg st="2" end="2"/>
                                            </p:txEl>
                                          </p:spTgt>
                                        </p:tgtEl>
                                      </p:cBhvr>
                                    </p:animEffect>
                                    <p:anim calcmode="lin" valueType="num">
                                      <p:cBhvr>
                                        <p:cTn id="28" dur="10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0">
                                            <p:txEl>
                                              <p:pRg st="2" end="2"/>
                                            </p:txEl>
                                          </p:spTgt>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30">
                                            <p:txEl>
                                              <p:pRg st="3" end="3"/>
                                            </p:txEl>
                                          </p:spTgt>
                                        </p:tgtEl>
                                        <p:attrNameLst>
                                          <p:attrName>style.visibility</p:attrName>
                                        </p:attrNameLst>
                                      </p:cBhvr>
                                      <p:to>
                                        <p:strVal val="visible"/>
                                      </p:to>
                                    </p:set>
                                    <p:animEffect transition="in" filter="fade">
                                      <p:cBhvr>
                                        <p:cTn id="32" dur="1000"/>
                                        <p:tgtEl>
                                          <p:spTgt spid="30">
                                            <p:txEl>
                                              <p:pRg st="3" end="3"/>
                                            </p:txEl>
                                          </p:spTgt>
                                        </p:tgtEl>
                                      </p:cBhvr>
                                    </p:animEffect>
                                    <p:anim calcmode="lin" valueType="num">
                                      <p:cBhvr>
                                        <p:cTn id="33" dur="1000" fill="hold"/>
                                        <p:tgtEl>
                                          <p:spTgt spid="30">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0">
                                            <p:txEl>
                                              <p:pRg st="3" end="3"/>
                                            </p:txEl>
                                          </p:spTgt>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30">
                                            <p:txEl>
                                              <p:pRg st="4" end="4"/>
                                            </p:txEl>
                                          </p:spTgt>
                                        </p:tgtEl>
                                        <p:attrNameLst>
                                          <p:attrName>style.visibility</p:attrName>
                                        </p:attrNameLst>
                                      </p:cBhvr>
                                      <p:to>
                                        <p:strVal val="visible"/>
                                      </p:to>
                                    </p:set>
                                    <p:animEffect transition="in" filter="fade">
                                      <p:cBhvr>
                                        <p:cTn id="37" dur="1000"/>
                                        <p:tgtEl>
                                          <p:spTgt spid="30">
                                            <p:txEl>
                                              <p:pRg st="4" end="4"/>
                                            </p:txEl>
                                          </p:spTgt>
                                        </p:tgtEl>
                                      </p:cBhvr>
                                    </p:animEffect>
                                    <p:anim calcmode="lin" valueType="num">
                                      <p:cBhvr>
                                        <p:cTn id="38" dur="10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build="p"/>
    </p:bld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r>
              <a:rPr lang="cs-CZ" sz="4400" dirty="0" smtClean="0"/>
              <a:t>Hodnocení</a:t>
            </a:r>
          </a:p>
        </p:txBody>
      </p:sp>
      <p:sp>
        <p:nvSpPr>
          <p:cNvPr id="3075" name="Rectangle 3"/>
          <p:cNvSpPr>
            <a:spLocks noGrp="1" noChangeArrowheads="1"/>
          </p:cNvSpPr>
          <p:nvPr>
            <p:ph type="subTitle" idx="1"/>
          </p:nvPr>
        </p:nvSpPr>
        <p:spPr>
          <a:xfrm>
            <a:off x="539552" y="3645024"/>
            <a:ext cx="7854696" cy="1752600"/>
          </a:xfrm>
        </p:spPr>
        <p:txBody>
          <a:bodyPr/>
          <a:lstStyle/>
          <a:p>
            <a:pPr eaLnBrk="1" hangingPunct="1"/>
            <a:r>
              <a:rPr lang="cs-CZ" sz="2600" dirty="0" smtClean="0"/>
              <a:t>Ing. et Bc. Michal Motyčka, </a:t>
            </a:r>
            <a:r>
              <a:rPr lang="cs-CZ" sz="2600" dirty="0" err="1" smtClean="0"/>
              <a:t>DiS</a:t>
            </a:r>
            <a:r>
              <a:rPr lang="cs-CZ" sz="2600" dirty="0" smtClean="0"/>
              <a:t>., Ph.D., </a:t>
            </a:r>
            <a:r>
              <a:rPr lang="cs-CZ" sz="2600" dirty="0" err="1" smtClean="0"/>
              <a:t>Drhc</a:t>
            </a:r>
            <a:r>
              <a:rPr lang="cs-CZ" sz="2600" dirty="0" smtClean="0"/>
              <a:t>.</a:t>
            </a:r>
          </a:p>
        </p:txBody>
      </p:sp>
    </p:spTree>
  </p:cSld>
  <p:clrMapOvr>
    <a:masterClrMapping/>
  </p:clrMapOvr>
  <p:transition advClick="0" advTm="0">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Podpůrné metody - individuální</a:t>
            </a:r>
          </a:p>
        </p:txBody>
      </p:sp>
      <p:sp>
        <p:nvSpPr>
          <p:cNvPr id="6147" name="Rectangle 3"/>
          <p:cNvSpPr>
            <a:spLocks noGrp="1" noChangeArrowheads="1"/>
          </p:cNvSpPr>
          <p:nvPr>
            <p:ph idx="1"/>
          </p:nvPr>
        </p:nvSpPr>
        <p:spPr/>
        <p:txBody>
          <a:bodyPr>
            <a:noAutofit/>
          </a:bodyPr>
          <a:lstStyle/>
          <a:p>
            <a:pPr>
              <a:buNone/>
            </a:pPr>
            <a:endParaRPr lang="cs-CZ" sz="1100" dirty="0" smtClean="0"/>
          </a:p>
          <a:p>
            <a:pPr algn="just">
              <a:buNone/>
            </a:pPr>
            <a:r>
              <a:rPr lang="cs-CZ" sz="1100" b="1" cap="small" dirty="0" smtClean="0"/>
              <a:t>PODPŮRNÉ METODY</a:t>
            </a:r>
          </a:p>
          <a:p>
            <a:pPr algn="just">
              <a:buNone/>
            </a:pPr>
            <a:endParaRPr lang="cs-CZ" sz="1100" dirty="0" smtClean="0"/>
          </a:p>
          <a:p>
            <a:pPr algn="just"/>
            <a:r>
              <a:rPr lang="cs-CZ" sz="1100" dirty="0" smtClean="0"/>
              <a:t>Podpůrné metody doplňují základní metody. Nelze z nich sestavit systém hodnocení, ale na druhou stranu je nemožné se bez některých z nich obejít. Pro lepší přehled je lze možno dělit na individuální a kolektivní.</a:t>
            </a:r>
          </a:p>
          <a:p>
            <a:pPr algn="just">
              <a:buNone/>
            </a:pPr>
            <a:endParaRPr lang="cs-CZ" sz="1100" dirty="0" smtClean="0"/>
          </a:p>
          <a:p>
            <a:pPr algn="just">
              <a:buNone/>
            </a:pPr>
            <a:r>
              <a:rPr lang="cs-CZ" sz="1100" b="1" u="sng" dirty="0" smtClean="0"/>
              <a:t>Individuální metody</a:t>
            </a:r>
            <a:endParaRPr lang="cs-CZ" sz="1100" dirty="0" smtClean="0"/>
          </a:p>
          <a:p>
            <a:pPr algn="just">
              <a:buNone/>
            </a:pPr>
            <a:r>
              <a:rPr lang="cs-CZ" sz="1100" b="1" dirty="0" smtClean="0"/>
              <a:t>Metoda klíčové události</a:t>
            </a:r>
            <a:endParaRPr lang="cs-CZ" sz="1100" dirty="0" smtClean="0"/>
          </a:p>
          <a:p>
            <a:pPr algn="just"/>
            <a:r>
              <a:rPr lang="cs-CZ" sz="1100" dirty="0" smtClean="0"/>
              <a:t>Jedná se o metodu, která je zaměřena na sledování oblasti procesu. Její účel spočívá v pravidelném zaznamenávání jedné pozitivní a jedné negativní události během stanoveného intervalu, trvajícího zpravidla čtrnáct dní až jeden měsíc, přičemž každé události přisuzuje hodnotitel v momentě zápisu určitou váhu. Výhoda této metody spočívá v její malé časové a administrativní náročnosti, eliminuje se při ní efekt „posledního měsíce“ a velmi snadno lze odhalit opakující se události, ať již pozitivní či negativní. Je možno ji použít pro další rozvoj procesů.</a:t>
            </a:r>
          </a:p>
          <a:p>
            <a:pPr algn="just">
              <a:buNone/>
            </a:pPr>
            <a:r>
              <a:rPr lang="cs-CZ" sz="1100" b="1" dirty="0" smtClean="0"/>
              <a:t> </a:t>
            </a:r>
            <a:endParaRPr lang="cs-CZ" sz="1100" dirty="0" smtClean="0"/>
          </a:p>
          <a:p>
            <a:pPr algn="just">
              <a:buNone/>
            </a:pPr>
            <a:r>
              <a:rPr lang="cs-CZ" sz="1100" b="1" dirty="0" smtClean="0"/>
              <a:t>Mystery shopping</a:t>
            </a:r>
            <a:endParaRPr lang="cs-CZ" sz="1100" dirty="0" smtClean="0"/>
          </a:p>
          <a:p>
            <a:pPr algn="just"/>
            <a:r>
              <a:rPr lang="cs-CZ" sz="1100" dirty="0" smtClean="0"/>
              <a:t>Mystery shopping (tzv. „tajný kupující”) je velmi podobný metodě pozorování na místě, liší se však od něj anonymitou  pozorování a poskytnutím zpětné vazby. Ta nenásleduje ihned -  je nutné ji nejprve podrobně zpracovat. Při této metodě pozorovatelé - hodnotitelé - zůstávají po celou dobu neodhaleni a jsou tedy k nerozeznání od běžných zákazníků. Mystery shopping se užívá zejména tam, kde přicházejí zaměstnanci s klienty do přímého kontaktu. Pozorování pak provádí pracovníci externí, tak aby byla zajištěna objektivita (pokud se provádí hodnocení chování  k zákazníkovi v přítomnosti nadřízeného, dochází přirozeně ke zkreslení situace       a ovlivnění chování klasifikovaného). Cílem metody je zjistit, jak se ve skutečnosti daný pracovník ve sledovaných situacích chová. Proto je i nezbytnou součástí pozorovací plán, který zabezpečí, aby byl každý jedinec hodnocený pomocí mystery shoppingu opakovaně sledován (Burda a jiní, 2011).</a:t>
            </a:r>
          </a:p>
          <a:p>
            <a:pPr algn="just"/>
            <a:r>
              <a:rPr lang="cs-CZ" sz="1100" dirty="0" smtClean="0"/>
              <a:t>Obdobou mystery shoppingu je i mystery calling.</a:t>
            </a:r>
          </a:p>
          <a:p>
            <a:pPr lvl="0"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cs-CZ" dirty="0" smtClean="0"/>
              <a:t>Podpůrné metody - kolektivní</a:t>
            </a:r>
          </a:p>
        </p:txBody>
      </p:sp>
      <p:sp>
        <p:nvSpPr>
          <p:cNvPr id="6147" name="Rectangle 3"/>
          <p:cNvSpPr>
            <a:spLocks noGrp="1" noChangeArrowheads="1"/>
          </p:cNvSpPr>
          <p:nvPr>
            <p:ph idx="1"/>
          </p:nvPr>
        </p:nvSpPr>
        <p:spPr/>
        <p:txBody>
          <a:bodyPr>
            <a:noAutofit/>
          </a:bodyPr>
          <a:lstStyle/>
          <a:p>
            <a:pPr algn="just">
              <a:buNone/>
            </a:pPr>
            <a:r>
              <a:rPr lang="cs-CZ" sz="1200" b="1" u="sng" dirty="0" smtClean="0"/>
              <a:t>Kolektivní metody</a:t>
            </a:r>
            <a:endParaRPr lang="cs-CZ" sz="1200" dirty="0" smtClean="0"/>
          </a:p>
          <a:p>
            <a:pPr algn="just">
              <a:buNone/>
            </a:pPr>
            <a:r>
              <a:rPr lang="cs-CZ" sz="1200" b="1" dirty="0" smtClean="0"/>
              <a:t>Assessment a Development Centre (AC a DC – hodnotící a rozvojové centrum)</a:t>
            </a:r>
            <a:endParaRPr lang="cs-CZ" sz="1200" dirty="0" smtClean="0"/>
          </a:p>
          <a:p>
            <a:pPr algn="just"/>
            <a:r>
              <a:rPr lang="cs-CZ" sz="1200" dirty="0" smtClean="0"/>
              <a:t>AC a DC využívají různé skupiny metod. Jedná se zejména o skupinové a individuální modelové situace a psychodiagnostické metody. Jejich výhoda spočívá v </a:t>
            </a:r>
            <a:r>
              <a:rPr lang="cs-CZ" sz="1200" dirty="0" err="1" smtClean="0"/>
              <a:t>multisituační</a:t>
            </a:r>
            <a:r>
              <a:rPr lang="cs-CZ" sz="1200" dirty="0" smtClean="0"/>
              <a:t> zkoušce s mnohostranným hodnocením. Trvají obvykle celý den, avšak dnes již využívají i prostředí internetu a jsou nezávisle vyhodnocovány. Obě jsou považovány za </a:t>
            </a:r>
            <a:r>
              <a:rPr lang="cs-CZ" sz="1200" dirty="0" err="1" smtClean="0"/>
              <a:t>nejvalidnější</a:t>
            </a:r>
            <a:r>
              <a:rPr lang="cs-CZ" sz="1200" dirty="0" smtClean="0"/>
              <a:t> metody ve své předpovědi. AC se používají spíše při výběru, DC jako zdroj poznatků při koncipování skupinového i individuálního rozvoje. Díky těmto metodám mají manažeři možnost získat spoustu informací, jež je možné využít při plánování rozvoje jednotlivců i celé skupiny (</a:t>
            </a:r>
            <a:r>
              <a:rPr lang="cs-CZ" sz="1200" dirty="0" err="1" smtClean="0"/>
              <a:t>Marr</a:t>
            </a:r>
            <a:r>
              <a:rPr lang="cs-CZ" sz="1200" dirty="0" smtClean="0"/>
              <a:t>, 2006).</a:t>
            </a:r>
          </a:p>
          <a:p>
            <a:pPr algn="just">
              <a:buNone/>
            </a:pPr>
            <a:r>
              <a:rPr lang="cs-CZ" sz="1200" b="1" dirty="0" smtClean="0"/>
              <a:t> </a:t>
            </a:r>
            <a:endParaRPr lang="cs-CZ" sz="1200" dirty="0" smtClean="0"/>
          </a:p>
          <a:p>
            <a:pPr algn="just">
              <a:buNone/>
            </a:pPr>
            <a:r>
              <a:rPr lang="cs-CZ" sz="1200" b="1" dirty="0" smtClean="0"/>
              <a:t>360° zpětná vazba</a:t>
            </a:r>
            <a:endParaRPr lang="cs-CZ" sz="1200" dirty="0" smtClean="0"/>
          </a:p>
          <a:p>
            <a:pPr algn="just"/>
            <a:r>
              <a:rPr lang="cs-CZ" sz="1200" dirty="0" smtClean="0"/>
              <a:t>Tato metoda je také někdy, jak uvádí Fleenor (2008), označována jako „</a:t>
            </a:r>
            <a:r>
              <a:rPr lang="cs-CZ" sz="1200" dirty="0" err="1" smtClean="0"/>
              <a:t>vícezdrojové</a:t>
            </a:r>
            <a:r>
              <a:rPr lang="cs-CZ" sz="1200" dirty="0" smtClean="0"/>
              <a:t> hodnocení”. Spočívá v hodnocení jedné osoby různými klasifikujícími na základě stejných kritérií. Zpravidla je zpracovávána elektronicky, kvůli snazší administraci a vyhodnocení probíhá především formou dotazníků. Hodnocení se může účastnit libovolný počet respondentů, kteří spadají do šesti základních skupin: nadřízený, zákazník, dodavatel, podřízený, kolega „přísný“a kolega „laskavý”( Kubeš, 2008).</a:t>
            </a:r>
          </a:p>
          <a:p>
            <a:pPr algn="just"/>
            <a:r>
              <a:rPr lang="cs-CZ" sz="1200" dirty="0" smtClean="0"/>
              <a:t>Systém tedy umožňuje poměrně dynamické sestavy respondentů, a čehož plyne největší výhoda této metody, a to koncentrovanost informací a jejich setříděnost. Tyto výstupy jsou poté výborným podkladem pro formulování velmi konkrétně zacíleného rozvojového plánu. </a:t>
            </a:r>
          </a:p>
          <a:p>
            <a:pPr algn="just">
              <a:buNone/>
            </a:pPr>
            <a:r>
              <a:rPr lang="cs-CZ" sz="1200" b="1" dirty="0" smtClean="0"/>
              <a:t> </a:t>
            </a:r>
            <a:endParaRPr lang="cs-CZ" sz="1200" dirty="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cs-CZ" dirty="0" smtClean="0"/>
              <a:t>Sociogram</a:t>
            </a:r>
          </a:p>
        </p:txBody>
      </p:sp>
      <p:sp>
        <p:nvSpPr>
          <p:cNvPr id="6147" name="Rectangle 3"/>
          <p:cNvSpPr>
            <a:spLocks noGrp="1" noChangeArrowheads="1"/>
          </p:cNvSpPr>
          <p:nvPr>
            <p:ph idx="1"/>
          </p:nvPr>
        </p:nvSpPr>
        <p:spPr/>
        <p:txBody>
          <a:bodyPr>
            <a:noAutofit/>
          </a:bodyPr>
          <a:lstStyle/>
          <a:p>
            <a:pPr>
              <a:buNone/>
            </a:pPr>
            <a:r>
              <a:rPr lang="cs-CZ" sz="1200" b="1" dirty="0" smtClean="0"/>
              <a:t>Sociogram</a:t>
            </a:r>
            <a:endParaRPr lang="cs-CZ" sz="1200" dirty="0" smtClean="0"/>
          </a:p>
          <a:p>
            <a:pPr algn="just"/>
            <a:r>
              <a:rPr lang="cs-CZ" sz="1200" dirty="0" smtClean="0"/>
              <a:t>Sociogram, stejně jako výše uvedené metoda 360° zpětné vazby, je zaměřen na aktuální stav    a </a:t>
            </a:r>
            <a:r>
              <a:rPr lang="cs-CZ" sz="1200" smtClean="0"/>
              <a:t>proces hodnocení </a:t>
            </a:r>
            <a:r>
              <a:rPr lang="cs-CZ" sz="1200" dirty="0" smtClean="0"/>
              <a:t>- jeho cílem tedy není zhodnocení dovedností daného člověka ani jeho výsledků. Sledují se vzájemné vazby, což umožňuje klasifikovanému vlastní sebehodnocení     a s hodnocením druhými. Nejrozšířenější jsou následující dvě verze této metody (</a:t>
            </a:r>
            <a:r>
              <a:rPr lang="cs-CZ" sz="1200" dirty="0" err="1" smtClean="0"/>
              <a:t>Disman</a:t>
            </a:r>
            <a:r>
              <a:rPr lang="cs-CZ" sz="1200" dirty="0" smtClean="0"/>
              <a:t>, 2008):</a:t>
            </a:r>
          </a:p>
          <a:p>
            <a:pPr lvl="0" algn="just"/>
            <a:r>
              <a:rPr lang="cs-CZ" sz="1200" dirty="0" smtClean="0"/>
              <a:t>KLASICKÝ SOCIOGRAM. U tohoto typu se používají obvykle tři až čtyři otázky s kladnou a zápornou variantou. Ty jsou formulovány přímo nebo projektivně. Výstupem je grafické znázornění sítě vztahů a určení sociometrické pozice.</a:t>
            </a:r>
          </a:p>
          <a:p>
            <a:pPr lvl="0" algn="just"/>
            <a:r>
              <a:rPr lang="cs-CZ" sz="1200" dirty="0" smtClean="0"/>
              <a:t>SOCIOGRAM NA BÁZI SÉMANTICKÉHO VÝBĚRU. U této varianty účastníci hodnocení přidělují jednotlivým pojmům a jménům ostatních symboly, které vybírají ze seznamu. Pojmy jsou prezentovány polaritami (například „</a:t>
            </a:r>
            <a:r>
              <a:rPr lang="cs-CZ" sz="1200" dirty="0" err="1" smtClean="0"/>
              <a:t>sympaťák</a:t>
            </a:r>
            <a:r>
              <a:rPr lang="cs-CZ" sz="1200" dirty="0" smtClean="0"/>
              <a:t>” versus „</a:t>
            </a:r>
            <a:r>
              <a:rPr lang="cs-CZ" sz="1200" dirty="0" err="1" smtClean="0"/>
              <a:t>protiva</a:t>
            </a:r>
            <a:r>
              <a:rPr lang="cs-CZ" sz="1200" dirty="0" smtClean="0"/>
              <a:t>”). Výhoda oproti klasickému sociogramu spočívá ve skutečnosti, že zde není účastníkům nucena kladná či záporná volba. Metoda se nejvíce využívá tam, kde je potřeba velmi rychle popsat a zároveň vyhodnotit vzájemné vztahy na pracovišti,  pracovní klima, zjistit, kdo je či není formální autoritou, koho ostatní respektují  a podobně.</a:t>
            </a:r>
          </a:p>
          <a:p>
            <a:pPr algn="just">
              <a:buNone/>
            </a:pPr>
            <a:endParaRPr lang="cs-CZ" sz="1200" dirty="0" smtClean="0"/>
          </a:p>
          <a:p>
            <a:pPr algn="just"/>
            <a:r>
              <a:rPr lang="cs-CZ" sz="1200" dirty="0" smtClean="0"/>
              <a:t>Mimo výše uvedené metody, které byly zvoleny z důvodu frekventovanosti v užívání, existují i další, jako například supervize a intervize, manažerský audit nebo hodnocení potenciálu. Ty však nejsou tak rozšířené a jejich užívání je velmi omezené.</a:t>
            </a:r>
          </a:p>
          <a:p>
            <a:pPr algn="just"/>
            <a:r>
              <a:rPr lang="cs-CZ" sz="1200" dirty="0" smtClean="0"/>
              <a:t>Žádná z uvedených metod není hodnotnější než jiná - důležitá je možnost jejich využití v daném podniku. Proto je nejvýznamnějším krokem při sestavování fungujícího systému řízení pracovního výkonu, jehož je hodnocení součástí, vytvoření takového souboru metod, který zajistí klasifikaci pracovníků do té míry, jež umožní co nejkvalitnější ohodnocení jejich potenciálu a pracovního chování, co nejobjektivněji ocení jejich výkon a zároveň napomůže efektivně naplánovat jejich další rozvoj (</a:t>
            </a:r>
            <a:r>
              <a:rPr lang="cs-CZ" sz="1200" dirty="0" err="1" smtClean="0"/>
              <a:t>Foley</a:t>
            </a:r>
            <a:r>
              <a:rPr lang="cs-CZ" sz="1200" dirty="0" smtClean="0"/>
              <a:t> a jiní, 2012, a </a:t>
            </a:r>
            <a:r>
              <a:rPr lang="cs-CZ" sz="1200" dirty="0" err="1" smtClean="0"/>
              <a:t>Marr</a:t>
            </a:r>
            <a:r>
              <a:rPr lang="cs-CZ" sz="1200" dirty="0" smtClean="0"/>
              <a:t>, 2012).</a:t>
            </a:r>
            <a:endParaRPr lang="cs-CZ" sz="1200" dirty="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ctrTitle"/>
          </p:nvPr>
        </p:nvSpPr>
        <p:spPr/>
        <p:txBody>
          <a:bodyPr>
            <a:normAutofit/>
          </a:bodyPr>
          <a:lstStyle/>
          <a:p>
            <a:pPr eaLnBrk="1" hangingPunct="1"/>
            <a:r>
              <a:rPr lang="cs-CZ" sz="4400" dirty="0" smtClean="0"/>
              <a:t>Jak byste přednášku ohodnotili?</a:t>
            </a:r>
            <a:br>
              <a:rPr lang="cs-CZ" sz="4400" dirty="0" smtClean="0"/>
            </a:br>
            <a:endParaRPr lang="cs-CZ" sz="4400" dirty="0" smtClean="0"/>
          </a:p>
        </p:txBody>
      </p:sp>
      <p:sp>
        <p:nvSpPr>
          <p:cNvPr id="10243" name="Rectangle 8"/>
          <p:cNvSpPr>
            <a:spLocks noGrp="1" noChangeArrowheads="1"/>
          </p:cNvSpPr>
          <p:nvPr>
            <p:ph type="subTitle" idx="1"/>
          </p:nvPr>
        </p:nvSpPr>
        <p:spPr/>
        <p:txBody>
          <a:bodyPr/>
          <a:lstStyle/>
          <a:p>
            <a:pPr eaLnBrk="1" hangingPunct="1">
              <a:lnSpc>
                <a:spcPct val="80000"/>
              </a:lnSpc>
            </a:pPr>
            <a:r>
              <a:rPr lang="cs-CZ" sz="2400" smtClean="0"/>
              <a:t>Michal Motyčka</a:t>
            </a:r>
          </a:p>
          <a:p>
            <a:pPr eaLnBrk="1" hangingPunct="1">
              <a:lnSpc>
                <a:spcPct val="80000"/>
              </a:lnSpc>
            </a:pPr>
            <a:r>
              <a:rPr lang="cs-CZ" sz="2400" smtClean="0"/>
              <a:t>Krčmářovská 233/53, Praha 9</a:t>
            </a:r>
          </a:p>
          <a:p>
            <a:pPr eaLnBrk="1" hangingPunct="1">
              <a:lnSpc>
                <a:spcPct val="80000"/>
              </a:lnSpc>
            </a:pPr>
            <a:r>
              <a:rPr lang="cs-CZ" sz="2400" smtClean="0"/>
              <a:t>tel. 603 37 85 15</a:t>
            </a:r>
          </a:p>
          <a:p>
            <a:pPr eaLnBrk="1" hangingPunct="1">
              <a:lnSpc>
                <a:spcPct val="80000"/>
              </a:lnSpc>
            </a:pPr>
            <a:r>
              <a:rPr lang="cs-CZ" sz="2400" smtClean="0"/>
              <a:t>e-mail: michal.motycka@goldenwell.cz</a:t>
            </a:r>
          </a:p>
        </p:txBody>
      </p:sp>
    </p:spTree>
  </p:cSld>
  <p:clrMapOvr>
    <a:masterClrMapping/>
  </p:clrMapOvr>
  <p:transition>
    <p:comb/>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Hodnocení</a:t>
            </a:r>
          </a:p>
        </p:txBody>
      </p:sp>
      <p:sp>
        <p:nvSpPr>
          <p:cNvPr id="4099" name="Rectangle 3"/>
          <p:cNvSpPr>
            <a:spLocks noGrp="1" noChangeArrowheads="1"/>
          </p:cNvSpPr>
          <p:nvPr>
            <p:ph idx="1"/>
          </p:nvPr>
        </p:nvSpPr>
        <p:spPr>
          <a:xfrm>
            <a:off x="457200" y="1935480"/>
            <a:ext cx="8229600" cy="4589864"/>
          </a:xfrm>
        </p:spPr>
        <p:txBody>
          <a:bodyPr>
            <a:normAutofit lnSpcReduction="10000"/>
          </a:bodyPr>
          <a:lstStyle/>
          <a:p>
            <a:pPr algn="just"/>
            <a:r>
              <a:rPr lang="cs-CZ" sz="1200" dirty="0" smtClean="0"/>
              <a:t>Hodnocení je jednou z nejsložitějších a nejcitlivějších personálních činností procesu řízení pracovního výkonu. Je zdrojem poznání kladných i záporných stránek osobnosti, představuje základ pro lepší využití profesní kvalifikace pracovníků, vhodný rozvoj jejich profesní kariéry, motivaci a spravedlivé odměňování. Hodnocení pracovního výkonu a schopností pracovníků je nezbytným a nikdy nekončícím úkolem, který je podkladem nejen k lepšímu poznání jedince a poskytnutí zpětné vazby, ale slouží rovněž jako podklad pro jeho povýšení, převedení na jinou práci, další rozvoj, vzdělávání, rekvalifikaci či uvolnění.</a:t>
            </a:r>
          </a:p>
          <a:p>
            <a:pPr algn="just">
              <a:buNone/>
            </a:pPr>
            <a:endParaRPr lang="cs-CZ" sz="1200" dirty="0" smtClean="0"/>
          </a:p>
          <a:p>
            <a:pPr algn="just">
              <a:buNone/>
            </a:pPr>
            <a:r>
              <a:rPr lang="cs-CZ" sz="1200" dirty="0" smtClean="0"/>
              <a:t>Obvykle se v praxi hodnotí tři tematické oblasti (Wagnerová, 2008):</a:t>
            </a:r>
          </a:p>
          <a:p>
            <a:pPr lvl="0" algn="just"/>
            <a:r>
              <a:rPr lang="cs-CZ" sz="1200" dirty="0" smtClean="0"/>
              <a:t>VÝSTUP.</a:t>
            </a:r>
            <a:r>
              <a:rPr lang="cs-CZ" sz="1200" b="1" i="1" dirty="0" smtClean="0"/>
              <a:t> </a:t>
            </a:r>
            <a:r>
              <a:rPr lang="cs-CZ" sz="1200" dirty="0" smtClean="0"/>
              <a:t>Ten je nejčastěji představován výkony a výsledky, které jsou velmi dobře měřitelné, často s použitím metody Balance Score Card. Rozlišuje se přímé hodnocení výstupu, kdy lze daný výkon či výsledek číselně vyjádřit (například obrat), a nepřímé, kdy je výsledky možno zkoumat na základě stupnice, na které se odhaduje hodnota výstupu.</a:t>
            </a:r>
          </a:p>
          <a:p>
            <a:pPr lvl="0" algn="just"/>
            <a:r>
              <a:rPr lang="cs-CZ" sz="1200" dirty="0" smtClean="0"/>
              <a:t>VSTUP. Do této oblasti se řadí převážně kompetence, ale také zkušenosti jedince. Pod vstupy je možné zařadit i přístup hodnoceného, který je posuzován v rámci oblasti procesu, k úkolu.</a:t>
            </a:r>
          </a:p>
          <a:p>
            <a:pPr lvl="0" algn="just"/>
            <a:r>
              <a:rPr lang="cs-CZ" sz="1200" dirty="0" smtClean="0"/>
              <a:t>PROCES.</a:t>
            </a:r>
            <a:r>
              <a:rPr lang="cs-CZ" sz="1200" b="1" i="1" dirty="0" smtClean="0"/>
              <a:t> </a:t>
            </a:r>
            <a:r>
              <a:rPr lang="cs-CZ" sz="1200" dirty="0" smtClean="0"/>
              <a:t>Jedná se o článek mezi vstupy a výstupy - o přístup pracovníka k různým zadáním, úkolům a podobně. Zahrnuje veškeré chování pracovníka při práci.</a:t>
            </a:r>
          </a:p>
          <a:p>
            <a:pPr algn="just">
              <a:buNone/>
            </a:pPr>
            <a:endParaRPr lang="cs-CZ" sz="1200" dirty="0" smtClean="0"/>
          </a:p>
          <a:p>
            <a:pPr algn="just"/>
            <a:r>
              <a:rPr lang="cs-CZ" sz="1200" dirty="0" smtClean="0"/>
              <a:t>Aby hodnocení bylo efektivní, musí být zaměřeno na všechny oblasti – pravděpodobnější však je, že bude podle povahy funkce vyzdvihována spíše jedna z oblastí a ostatní ustoupí do pozadí.</a:t>
            </a:r>
          </a:p>
          <a:p>
            <a:pPr algn="just"/>
            <a:endParaRPr lang="cs-CZ" sz="1200" dirty="0" smtClean="0"/>
          </a:p>
          <a:p>
            <a:pPr algn="ctr">
              <a:buNone/>
            </a:pPr>
            <a:r>
              <a:rPr lang="cs-CZ" sz="1200" dirty="0" smtClean="0"/>
              <a:t>Výstup (výkon)</a:t>
            </a:r>
          </a:p>
          <a:p>
            <a:pPr algn="ctr">
              <a:buNone/>
            </a:pPr>
            <a:endParaRPr lang="cs-CZ" sz="1200" dirty="0" smtClean="0"/>
          </a:p>
          <a:p>
            <a:pPr algn="ctr">
              <a:buNone/>
            </a:pPr>
            <a:endParaRPr lang="cs-CZ" sz="1200" dirty="0" smtClean="0"/>
          </a:p>
          <a:p>
            <a:pPr algn="ctr">
              <a:buNone/>
            </a:pPr>
            <a:endParaRPr lang="cs-CZ" sz="1200" dirty="0" smtClean="0"/>
          </a:p>
          <a:p>
            <a:pPr algn="ctr">
              <a:buNone/>
            </a:pPr>
            <a:r>
              <a:rPr lang="cs-CZ" sz="1200" dirty="0" smtClean="0"/>
              <a:t>Vstup</a:t>
            </a:r>
            <a:r>
              <a:rPr lang="cs-CZ" sz="1200" b="1" dirty="0" smtClean="0"/>
              <a:t> </a:t>
            </a:r>
            <a:r>
              <a:rPr lang="cs-CZ" sz="1200" dirty="0" smtClean="0"/>
              <a:t>(předpoklady = potenciál + způsobilosti + praxe) 	Proces</a:t>
            </a:r>
            <a:r>
              <a:rPr lang="cs-CZ" sz="1200" b="1" dirty="0" smtClean="0"/>
              <a:t> </a:t>
            </a:r>
            <a:r>
              <a:rPr lang="cs-CZ" sz="1200" dirty="0" smtClean="0"/>
              <a:t>(pracovní chování, přístup)</a:t>
            </a:r>
            <a:endParaRPr lang="cs-CZ" sz="1200" dirty="0"/>
          </a:p>
        </p:txBody>
      </p:sp>
      <p:sp>
        <p:nvSpPr>
          <p:cNvPr id="1026" name="AutoShape 2"/>
          <p:cNvSpPr>
            <a:spLocks noChangeArrowheads="1"/>
          </p:cNvSpPr>
          <p:nvPr/>
        </p:nvSpPr>
        <p:spPr bwMode="auto">
          <a:xfrm>
            <a:off x="3851920" y="5589240"/>
            <a:ext cx="1485900" cy="571500"/>
          </a:xfrm>
          <a:prstGeom prst="triangle">
            <a:avLst>
              <a:gd name="adj" fmla="val 50000"/>
            </a:avLst>
          </a:prstGeom>
          <a:solidFill>
            <a:srgbClr val="6699FF"/>
          </a:solidFill>
          <a:ln w="19050">
            <a:solidFill>
              <a:srgbClr val="0000FF"/>
            </a:solidFill>
            <a:miter lim="800000"/>
            <a:headEnd/>
            <a:tailEnd/>
          </a:ln>
        </p:spPr>
        <p:txBody>
          <a:bodyPr vert="horz" wrap="square" lIns="91440" tIns="45720" rIns="91440" bIns="45720" numCol="1" anchor="t" anchorCtr="0" compatLnSpc="1">
            <a:prstTxWarp prst="textNoShape">
              <a:avLst/>
            </a:prstTxWarp>
          </a:bodyPr>
          <a:lstStyle/>
          <a:p>
            <a:endParaRPr lang="cs-CZ"/>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Effect transition="in" filter="fade">
                                      <p:cBhvr>
                                        <p:cTn id="22" dur="1000"/>
                                        <p:tgtEl>
                                          <p:spTgt spid="4099">
                                            <p:txEl>
                                              <p:pRg st="2" end="2"/>
                                            </p:txEl>
                                          </p:spTgt>
                                        </p:tgtEl>
                                      </p:cBhvr>
                                    </p:animEffect>
                                    <p:anim calcmode="lin" valueType="num">
                                      <p:cBhvr>
                                        <p:cTn id="23"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3" end="3"/>
                                            </p:txEl>
                                          </p:spTgt>
                                        </p:tgtEl>
                                        <p:attrNameLst>
                                          <p:attrName>style.visibility</p:attrName>
                                        </p:attrNameLst>
                                      </p:cBhvr>
                                      <p:to>
                                        <p:strVal val="visible"/>
                                      </p:to>
                                    </p:set>
                                    <p:animEffect transition="in" filter="fade">
                                      <p:cBhvr>
                                        <p:cTn id="28" dur="1000"/>
                                        <p:tgtEl>
                                          <p:spTgt spid="4099">
                                            <p:txEl>
                                              <p:pRg st="3" end="3"/>
                                            </p:txEl>
                                          </p:spTgt>
                                        </p:tgtEl>
                                      </p:cBhvr>
                                    </p:animEffect>
                                    <p:anim calcmode="lin" valueType="num">
                                      <p:cBhvr>
                                        <p:cTn id="29"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4" end="4"/>
                                            </p:txEl>
                                          </p:spTgt>
                                        </p:tgtEl>
                                        <p:attrNameLst>
                                          <p:attrName>style.visibility</p:attrName>
                                        </p:attrNameLst>
                                      </p:cBhvr>
                                      <p:to>
                                        <p:strVal val="visible"/>
                                      </p:to>
                                    </p:set>
                                    <p:animEffect transition="in" filter="fade">
                                      <p:cBhvr>
                                        <p:cTn id="34" dur="1000"/>
                                        <p:tgtEl>
                                          <p:spTgt spid="4099">
                                            <p:txEl>
                                              <p:pRg st="4" end="4"/>
                                            </p:txEl>
                                          </p:spTgt>
                                        </p:tgtEl>
                                      </p:cBhvr>
                                    </p:animEffect>
                                    <p:anim calcmode="lin" valueType="num">
                                      <p:cBhvr>
                                        <p:cTn id="35"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5" end="5"/>
                                            </p:txEl>
                                          </p:spTgt>
                                        </p:tgtEl>
                                        <p:attrNameLst>
                                          <p:attrName>style.visibility</p:attrName>
                                        </p:attrNameLst>
                                      </p:cBhvr>
                                      <p:to>
                                        <p:strVal val="visible"/>
                                      </p:to>
                                    </p:set>
                                    <p:animEffect transition="in" filter="fade">
                                      <p:cBhvr>
                                        <p:cTn id="40" dur="1000"/>
                                        <p:tgtEl>
                                          <p:spTgt spid="4099">
                                            <p:txEl>
                                              <p:pRg st="5" end="5"/>
                                            </p:txEl>
                                          </p:spTgt>
                                        </p:tgtEl>
                                      </p:cBhvr>
                                    </p:animEffect>
                                    <p:anim calcmode="lin" valueType="num">
                                      <p:cBhvr>
                                        <p:cTn id="41" dur="1000" fill="hold"/>
                                        <p:tgtEl>
                                          <p:spTgt spid="4099">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7" end="7"/>
                                            </p:txEl>
                                          </p:spTgt>
                                        </p:tgtEl>
                                        <p:attrNameLst>
                                          <p:attrName>style.visibility</p:attrName>
                                        </p:attrNameLst>
                                      </p:cBhvr>
                                      <p:to>
                                        <p:strVal val="visible"/>
                                      </p:to>
                                    </p:set>
                                    <p:animEffect transition="in" filter="fade">
                                      <p:cBhvr>
                                        <p:cTn id="46" dur="1000"/>
                                        <p:tgtEl>
                                          <p:spTgt spid="4099">
                                            <p:txEl>
                                              <p:pRg st="7" end="7"/>
                                            </p:txEl>
                                          </p:spTgt>
                                        </p:tgtEl>
                                      </p:cBhvr>
                                    </p:animEffect>
                                    <p:anim calcmode="lin" valueType="num">
                                      <p:cBhvr>
                                        <p:cTn id="47" dur="1000" fill="hold"/>
                                        <p:tgtEl>
                                          <p:spTgt spid="4099">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pPr eaLnBrk="1" hangingPunct="1"/>
            <a:r>
              <a:rPr lang="cs-CZ" dirty="0" smtClean="0"/>
              <a:t>Funkce hodnocení</a:t>
            </a:r>
          </a:p>
        </p:txBody>
      </p:sp>
      <p:sp>
        <p:nvSpPr>
          <p:cNvPr id="4099" name="Rectangle 3"/>
          <p:cNvSpPr>
            <a:spLocks noGrp="1" noChangeArrowheads="1"/>
          </p:cNvSpPr>
          <p:nvPr>
            <p:ph idx="1"/>
          </p:nvPr>
        </p:nvSpPr>
        <p:spPr/>
        <p:txBody>
          <a:bodyPr>
            <a:normAutofit/>
          </a:bodyPr>
          <a:lstStyle/>
          <a:p>
            <a:pPr algn="just">
              <a:buNone/>
            </a:pPr>
            <a:r>
              <a:rPr lang="cs-CZ" sz="1000" dirty="0" smtClean="0"/>
              <a:t>Dle zpracování lze u hodnocení hovořit o těchto variantách (Chobotová a Pobořil, 2005):</a:t>
            </a:r>
          </a:p>
          <a:p>
            <a:pPr lvl="0" algn="just"/>
            <a:r>
              <a:rPr lang="cs-CZ" sz="1000" dirty="0" smtClean="0"/>
              <a:t>hodnocení zaměstnance manažerem,</a:t>
            </a:r>
          </a:p>
          <a:p>
            <a:pPr lvl="0" algn="just"/>
            <a:r>
              <a:rPr lang="cs-CZ" sz="1000" dirty="0" smtClean="0"/>
              <a:t>sebehodnocení zaměstnance,</a:t>
            </a:r>
          </a:p>
          <a:p>
            <a:pPr lvl="0" algn="just"/>
            <a:r>
              <a:rPr lang="cs-CZ" sz="1000" dirty="0" smtClean="0"/>
              <a:t>hodnocení zaměstnance pracovním kolektivem,</a:t>
            </a:r>
          </a:p>
          <a:p>
            <a:pPr lvl="0" algn="just"/>
            <a:r>
              <a:rPr lang="cs-CZ" sz="1000" dirty="0" smtClean="0"/>
              <a:t>hodnocení zaměstnance v hodnotícím centru (Assessment Centre).</a:t>
            </a:r>
          </a:p>
          <a:p>
            <a:pPr algn="just">
              <a:buNone/>
            </a:pPr>
            <a:endParaRPr lang="cs-CZ" sz="1000" dirty="0" smtClean="0"/>
          </a:p>
          <a:p>
            <a:pPr algn="just"/>
            <a:r>
              <a:rPr lang="cs-CZ" sz="1000" dirty="0" smtClean="0"/>
              <a:t>Hodnocení pracovníků a s ním související řízení jejich výkonnosti zahrnuje řadu základních funkcí, která pomáhají manažerům v efektivnějšímu provádění personální činnosti.</a:t>
            </a:r>
          </a:p>
          <a:p>
            <a:pPr algn="just">
              <a:buNone/>
            </a:pPr>
            <a:endParaRPr lang="cs-CZ" sz="1000" dirty="0" smtClean="0"/>
          </a:p>
          <a:p>
            <a:pPr algn="just">
              <a:buNone/>
            </a:pPr>
            <a:r>
              <a:rPr lang="cs-CZ" sz="1000" b="1" dirty="0" smtClean="0"/>
              <a:t>Funkce hodnocení</a:t>
            </a:r>
          </a:p>
          <a:p>
            <a:pPr algn="just">
              <a:buNone/>
            </a:pPr>
            <a:r>
              <a:rPr lang="cs-CZ" sz="1000" dirty="0" smtClean="0"/>
              <a:t>Mezi základní funkce hodnocení dle </a:t>
            </a:r>
            <a:r>
              <a:rPr lang="cs-CZ" sz="1000" dirty="0" err="1" smtClean="0"/>
              <a:t>Horalíkové</a:t>
            </a:r>
            <a:r>
              <a:rPr lang="cs-CZ" sz="1000" dirty="0" smtClean="0"/>
              <a:t> (2007) patří:</a:t>
            </a:r>
          </a:p>
          <a:p>
            <a:pPr lvl="0" algn="just"/>
            <a:r>
              <a:rPr lang="cs-CZ" sz="1000" dirty="0" smtClean="0"/>
              <a:t>funkce poznávací, tj. možnost průběžného sledování pracovní výkonnosti a jednání jednotlivců z kvalitativního a kvantitativního hlediska;</a:t>
            </a:r>
          </a:p>
          <a:p>
            <a:pPr lvl="0" algn="just"/>
            <a:r>
              <a:rPr lang="cs-CZ" sz="1000" dirty="0" smtClean="0"/>
              <a:t>funkce regulační, tj. možnost operativních změn v „sestavě“ kolektivu (dočasné nebo trvalé změny pracovního zařazení jednotlivců, včetně jejich případného vyřazení  z pracovního kolektivu);</a:t>
            </a:r>
          </a:p>
          <a:p>
            <a:pPr lvl="0" algn="just"/>
            <a:r>
              <a:rPr lang="cs-CZ" sz="1000" dirty="0" smtClean="0"/>
              <a:t>funkce srovnávací, tj. možnost uplatnění principu diferenciace mezi zaměstnanci z hlediska hmotných, sociálních a morálních ocenění;</a:t>
            </a:r>
          </a:p>
          <a:p>
            <a:pPr lvl="0" algn="just"/>
            <a:r>
              <a:rPr lang="cs-CZ" sz="1000" dirty="0" smtClean="0"/>
              <a:t>funkce stimulační, tj. podněcování snahy pracovníků dosáhnout příznivějšího hodnocení.</a:t>
            </a:r>
          </a:p>
          <a:p>
            <a:pPr lvl="0" algn="just"/>
            <a:r>
              <a:rPr lang="cs-CZ" sz="1000" dirty="0" smtClean="0"/>
              <a:t>funkce kauzální, tj. sledování příčin změn v pracovním jednání, jejich posilování (u těch, které mají pozitivní vliv) či zeslabování, resp. odstraňování (u vlivů negativních);</a:t>
            </a:r>
          </a:p>
          <a:p>
            <a:pPr lvl="0" algn="just"/>
            <a:r>
              <a:rPr lang="cs-CZ" sz="1000" dirty="0" smtClean="0"/>
              <a:t>funkce výběrová, tj. možnost objektivního postupu, resp. jeho plánování, u talentově i výkonově výrazných pracovníků v rámci podnikové koncepce personálního plánu. </a:t>
            </a:r>
          </a:p>
          <a:p>
            <a:pPr lvl="0" algn="just">
              <a:buNone/>
            </a:pPr>
            <a:endParaRPr lang="cs-CZ" sz="1000" dirty="0" smtClean="0"/>
          </a:p>
          <a:p>
            <a:pPr algn="just">
              <a:buNone/>
            </a:pPr>
            <a:r>
              <a:rPr lang="cs-CZ" sz="1000" dirty="0" smtClean="0"/>
              <a:t>Na tyto funkce bezprostředně navazují cíle hodnocení, které s nimi velmi úzce souvisí. Cílem hodnocení z hlediska zaměstnavatele je zjistit, do jaké míry zaměstnanec zvládá nároky svého pracovního místa, jaká je možnost jeho dalšího využití v podniku, a posoudit, respektive ovlivnit jeho zájem v tomto směru a dle toho diferencovat odměňování. </a:t>
            </a:r>
          </a:p>
          <a:p>
            <a:pPr algn="just">
              <a:buNone/>
            </a:pPr>
            <a:endParaRPr lang="cs-CZ" sz="1000" dirty="0" smtClean="0"/>
          </a:p>
          <a:p>
            <a:pPr lvl="0" algn="just"/>
            <a:endParaRPr lang="cs-CZ" sz="1400" dirty="0" smtClean="0"/>
          </a:p>
          <a:p>
            <a:endParaRPr lang="cs-CZ" sz="1600" dirty="0" smtClean="0"/>
          </a:p>
        </p:txBody>
      </p:sp>
    </p:spTree>
  </p:cSld>
  <p:clrMapOvr>
    <a:masterClrMapping/>
  </p:clrMapOvr>
  <p:transition advClick="0">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800" decel="100000"/>
                                        <p:tgtEl>
                                          <p:spTgt spid="4098"/>
                                        </p:tgtEl>
                                      </p:cBhvr>
                                    </p:animEffect>
                                    <p:anim calcmode="lin" valueType="num">
                                      <p:cBhvr>
                                        <p:cTn id="8" dur="800" decel="100000" fill="hold"/>
                                        <p:tgtEl>
                                          <p:spTgt spid="4098"/>
                                        </p:tgtEl>
                                        <p:attrNameLst>
                                          <p:attrName>style.rotation</p:attrName>
                                        </p:attrNameLst>
                                      </p:cBhvr>
                                      <p:tavLst>
                                        <p:tav tm="0">
                                          <p:val>
                                            <p:fltVal val="-90"/>
                                          </p:val>
                                        </p:tav>
                                        <p:tav tm="100000">
                                          <p:val>
                                            <p:fltVal val="0"/>
                                          </p:val>
                                        </p:tav>
                                      </p:tavLst>
                                    </p:anim>
                                    <p:anim calcmode="lin" valueType="num">
                                      <p:cBhvr>
                                        <p:cTn id="9" dur="800" decel="100000" fill="hold"/>
                                        <p:tgtEl>
                                          <p:spTgt spid="4098"/>
                                        </p:tgtEl>
                                        <p:attrNameLst>
                                          <p:attrName>ppt_x</p:attrName>
                                        </p:attrNameLst>
                                      </p:cBhvr>
                                      <p:tavLst>
                                        <p:tav tm="0">
                                          <p:val>
                                            <p:strVal val="#ppt_x+0.4"/>
                                          </p:val>
                                        </p:tav>
                                        <p:tav tm="100000">
                                          <p:val>
                                            <p:strVal val="#ppt_x-0.05"/>
                                          </p:val>
                                        </p:tav>
                                      </p:tavLst>
                                    </p:anim>
                                    <p:anim calcmode="lin" valueType="num">
                                      <p:cBhvr>
                                        <p:cTn id="10" dur="800" decel="100000" fill="hold"/>
                                        <p:tgtEl>
                                          <p:spTgt spid="4098"/>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098"/>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098"/>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4099">
                                            <p:txEl>
                                              <p:pRg st="0" end="0"/>
                                            </p:txEl>
                                          </p:spTgt>
                                        </p:tgtEl>
                                        <p:attrNameLst>
                                          <p:attrName>style.visibility</p:attrName>
                                        </p:attrNameLst>
                                      </p:cBhvr>
                                      <p:to>
                                        <p:strVal val="visible"/>
                                      </p:to>
                                    </p:set>
                                    <p:animEffect transition="in" filter="fade">
                                      <p:cBhvr>
                                        <p:cTn id="16" dur="1000"/>
                                        <p:tgtEl>
                                          <p:spTgt spid="4099">
                                            <p:txEl>
                                              <p:pRg st="0" end="0"/>
                                            </p:txEl>
                                          </p:spTgt>
                                        </p:tgtEl>
                                      </p:cBhvr>
                                    </p:animEffect>
                                    <p:anim calcmode="lin" valueType="num">
                                      <p:cBhvr>
                                        <p:cTn id="17"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4099">
                                            <p:txEl>
                                              <p:pRg st="1" end="1"/>
                                            </p:txEl>
                                          </p:spTgt>
                                        </p:tgtEl>
                                        <p:attrNameLst>
                                          <p:attrName>style.visibility</p:attrName>
                                        </p:attrNameLst>
                                      </p:cBhvr>
                                      <p:to>
                                        <p:strVal val="visible"/>
                                      </p:to>
                                    </p:set>
                                    <p:animEffect transition="in" filter="fade">
                                      <p:cBhvr>
                                        <p:cTn id="22" dur="1000"/>
                                        <p:tgtEl>
                                          <p:spTgt spid="4099">
                                            <p:txEl>
                                              <p:pRg st="1" end="1"/>
                                            </p:txEl>
                                          </p:spTgt>
                                        </p:tgtEl>
                                      </p:cBhvr>
                                    </p:animEffect>
                                    <p:anim calcmode="lin" valueType="num">
                                      <p:cBhvr>
                                        <p:cTn id="23"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4099">
                                            <p:txEl>
                                              <p:pRg st="3" end="3"/>
                                            </p:txEl>
                                          </p:spTgt>
                                        </p:tgtEl>
                                        <p:attrNameLst>
                                          <p:attrName>style.visibility</p:attrName>
                                        </p:attrNameLst>
                                      </p:cBhvr>
                                      <p:to>
                                        <p:strVal val="visible"/>
                                      </p:to>
                                    </p:set>
                                    <p:animEffect transition="in" filter="fade">
                                      <p:cBhvr>
                                        <p:cTn id="34" dur="1000"/>
                                        <p:tgtEl>
                                          <p:spTgt spid="4099">
                                            <p:txEl>
                                              <p:pRg st="3" end="3"/>
                                            </p:txEl>
                                          </p:spTgt>
                                        </p:tgtEl>
                                      </p:cBhvr>
                                    </p:animEffect>
                                    <p:anim calcmode="lin" valueType="num">
                                      <p:cBhvr>
                                        <p:cTn id="35"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4099">
                                            <p:txEl>
                                              <p:pRg st="4" end="4"/>
                                            </p:txEl>
                                          </p:spTgt>
                                        </p:tgtEl>
                                        <p:attrNameLst>
                                          <p:attrName>style.visibility</p:attrName>
                                        </p:attrNameLst>
                                      </p:cBhvr>
                                      <p:to>
                                        <p:strVal val="visible"/>
                                      </p:to>
                                    </p:set>
                                    <p:animEffect transition="in" filter="fade">
                                      <p:cBhvr>
                                        <p:cTn id="40" dur="1000"/>
                                        <p:tgtEl>
                                          <p:spTgt spid="4099">
                                            <p:txEl>
                                              <p:pRg st="4" end="4"/>
                                            </p:txEl>
                                          </p:spTgt>
                                        </p:tgtEl>
                                      </p:cBhvr>
                                    </p:animEffect>
                                    <p:anim calcmode="lin" valueType="num">
                                      <p:cBhvr>
                                        <p:cTn id="41"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4099">
                                            <p:txEl>
                                              <p:pRg st="6" end="6"/>
                                            </p:txEl>
                                          </p:spTgt>
                                        </p:tgtEl>
                                        <p:attrNameLst>
                                          <p:attrName>style.visibility</p:attrName>
                                        </p:attrNameLst>
                                      </p:cBhvr>
                                      <p:to>
                                        <p:strVal val="visible"/>
                                      </p:to>
                                    </p:set>
                                    <p:animEffect transition="in" filter="fade">
                                      <p:cBhvr>
                                        <p:cTn id="46" dur="1000"/>
                                        <p:tgtEl>
                                          <p:spTgt spid="4099">
                                            <p:txEl>
                                              <p:pRg st="6" end="6"/>
                                            </p:txEl>
                                          </p:spTgt>
                                        </p:tgtEl>
                                      </p:cBhvr>
                                    </p:animEffect>
                                    <p:anim calcmode="lin" valueType="num">
                                      <p:cBhvr>
                                        <p:cTn id="47" dur="1000" fill="hold"/>
                                        <p:tgtEl>
                                          <p:spTgt spid="4099">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4099">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4099">
                                            <p:txEl>
                                              <p:pRg st="8" end="8"/>
                                            </p:txEl>
                                          </p:spTgt>
                                        </p:tgtEl>
                                        <p:attrNameLst>
                                          <p:attrName>style.visibility</p:attrName>
                                        </p:attrNameLst>
                                      </p:cBhvr>
                                      <p:to>
                                        <p:strVal val="visible"/>
                                      </p:to>
                                    </p:set>
                                    <p:animEffect transition="in" filter="fade">
                                      <p:cBhvr>
                                        <p:cTn id="52" dur="1000"/>
                                        <p:tgtEl>
                                          <p:spTgt spid="4099">
                                            <p:txEl>
                                              <p:pRg st="8" end="8"/>
                                            </p:txEl>
                                          </p:spTgt>
                                        </p:tgtEl>
                                      </p:cBhvr>
                                    </p:animEffect>
                                    <p:anim calcmode="lin" valueType="num">
                                      <p:cBhvr>
                                        <p:cTn id="53" dur="1000" fill="hold"/>
                                        <p:tgtEl>
                                          <p:spTgt spid="4099">
                                            <p:txEl>
                                              <p:pRg st="8" end="8"/>
                                            </p:txEl>
                                          </p:spTgt>
                                        </p:tgtEl>
                                        <p:attrNameLst>
                                          <p:attrName>ppt_x</p:attrName>
                                        </p:attrNameLst>
                                      </p:cBhvr>
                                      <p:tavLst>
                                        <p:tav tm="0">
                                          <p:val>
                                            <p:strVal val="#ppt_x"/>
                                          </p:val>
                                        </p:tav>
                                        <p:tav tm="100000">
                                          <p:val>
                                            <p:strVal val="#ppt_x"/>
                                          </p:val>
                                        </p:tav>
                                      </p:tavLst>
                                    </p:anim>
                                    <p:anim calcmode="lin" valueType="num">
                                      <p:cBhvr>
                                        <p:cTn id="54" dur="1000" fill="hold"/>
                                        <p:tgtEl>
                                          <p:spTgt spid="4099">
                                            <p:txEl>
                                              <p:pRg st="8" end="8"/>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4099">
                                            <p:txEl>
                                              <p:pRg st="9" end="9"/>
                                            </p:txEl>
                                          </p:spTgt>
                                        </p:tgtEl>
                                        <p:attrNameLst>
                                          <p:attrName>style.visibility</p:attrName>
                                        </p:attrNameLst>
                                      </p:cBhvr>
                                      <p:to>
                                        <p:strVal val="visible"/>
                                      </p:to>
                                    </p:set>
                                    <p:animEffect transition="in" filter="fade">
                                      <p:cBhvr>
                                        <p:cTn id="58" dur="1000"/>
                                        <p:tgtEl>
                                          <p:spTgt spid="4099">
                                            <p:txEl>
                                              <p:pRg st="9" end="9"/>
                                            </p:txEl>
                                          </p:spTgt>
                                        </p:tgtEl>
                                      </p:cBhvr>
                                    </p:animEffect>
                                    <p:anim calcmode="lin" valueType="num">
                                      <p:cBhvr>
                                        <p:cTn id="59" dur="1000" fill="hold"/>
                                        <p:tgtEl>
                                          <p:spTgt spid="4099">
                                            <p:txEl>
                                              <p:pRg st="9" end="9"/>
                                            </p:txEl>
                                          </p:spTgt>
                                        </p:tgtEl>
                                        <p:attrNameLst>
                                          <p:attrName>ppt_x</p:attrName>
                                        </p:attrNameLst>
                                      </p:cBhvr>
                                      <p:tavLst>
                                        <p:tav tm="0">
                                          <p:val>
                                            <p:strVal val="#ppt_x"/>
                                          </p:val>
                                        </p:tav>
                                        <p:tav tm="100000">
                                          <p:val>
                                            <p:strVal val="#ppt_x"/>
                                          </p:val>
                                        </p:tav>
                                      </p:tavLst>
                                    </p:anim>
                                    <p:anim calcmode="lin" valueType="num">
                                      <p:cBhvr>
                                        <p:cTn id="60" dur="1000" fill="hold"/>
                                        <p:tgtEl>
                                          <p:spTgt spid="4099">
                                            <p:txEl>
                                              <p:pRg st="9" end="9"/>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4099">
                                            <p:txEl>
                                              <p:pRg st="10" end="10"/>
                                            </p:txEl>
                                          </p:spTgt>
                                        </p:tgtEl>
                                        <p:attrNameLst>
                                          <p:attrName>style.visibility</p:attrName>
                                        </p:attrNameLst>
                                      </p:cBhvr>
                                      <p:to>
                                        <p:strVal val="visible"/>
                                      </p:to>
                                    </p:set>
                                    <p:animEffect transition="in" filter="fade">
                                      <p:cBhvr>
                                        <p:cTn id="64" dur="1000"/>
                                        <p:tgtEl>
                                          <p:spTgt spid="4099">
                                            <p:txEl>
                                              <p:pRg st="10" end="10"/>
                                            </p:txEl>
                                          </p:spTgt>
                                        </p:tgtEl>
                                      </p:cBhvr>
                                    </p:animEffect>
                                    <p:anim calcmode="lin" valueType="num">
                                      <p:cBhvr>
                                        <p:cTn id="65" dur="1000" fill="hold"/>
                                        <p:tgtEl>
                                          <p:spTgt spid="4099">
                                            <p:txEl>
                                              <p:pRg st="10" end="10"/>
                                            </p:txEl>
                                          </p:spTgt>
                                        </p:tgtEl>
                                        <p:attrNameLst>
                                          <p:attrName>ppt_x</p:attrName>
                                        </p:attrNameLst>
                                      </p:cBhvr>
                                      <p:tavLst>
                                        <p:tav tm="0">
                                          <p:val>
                                            <p:strVal val="#ppt_x"/>
                                          </p:val>
                                        </p:tav>
                                        <p:tav tm="100000">
                                          <p:val>
                                            <p:strVal val="#ppt_x"/>
                                          </p:val>
                                        </p:tav>
                                      </p:tavLst>
                                    </p:anim>
                                    <p:anim calcmode="lin" valueType="num">
                                      <p:cBhvr>
                                        <p:cTn id="66" dur="1000" fill="hold"/>
                                        <p:tgtEl>
                                          <p:spTgt spid="4099">
                                            <p:txEl>
                                              <p:pRg st="10" end="10"/>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4099">
                                            <p:txEl>
                                              <p:pRg st="11" end="11"/>
                                            </p:txEl>
                                          </p:spTgt>
                                        </p:tgtEl>
                                        <p:attrNameLst>
                                          <p:attrName>style.visibility</p:attrName>
                                        </p:attrNameLst>
                                      </p:cBhvr>
                                      <p:to>
                                        <p:strVal val="visible"/>
                                      </p:to>
                                    </p:set>
                                    <p:animEffect transition="in" filter="fade">
                                      <p:cBhvr>
                                        <p:cTn id="70" dur="1000"/>
                                        <p:tgtEl>
                                          <p:spTgt spid="4099">
                                            <p:txEl>
                                              <p:pRg st="11" end="11"/>
                                            </p:txEl>
                                          </p:spTgt>
                                        </p:tgtEl>
                                      </p:cBhvr>
                                    </p:animEffect>
                                    <p:anim calcmode="lin" valueType="num">
                                      <p:cBhvr>
                                        <p:cTn id="71" dur="1000" fill="hold"/>
                                        <p:tgtEl>
                                          <p:spTgt spid="4099">
                                            <p:txEl>
                                              <p:pRg st="11" end="11"/>
                                            </p:txEl>
                                          </p:spTgt>
                                        </p:tgtEl>
                                        <p:attrNameLst>
                                          <p:attrName>ppt_x</p:attrName>
                                        </p:attrNameLst>
                                      </p:cBhvr>
                                      <p:tavLst>
                                        <p:tav tm="0">
                                          <p:val>
                                            <p:strVal val="#ppt_x"/>
                                          </p:val>
                                        </p:tav>
                                        <p:tav tm="100000">
                                          <p:val>
                                            <p:strVal val="#ppt_x"/>
                                          </p:val>
                                        </p:tav>
                                      </p:tavLst>
                                    </p:anim>
                                    <p:anim calcmode="lin" valueType="num">
                                      <p:cBhvr>
                                        <p:cTn id="72" dur="1000" fill="hold"/>
                                        <p:tgtEl>
                                          <p:spTgt spid="4099">
                                            <p:txEl>
                                              <p:pRg st="11" end="11"/>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4099">
                                            <p:txEl>
                                              <p:pRg st="12" end="12"/>
                                            </p:txEl>
                                          </p:spTgt>
                                        </p:tgtEl>
                                        <p:attrNameLst>
                                          <p:attrName>style.visibility</p:attrName>
                                        </p:attrNameLst>
                                      </p:cBhvr>
                                      <p:to>
                                        <p:strVal val="visible"/>
                                      </p:to>
                                    </p:set>
                                    <p:animEffect transition="in" filter="fade">
                                      <p:cBhvr>
                                        <p:cTn id="76" dur="1000"/>
                                        <p:tgtEl>
                                          <p:spTgt spid="4099">
                                            <p:txEl>
                                              <p:pRg st="12" end="12"/>
                                            </p:txEl>
                                          </p:spTgt>
                                        </p:tgtEl>
                                      </p:cBhvr>
                                    </p:animEffect>
                                    <p:anim calcmode="lin" valueType="num">
                                      <p:cBhvr>
                                        <p:cTn id="77" dur="1000" fill="hold"/>
                                        <p:tgtEl>
                                          <p:spTgt spid="4099">
                                            <p:txEl>
                                              <p:pRg st="12" end="12"/>
                                            </p:txEl>
                                          </p:spTgt>
                                        </p:tgtEl>
                                        <p:attrNameLst>
                                          <p:attrName>ppt_x</p:attrName>
                                        </p:attrNameLst>
                                      </p:cBhvr>
                                      <p:tavLst>
                                        <p:tav tm="0">
                                          <p:val>
                                            <p:strVal val="#ppt_x"/>
                                          </p:val>
                                        </p:tav>
                                        <p:tav tm="100000">
                                          <p:val>
                                            <p:strVal val="#ppt_x"/>
                                          </p:val>
                                        </p:tav>
                                      </p:tavLst>
                                    </p:anim>
                                    <p:anim calcmode="lin" valueType="num">
                                      <p:cBhvr>
                                        <p:cTn id="78" dur="1000" fill="hold"/>
                                        <p:tgtEl>
                                          <p:spTgt spid="4099">
                                            <p:txEl>
                                              <p:pRg st="12" end="12"/>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4099">
                                            <p:txEl>
                                              <p:pRg st="13" end="13"/>
                                            </p:txEl>
                                          </p:spTgt>
                                        </p:tgtEl>
                                        <p:attrNameLst>
                                          <p:attrName>style.visibility</p:attrName>
                                        </p:attrNameLst>
                                      </p:cBhvr>
                                      <p:to>
                                        <p:strVal val="visible"/>
                                      </p:to>
                                    </p:set>
                                    <p:animEffect transition="in" filter="fade">
                                      <p:cBhvr>
                                        <p:cTn id="82" dur="1000"/>
                                        <p:tgtEl>
                                          <p:spTgt spid="4099">
                                            <p:txEl>
                                              <p:pRg st="13" end="13"/>
                                            </p:txEl>
                                          </p:spTgt>
                                        </p:tgtEl>
                                      </p:cBhvr>
                                    </p:animEffect>
                                    <p:anim calcmode="lin" valueType="num">
                                      <p:cBhvr>
                                        <p:cTn id="83" dur="1000" fill="hold"/>
                                        <p:tgtEl>
                                          <p:spTgt spid="4099">
                                            <p:txEl>
                                              <p:pRg st="13" end="13"/>
                                            </p:txEl>
                                          </p:spTgt>
                                        </p:tgtEl>
                                        <p:attrNameLst>
                                          <p:attrName>ppt_x</p:attrName>
                                        </p:attrNameLst>
                                      </p:cBhvr>
                                      <p:tavLst>
                                        <p:tav tm="0">
                                          <p:val>
                                            <p:strVal val="#ppt_x"/>
                                          </p:val>
                                        </p:tav>
                                        <p:tav tm="100000">
                                          <p:val>
                                            <p:strVal val="#ppt_x"/>
                                          </p:val>
                                        </p:tav>
                                      </p:tavLst>
                                    </p:anim>
                                    <p:anim calcmode="lin" valueType="num">
                                      <p:cBhvr>
                                        <p:cTn id="84" dur="1000" fill="hold"/>
                                        <p:tgtEl>
                                          <p:spTgt spid="4099">
                                            <p:txEl>
                                              <p:pRg st="13" end="13"/>
                                            </p:txEl>
                                          </p:spTgt>
                                        </p:tgtEl>
                                        <p:attrNameLst>
                                          <p:attrName>ppt_y</p:attrName>
                                        </p:attrNameLst>
                                      </p:cBhvr>
                                      <p:tavLst>
                                        <p:tav tm="0">
                                          <p:val>
                                            <p:strVal val="#ppt_y-.1"/>
                                          </p:val>
                                        </p:tav>
                                        <p:tav tm="100000">
                                          <p:val>
                                            <p:strVal val="#ppt_y"/>
                                          </p:val>
                                        </p:tav>
                                      </p:tavLst>
                                    </p:anim>
                                  </p:childTnLst>
                                </p:cTn>
                              </p:par>
                            </p:childTnLst>
                          </p:cTn>
                        </p:par>
                        <p:par>
                          <p:cTn id="85" fill="hold">
                            <p:stCondLst>
                              <p:cond delay="13000"/>
                            </p:stCondLst>
                            <p:childTnLst>
                              <p:par>
                                <p:cTn id="86" presetID="47" presetClass="entr" presetSubtype="0" fill="hold" grpId="0" nodeType="afterEffect">
                                  <p:stCondLst>
                                    <p:cond delay="0"/>
                                  </p:stCondLst>
                                  <p:childTnLst>
                                    <p:set>
                                      <p:cBhvr>
                                        <p:cTn id="87" dur="1" fill="hold">
                                          <p:stCondLst>
                                            <p:cond delay="0"/>
                                          </p:stCondLst>
                                        </p:cTn>
                                        <p:tgtEl>
                                          <p:spTgt spid="4099">
                                            <p:txEl>
                                              <p:pRg st="14" end="14"/>
                                            </p:txEl>
                                          </p:spTgt>
                                        </p:tgtEl>
                                        <p:attrNameLst>
                                          <p:attrName>style.visibility</p:attrName>
                                        </p:attrNameLst>
                                      </p:cBhvr>
                                      <p:to>
                                        <p:strVal val="visible"/>
                                      </p:to>
                                    </p:set>
                                    <p:animEffect transition="in" filter="fade">
                                      <p:cBhvr>
                                        <p:cTn id="88" dur="1000"/>
                                        <p:tgtEl>
                                          <p:spTgt spid="4099">
                                            <p:txEl>
                                              <p:pRg st="14" end="14"/>
                                            </p:txEl>
                                          </p:spTgt>
                                        </p:tgtEl>
                                      </p:cBhvr>
                                    </p:animEffect>
                                    <p:anim calcmode="lin" valueType="num">
                                      <p:cBhvr>
                                        <p:cTn id="89" dur="1000" fill="hold"/>
                                        <p:tgtEl>
                                          <p:spTgt spid="4099">
                                            <p:txEl>
                                              <p:pRg st="14" end="14"/>
                                            </p:txEl>
                                          </p:spTgt>
                                        </p:tgtEl>
                                        <p:attrNameLst>
                                          <p:attrName>ppt_x</p:attrName>
                                        </p:attrNameLst>
                                      </p:cBhvr>
                                      <p:tavLst>
                                        <p:tav tm="0">
                                          <p:val>
                                            <p:strVal val="#ppt_x"/>
                                          </p:val>
                                        </p:tav>
                                        <p:tav tm="100000">
                                          <p:val>
                                            <p:strVal val="#ppt_x"/>
                                          </p:val>
                                        </p:tav>
                                      </p:tavLst>
                                    </p:anim>
                                    <p:anim calcmode="lin" valueType="num">
                                      <p:cBhvr>
                                        <p:cTn id="90" dur="1000" fill="hold"/>
                                        <p:tgtEl>
                                          <p:spTgt spid="4099">
                                            <p:txEl>
                                              <p:pRg st="14" end="14"/>
                                            </p:txEl>
                                          </p:spTgt>
                                        </p:tgtEl>
                                        <p:attrNameLst>
                                          <p:attrName>ppt_y</p:attrName>
                                        </p:attrNameLst>
                                      </p:cBhvr>
                                      <p:tavLst>
                                        <p:tav tm="0">
                                          <p:val>
                                            <p:strVal val="#ppt_y-.1"/>
                                          </p:val>
                                        </p:tav>
                                        <p:tav tm="100000">
                                          <p:val>
                                            <p:strVal val="#ppt_y"/>
                                          </p:val>
                                        </p:tav>
                                      </p:tavLst>
                                    </p:anim>
                                  </p:childTnLst>
                                </p:cTn>
                              </p:par>
                            </p:childTnLst>
                          </p:cTn>
                        </p:par>
                        <p:par>
                          <p:cTn id="91" fill="hold">
                            <p:stCondLst>
                              <p:cond delay="14000"/>
                            </p:stCondLst>
                            <p:childTnLst>
                              <p:par>
                                <p:cTn id="92" presetID="47" presetClass="entr" presetSubtype="0" fill="hold" grpId="0" nodeType="afterEffect">
                                  <p:stCondLst>
                                    <p:cond delay="0"/>
                                  </p:stCondLst>
                                  <p:childTnLst>
                                    <p:set>
                                      <p:cBhvr>
                                        <p:cTn id="93" dur="1" fill="hold">
                                          <p:stCondLst>
                                            <p:cond delay="0"/>
                                          </p:stCondLst>
                                        </p:cTn>
                                        <p:tgtEl>
                                          <p:spTgt spid="4099">
                                            <p:txEl>
                                              <p:pRg st="15" end="15"/>
                                            </p:txEl>
                                          </p:spTgt>
                                        </p:tgtEl>
                                        <p:attrNameLst>
                                          <p:attrName>style.visibility</p:attrName>
                                        </p:attrNameLst>
                                      </p:cBhvr>
                                      <p:to>
                                        <p:strVal val="visible"/>
                                      </p:to>
                                    </p:set>
                                    <p:animEffect transition="in" filter="fade">
                                      <p:cBhvr>
                                        <p:cTn id="94" dur="1000"/>
                                        <p:tgtEl>
                                          <p:spTgt spid="4099">
                                            <p:txEl>
                                              <p:pRg st="15" end="15"/>
                                            </p:txEl>
                                          </p:spTgt>
                                        </p:tgtEl>
                                      </p:cBhvr>
                                    </p:animEffect>
                                    <p:anim calcmode="lin" valueType="num">
                                      <p:cBhvr>
                                        <p:cTn id="95" dur="1000" fill="hold"/>
                                        <p:tgtEl>
                                          <p:spTgt spid="4099">
                                            <p:txEl>
                                              <p:pRg st="15" end="15"/>
                                            </p:txEl>
                                          </p:spTgt>
                                        </p:tgtEl>
                                        <p:attrNameLst>
                                          <p:attrName>ppt_x</p:attrName>
                                        </p:attrNameLst>
                                      </p:cBhvr>
                                      <p:tavLst>
                                        <p:tav tm="0">
                                          <p:val>
                                            <p:strVal val="#ppt_x"/>
                                          </p:val>
                                        </p:tav>
                                        <p:tav tm="100000">
                                          <p:val>
                                            <p:strVal val="#ppt_x"/>
                                          </p:val>
                                        </p:tav>
                                      </p:tavLst>
                                    </p:anim>
                                    <p:anim calcmode="lin" valueType="num">
                                      <p:cBhvr>
                                        <p:cTn id="96" dur="1000" fill="hold"/>
                                        <p:tgtEl>
                                          <p:spTgt spid="4099">
                                            <p:txEl>
                                              <p:pRg st="15" end="15"/>
                                            </p:txEl>
                                          </p:spTgt>
                                        </p:tgtEl>
                                        <p:attrNameLst>
                                          <p:attrName>ppt_y</p:attrName>
                                        </p:attrNameLst>
                                      </p:cBhvr>
                                      <p:tavLst>
                                        <p:tav tm="0">
                                          <p:val>
                                            <p:strVal val="#ppt_y-.1"/>
                                          </p:val>
                                        </p:tav>
                                        <p:tav tm="100000">
                                          <p:val>
                                            <p:strVal val="#ppt_y"/>
                                          </p:val>
                                        </p:tav>
                                      </p:tavLst>
                                    </p:anim>
                                  </p:childTnLst>
                                </p:cTn>
                              </p:par>
                            </p:childTnLst>
                          </p:cTn>
                        </p:par>
                        <p:par>
                          <p:cTn id="97" fill="hold">
                            <p:stCondLst>
                              <p:cond delay="15000"/>
                            </p:stCondLst>
                            <p:childTnLst>
                              <p:par>
                                <p:cTn id="98" presetID="47" presetClass="entr" presetSubtype="0" fill="hold" grpId="0" nodeType="afterEffect">
                                  <p:stCondLst>
                                    <p:cond delay="0"/>
                                  </p:stCondLst>
                                  <p:childTnLst>
                                    <p:set>
                                      <p:cBhvr>
                                        <p:cTn id="99" dur="1" fill="hold">
                                          <p:stCondLst>
                                            <p:cond delay="0"/>
                                          </p:stCondLst>
                                        </p:cTn>
                                        <p:tgtEl>
                                          <p:spTgt spid="4099">
                                            <p:txEl>
                                              <p:pRg st="17" end="17"/>
                                            </p:txEl>
                                          </p:spTgt>
                                        </p:tgtEl>
                                        <p:attrNameLst>
                                          <p:attrName>style.visibility</p:attrName>
                                        </p:attrNameLst>
                                      </p:cBhvr>
                                      <p:to>
                                        <p:strVal val="visible"/>
                                      </p:to>
                                    </p:set>
                                    <p:animEffect transition="in" filter="fade">
                                      <p:cBhvr>
                                        <p:cTn id="100" dur="1000"/>
                                        <p:tgtEl>
                                          <p:spTgt spid="4099">
                                            <p:txEl>
                                              <p:pRg st="17" end="17"/>
                                            </p:txEl>
                                          </p:spTgt>
                                        </p:tgtEl>
                                      </p:cBhvr>
                                    </p:animEffect>
                                    <p:anim calcmode="lin" valueType="num">
                                      <p:cBhvr>
                                        <p:cTn id="101" dur="1000" fill="hold"/>
                                        <p:tgtEl>
                                          <p:spTgt spid="4099">
                                            <p:txEl>
                                              <p:pRg st="17" end="17"/>
                                            </p:txEl>
                                          </p:spTgt>
                                        </p:tgtEl>
                                        <p:attrNameLst>
                                          <p:attrName>ppt_x</p:attrName>
                                        </p:attrNameLst>
                                      </p:cBhvr>
                                      <p:tavLst>
                                        <p:tav tm="0">
                                          <p:val>
                                            <p:strVal val="#ppt_x"/>
                                          </p:val>
                                        </p:tav>
                                        <p:tav tm="100000">
                                          <p:val>
                                            <p:strVal val="#ppt_x"/>
                                          </p:val>
                                        </p:tav>
                                      </p:tavLst>
                                    </p:anim>
                                    <p:anim calcmode="lin" valueType="num">
                                      <p:cBhvr>
                                        <p:cTn id="102" dur="1000" fill="hold"/>
                                        <p:tgtEl>
                                          <p:spTgt spid="4099">
                                            <p:txEl>
                                              <p:pRg st="17" end="1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a:bodyPr>
          <a:lstStyle/>
          <a:p>
            <a:r>
              <a:rPr lang="cs-CZ" dirty="0" smtClean="0"/>
              <a:t>Cíle hodnocení a zpětná vazba</a:t>
            </a:r>
            <a:endParaRPr lang="cs-CZ" dirty="0"/>
          </a:p>
        </p:txBody>
      </p:sp>
      <p:sp>
        <p:nvSpPr>
          <p:cNvPr id="5123" name="Rectangle 3"/>
          <p:cNvSpPr>
            <a:spLocks noGrp="1" noChangeArrowheads="1"/>
          </p:cNvSpPr>
          <p:nvPr>
            <p:ph idx="1"/>
          </p:nvPr>
        </p:nvSpPr>
        <p:spPr/>
        <p:txBody>
          <a:bodyPr>
            <a:normAutofit fontScale="92500" lnSpcReduction="10000"/>
          </a:bodyPr>
          <a:lstStyle/>
          <a:p>
            <a:pPr algn="just">
              <a:buNone/>
            </a:pPr>
            <a:r>
              <a:rPr lang="cs-CZ" sz="1200" b="1" dirty="0" smtClean="0"/>
              <a:t>Cíle hodnocení a zpětná vazba</a:t>
            </a:r>
          </a:p>
          <a:p>
            <a:pPr algn="just"/>
            <a:r>
              <a:rPr lang="cs-CZ" sz="1200" dirty="0" smtClean="0"/>
              <a:t>Hodnocení pracovníků musí, jak uvádí Strebler (2001), vždy sledovat stanovený cíl, jehož plnění je při periodickém hodnocení revidováno a kontrolováno. Je možné si stanovit i více cílů, avšak jeden či dva z nich by měly být považovány za stěžejní. Na ty je nutné se zaměřit nejvíce a jejich naplnění musí být pro hodnoceného zaměstnance prioritou. Není možné se věnovat plnění všech cílů stejnou měrou, neboť by mohlo dojít k rozmělnění nasazení nebo až ke ztrátě zaměření se na cíl. </a:t>
            </a:r>
          </a:p>
          <a:p>
            <a:pPr algn="just"/>
            <a:endParaRPr lang="cs-CZ" sz="1200" dirty="0" smtClean="0"/>
          </a:p>
          <a:p>
            <a:pPr algn="just">
              <a:buNone/>
            </a:pPr>
            <a:r>
              <a:rPr lang="cs-CZ" sz="1200" dirty="0" smtClean="0"/>
              <a:t>V závislosti na personální strategii mohou být preferovány různé cíle. Stejně tak se budou i lišit cíle podle jednotlivých skupin pracovníků. Zde jsou ty nejdůležitější (</a:t>
            </a:r>
            <a:r>
              <a:rPr lang="cs-CZ" sz="1200" dirty="0" err="1" smtClean="0"/>
              <a:t>Hroník</a:t>
            </a:r>
            <a:r>
              <a:rPr lang="cs-CZ" sz="1200" dirty="0" smtClean="0"/>
              <a:t>, 2010): </a:t>
            </a:r>
          </a:p>
          <a:p>
            <a:pPr lvl="0" algn="just"/>
            <a:r>
              <a:rPr lang="cs-CZ" sz="1200" dirty="0" smtClean="0"/>
              <a:t>monitorovat výkon v minulosti vzhledem k dohodnutým normám a stanoveným cílům,</a:t>
            </a:r>
          </a:p>
          <a:p>
            <a:pPr lvl="0" algn="just"/>
            <a:r>
              <a:rPr lang="cs-CZ" sz="1200" dirty="0" smtClean="0"/>
              <a:t>pomáhat činit rozhodnutí v oblasti odměňování,</a:t>
            </a:r>
          </a:p>
          <a:p>
            <a:pPr lvl="0" algn="just"/>
            <a:r>
              <a:rPr lang="cs-CZ" sz="1200" dirty="0" smtClean="0"/>
              <a:t>identifikovat potenciál pracovníka,</a:t>
            </a:r>
          </a:p>
          <a:p>
            <a:pPr lvl="0" algn="just"/>
            <a:r>
              <a:rPr lang="cs-CZ" sz="1200" dirty="0" smtClean="0"/>
              <a:t>poskytovat pracovníkovi zpětnou vazbu o tom, jak si v práci počíná,</a:t>
            </a:r>
          </a:p>
          <a:p>
            <a:pPr lvl="0" algn="just"/>
            <a:r>
              <a:rPr lang="cs-CZ" sz="1200" dirty="0" smtClean="0"/>
              <a:t>identifikovat potřeby v oblasti rozvoje,</a:t>
            </a:r>
          </a:p>
          <a:p>
            <a:pPr lvl="0" algn="just"/>
            <a:r>
              <a:rPr lang="cs-CZ" sz="1200" dirty="0" smtClean="0"/>
              <a:t>poskytovat pracovníkovi příležitost projednat své ambice se svým nadřízeným,</a:t>
            </a:r>
          </a:p>
          <a:p>
            <a:pPr lvl="0" algn="just"/>
            <a:r>
              <a:rPr lang="cs-CZ" sz="1200" dirty="0" smtClean="0"/>
              <a:t>zlepšovat výkon v budoucnosti (stanovení cílů a definování postupů a podmínek, za jakých jich dosáhnout).</a:t>
            </a:r>
          </a:p>
          <a:p>
            <a:pPr algn="just">
              <a:buNone/>
            </a:pPr>
            <a:endParaRPr lang="cs-CZ" sz="1200" dirty="0" smtClean="0"/>
          </a:p>
          <a:p>
            <a:pPr algn="just"/>
            <a:r>
              <a:rPr lang="cs-CZ" sz="1200" dirty="0" smtClean="0"/>
              <a:t>V praxi sleduje hodnocení zpravidla pouze některé z výše jmenovaných úkolů - v případě, že má být podkladem pro odměňování, je zaměřeno především na pracovní výkon, jestliže je jeho cílem rozvoj managementu a motivace pracovníků, je zaměřeno na osobnost zaměstnance, jeho pracovní i sociální chování a podobně.</a:t>
            </a:r>
          </a:p>
          <a:p>
            <a:pPr algn="just">
              <a:buNone/>
            </a:pPr>
            <a:endParaRPr lang="cs-CZ" sz="1200" dirty="0" smtClean="0"/>
          </a:p>
          <a:p>
            <a:pPr algn="just"/>
            <a:r>
              <a:rPr lang="cs-CZ" sz="1200" dirty="0" smtClean="0"/>
              <a:t>Na druhé straně i zaměstnanec přistupuje k hodnocení s určitým očekáváním. Je pro něj příležitostí k tomu, aby porovnal své představy o sobě a svých možnostech  s vizí svého nadřízeného a podle toho orientoval své pracovní a kvalifikační úsilí, a získává díky němu zpětnou vazbu - informace o tom, jak pracuje. Zároveň může klasifikujícímu na jeho základě sdělit své představy o adekvátním odměňování (Bělohlávek, 2009).</a:t>
            </a:r>
          </a:p>
          <a:p>
            <a:endParaRPr lang="cs-CZ" sz="1200" dirty="0" smtClean="0"/>
          </a:p>
          <a:p>
            <a:pPr algn="just">
              <a:buFont typeface="Wingdings" pitchFamily="2" charset="2"/>
              <a:buNone/>
            </a:pPr>
            <a:endParaRPr lang="cs-CZ" sz="12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800" decel="100000"/>
                                        <p:tgtEl>
                                          <p:spTgt spid="5122"/>
                                        </p:tgtEl>
                                      </p:cBhvr>
                                    </p:animEffect>
                                    <p:anim calcmode="lin" valueType="num">
                                      <p:cBhvr>
                                        <p:cTn id="8" dur="800" decel="100000" fill="hold"/>
                                        <p:tgtEl>
                                          <p:spTgt spid="5122"/>
                                        </p:tgtEl>
                                        <p:attrNameLst>
                                          <p:attrName>style.rotation</p:attrName>
                                        </p:attrNameLst>
                                      </p:cBhvr>
                                      <p:tavLst>
                                        <p:tav tm="0">
                                          <p:val>
                                            <p:fltVal val="-90"/>
                                          </p:val>
                                        </p:tav>
                                        <p:tav tm="100000">
                                          <p:val>
                                            <p:fltVal val="0"/>
                                          </p:val>
                                        </p:tav>
                                      </p:tavLst>
                                    </p:anim>
                                    <p:anim calcmode="lin" valueType="num">
                                      <p:cBhvr>
                                        <p:cTn id="9" dur="800" decel="100000" fill="hold"/>
                                        <p:tgtEl>
                                          <p:spTgt spid="5122"/>
                                        </p:tgtEl>
                                        <p:attrNameLst>
                                          <p:attrName>ppt_x</p:attrName>
                                        </p:attrNameLst>
                                      </p:cBhvr>
                                      <p:tavLst>
                                        <p:tav tm="0">
                                          <p:val>
                                            <p:strVal val="#ppt_x+0.4"/>
                                          </p:val>
                                        </p:tav>
                                        <p:tav tm="100000">
                                          <p:val>
                                            <p:strVal val="#ppt_x-0.05"/>
                                          </p:val>
                                        </p:tav>
                                      </p:tavLst>
                                    </p:anim>
                                    <p:anim calcmode="lin" valueType="num">
                                      <p:cBhvr>
                                        <p:cTn id="10" dur="800" decel="100000" fill="hold"/>
                                        <p:tgtEl>
                                          <p:spTgt spid="512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512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5122"/>
                                        </p:tgtEl>
                                        <p:attrNameLst>
                                          <p:attrName>ppt_y</p:attrName>
                                        </p:attrNameLst>
                                      </p:cBhvr>
                                      <p:tavLst>
                                        <p:tav tm="0">
                                          <p:val>
                                            <p:strVal val="#ppt_y+0.1"/>
                                          </p:val>
                                        </p:tav>
                                        <p:tav tm="100000">
                                          <p:val>
                                            <p:strVal val="#ppt_y"/>
                                          </p:val>
                                        </p:tav>
                                      </p:tavLst>
                                    </p:anim>
                                  </p:childTnLst>
                                </p:cTn>
                              </p:par>
                            </p:childTnLst>
                          </p:cTn>
                        </p:par>
                        <p:par>
                          <p:cTn id="13" fill="hold">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5123">
                                            <p:txEl>
                                              <p:pRg st="0" end="0"/>
                                            </p:txEl>
                                          </p:spTgt>
                                        </p:tgtEl>
                                        <p:attrNameLst>
                                          <p:attrName>style.visibility</p:attrName>
                                        </p:attrNameLst>
                                      </p:cBhvr>
                                      <p:to>
                                        <p:strVal val="visible"/>
                                      </p:to>
                                    </p:set>
                                    <p:animEffect transition="in" filter="fade">
                                      <p:cBhvr>
                                        <p:cTn id="16" dur="1000"/>
                                        <p:tgtEl>
                                          <p:spTgt spid="5123">
                                            <p:txEl>
                                              <p:pRg st="0" end="0"/>
                                            </p:txEl>
                                          </p:spTgt>
                                        </p:tgtEl>
                                      </p:cBhvr>
                                    </p:animEffect>
                                    <p:anim calcmode="lin" valueType="num">
                                      <p:cBhvr>
                                        <p:cTn id="17" dur="1000" fill="hold"/>
                                        <p:tgtEl>
                                          <p:spTgt spid="5123">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5123">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7" presetClass="entr" presetSubtype="0" fill="hold" grpId="0" nodeType="afterEffect">
                                  <p:stCondLst>
                                    <p:cond delay="0"/>
                                  </p:stCondLst>
                                  <p:childTnLst>
                                    <p:set>
                                      <p:cBhvr>
                                        <p:cTn id="21" dur="1" fill="hold">
                                          <p:stCondLst>
                                            <p:cond delay="0"/>
                                          </p:stCondLst>
                                        </p:cTn>
                                        <p:tgtEl>
                                          <p:spTgt spid="5123">
                                            <p:txEl>
                                              <p:pRg st="1" end="1"/>
                                            </p:txEl>
                                          </p:spTgt>
                                        </p:tgtEl>
                                        <p:attrNameLst>
                                          <p:attrName>style.visibility</p:attrName>
                                        </p:attrNameLst>
                                      </p:cBhvr>
                                      <p:to>
                                        <p:strVal val="visible"/>
                                      </p:to>
                                    </p:set>
                                    <p:animEffect transition="in" filter="fade">
                                      <p:cBhvr>
                                        <p:cTn id="22" dur="1000"/>
                                        <p:tgtEl>
                                          <p:spTgt spid="5123">
                                            <p:txEl>
                                              <p:pRg st="1" end="1"/>
                                            </p:txEl>
                                          </p:spTgt>
                                        </p:tgtEl>
                                      </p:cBhvr>
                                    </p:animEffect>
                                    <p:anim calcmode="lin" valueType="num">
                                      <p:cBhvr>
                                        <p:cTn id="23" dur="1000" fill="hold"/>
                                        <p:tgtEl>
                                          <p:spTgt spid="5123">
                                            <p:txEl>
                                              <p:pRg st="1" end="1"/>
                                            </p:txEl>
                                          </p:spTgt>
                                        </p:tgtEl>
                                        <p:attrNameLst>
                                          <p:attrName>ppt_x</p:attrName>
                                        </p:attrNameLst>
                                      </p:cBhvr>
                                      <p:tavLst>
                                        <p:tav tm="0">
                                          <p:val>
                                            <p:strVal val="#ppt_x"/>
                                          </p:val>
                                        </p:tav>
                                        <p:tav tm="100000">
                                          <p:val>
                                            <p:strVal val="#ppt_x"/>
                                          </p:val>
                                        </p:tav>
                                      </p:tavLst>
                                    </p:anim>
                                    <p:anim calcmode="lin" valueType="num">
                                      <p:cBhvr>
                                        <p:cTn id="24" dur="1000" fill="hold"/>
                                        <p:tgtEl>
                                          <p:spTgt spid="5123">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7" presetClass="entr" presetSubtype="0" fill="hold" grpId="0" nodeType="afterEffect">
                                  <p:stCondLst>
                                    <p:cond delay="0"/>
                                  </p:stCondLst>
                                  <p:childTnLst>
                                    <p:set>
                                      <p:cBhvr>
                                        <p:cTn id="27" dur="1" fill="hold">
                                          <p:stCondLst>
                                            <p:cond delay="0"/>
                                          </p:stCondLst>
                                        </p:cTn>
                                        <p:tgtEl>
                                          <p:spTgt spid="5123">
                                            <p:txEl>
                                              <p:pRg st="3" end="3"/>
                                            </p:txEl>
                                          </p:spTgt>
                                        </p:tgtEl>
                                        <p:attrNameLst>
                                          <p:attrName>style.visibility</p:attrName>
                                        </p:attrNameLst>
                                      </p:cBhvr>
                                      <p:to>
                                        <p:strVal val="visible"/>
                                      </p:to>
                                    </p:set>
                                    <p:animEffect transition="in" filter="fade">
                                      <p:cBhvr>
                                        <p:cTn id="28" dur="1000"/>
                                        <p:tgtEl>
                                          <p:spTgt spid="5123">
                                            <p:txEl>
                                              <p:pRg st="3" end="3"/>
                                            </p:txEl>
                                          </p:spTgt>
                                        </p:tgtEl>
                                      </p:cBhvr>
                                    </p:animEffect>
                                    <p:anim calcmode="lin" valueType="num">
                                      <p:cBhvr>
                                        <p:cTn id="29" dur="1000" fill="hold"/>
                                        <p:tgtEl>
                                          <p:spTgt spid="512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123">
                                            <p:txEl>
                                              <p:pRg st="3" end="3"/>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7" presetClass="entr" presetSubtype="0" fill="hold" grpId="0" nodeType="afterEffect">
                                  <p:stCondLst>
                                    <p:cond delay="0"/>
                                  </p:stCondLst>
                                  <p:childTnLst>
                                    <p:set>
                                      <p:cBhvr>
                                        <p:cTn id="33" dur="1" fill="hold">
                                          <p:stCondLst>
                                            <p:cond delay="0"/>
                                          </p:stCondLst>
                                        </p:cTn>
                                        <p:tgtEl>
                                          <p:spTgt spid="5123">
                                            <p:txEl>
                                              <p:pRg st="4" end="4"/>
                                            </p:txEl>
                                          </p:spTgt>
                                        </p:tgtEl>
                                        <p:attrNameLst>
                                          <p:attrName>style.visibility</p:attrName>
                                        </p:attrNameLst>
                                      </p:cBhvr>
                                      <p:to>
                                        <p:strVal val="visible"/>
                                      </p:to>
                                    </p:set>
                                    <p:animEffect transition="in" filter="fade">
                                      <p:cBhvr>
                                        <p:cTn id="34" dur="1000"/>
                                        <p:tgtEl>
                                          <p:spTgt spid="5123">
                                            <p:txEl>
                                              <p:pRg st="4" end="4"/>
                                            </p:txEl>
                                          </p:spTgt>
                                        </p:tgtEl>
                                      </p:cBhvr>
                                    </p:animEffect>
                                    <p:anim calcmode="lin" valueType="num">
                                      <p:cBhvr>
                                        <p:cTn id="35" dur="1000" fill="hold"/>
                                        <p:tgtEl>
                                          <p:spTgt spid="512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5123">
                                            <p:txEl>
                                              <p:pRg st="4" end="4"/>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7" presetClass="entr" presetSubtype="0" fill="hold" grpId="0" nodeType="afterEffect">
                                  <p:stCondLst>
                                    <p:cond delay="0"/>
                                  </p:stCondLst>
                                  <p:childTnLst>
                                    <p:set>
                                      <p:cBhvr>
                                        <p:cTn id="39" dur="1" fill="hold">
                                          <p:stCondLst>
                                            <p:cond delay="0"/>
                                          </p:stCondLst>
                                        </p:cTn>
                                        <p:tgtEl>
                                          <p:spTgt spid="5123">
                                            <p:txEl>
                                              <p:pRg st="5" end="5"/>
                                            </p:txEl>
                                          </p:spTgt>
                                        </p:tgtEl>
                                        <p:attrNameLst>
                                          <p:attrName>style.visibility</p:attrName>
                                        </p:attrNameLst>
                                      </p:cBhvr>
                                      <p:to>
                                        <p:strVal val="visible"/>
                                      </p:to>
                                    </p:set>
                                    <p:animEffect transition="in" filter="fade">
                                      <p:cBhvr>
                                        <p:cTn id="40" dur="1000"/>
                                        <p:tgtEl>
                                          <p:spTgt spid="5123">
                                            <p:txEl>
                                              <p:pRg st="5" end="5"/>
                                            </p:txEl>
                                          </p:spTgt>
                                        </p:tgtEl>
                                      </p:cBhvr>
                                    </p:animEffect>
                                    <p:anim calcmode="lin" valueType="num">
                                      <p:cBhvr>
                                        <p:cTn id="41" dur="1000" fill="hold"/>
                                        <p:tgtEl>
                                          <p:spTgt spid="512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5123">
                                            <p:txEl>
                                              <p:pRg st="5" end="5"/>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7" presetClass="entr" presetSubtype="0" fill="hold" grpId="0" nodeType="afterEffect">
                                  <p:stCondLst>
                                    <p:cond delay="0"/>
                                  </p:stCondLst>
                                  <p:childTnLst>
                                    <p:set>
                                      <p:cBhvr>
                                        <p:cTn id="45" dur="1" fill="hold">
                                          <p:stCondLst>
                                            <p:cond delay="0"/>
                                          </p:stCondLst>
                                        </p:cTn>
                                        <p:tgtEl>
                                          <p:spTgt spid="5123">
                                            <p:txEl>
                                              <p:pRg st="6" end="6"/>
                                            </p:txEl>
                                          </p:spTgt>
                                        </p:tgtEl>
                                        <p:attrNameLst>
                                          <p:attrName>style.visibility</p:attrName>
                                        </p:attrNameLst>
                                      </p:cBhvr>
                                      <p:to>
                                        <p:strVal val="visible"/>
                                      </p:to>
                                    </p:set>
                                    <p:animEffect transition="in" filter="fade">
                                      <p:cBhvr>
                                        <p:cTn id="46" dur="1000"/>
                                        <p:tgtEl>
                                          <p:spTgt spid="5123">
                                            <p:txEl>
                                              <p:pRg st="6" end="6"/>
                                            </p:txEl>
                                          </p:spTgt>
                                        </p:tgtEl>
                                      </p:cBhvr>
                                    </p:animEffect>
                                    <p:anim calcmode="lin" valueType="num">
                                      <p:cBhvr>
                                        <p:cTn id="47" dur="1000" fill="hold"/>
                                        <p:tgtEl>
                                          <p:spTgt spid="5123">
                                            <p:txEl>
                                              <p:pRg st="6" end="6"/>
                                            </p:txEl>
                                          </p:spTgt>
                                        </p:tgtEl>
                                        <p:attrNameLst>
                                          <p:attrName>ppt_x</p:attrName>
                                        </p:attrNameLst>
                                      </p:cBhvr>
                                      <p:tavLst>
                                        <p:tav tm="0">
                                          <p:val>
                                            <p:strVal val="#ppt_x"/>
                                          </p:val>
                                        </p:tav>
                                        <p:tav tm="100000">
                                          <p:val>
                                            <p:strVal val="#ppt_x"/>
                                          </p:val>
                                        </p:tav>
                                      </p:tavLst>
                                    </p:anim>
                                    <p:anim calcmode="lin" valueType="num">
                                      <p:cBhvr>
                                        <p:cTn id="48" dur="1000" fill="hold"/>
                                        <p:tgtEl>
                                          <p:spTgt spid="5123">
                                            <p:txEl>
                                              <p:pRg st="6" end="6"/>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7" presetClass="entr" presetSubtype="0" fill="hold" grpId="0" nodeType="afterEffect">
                                  <p:stCondLst>
                                    <p:cond delay="0"/>
                                  </p:stCondLst>
                                  <p:childTnLst>
                                    <p:set>
                                      <p:cBhvr>
                                        <p:cTn id="51" dur="1" fill="hold">
                                          <p:stCondLst>
                                            <p:cond delay="0"/>
                                          </p:stCondLst>
                                        </p:cTn>
                                        <p:tgtEl>
                                          <p:spTgt spid="5123">
                                            <p:txEl>
                                              <p:pRg st="7" end="7"/>
                                            </p:txEl>
                                          </p:spTgt>
                                        </p:tgtEl>
                                        <p:attrNameLst>
                                          <p:attrName>style.visibility</p:attrName>
                                        </p:attrNameLst>
                                      </p:cBhvr>
                                      <p:to>
                                        <p:strVal val="visible"/>
                                      </p:to>
                                    </p:set>
                                    <p:animEffect transition="in" filter="fade">
                                      <p:cBhvr>
                                        <p:cTn id="52" dur="1000"/>
                                        <p:tgtEl>
                                          <p:spTgt spid="5123">
                                            <p:txEl>
                                              <p:pRg st="7" end="7"/>
                                            </p:txEl>
                                          </p:spTgt>
                                        </p:tgtEl>
                                      </p:cBhvr>
                                    </p:animEffect>
                                    <p:anim calcmode="lin" valueType="num">
                                      <p:cBhvr>
                                        <p:cTn id="53" dur="1000" fill="hold"/>
                                        <p:tgtEl>
                                          <p:spTgt spid="5123">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5123">
                                            <p:txEl>
                                              <p:pRg st="7" end="7"/>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47" presetClass="entr" presetSubtype="0" fill="hold" grpId="0" nodeType="afterEffect">
                                  <p:stCondLst>
                                    <p:cond delay="0"/>
                                  </p:stCondLst>
                                  <p:childTnLst>
                                    <p:set>
                                      <p:cBhvr>
                                        <p:cTn id="57" dur="1" fill="hold">
                                          <p:stCondLst>
                                            <p:cond delay="0"/>
                                          </p:stCondLst>
                                        </p:cTn>
                                        <p:tgtEl>
                                          <p:spTgt spid="5123">
                                            <p:txEl>
                                              <p:pRg st="8" end="8"/>
                                            </p:txEl>
                                          </p:spTgt>
                                        </p:tgtEl>
                                        <p:attrNameLst>
                                          <p:attrName>style.visibility</p:attrName>
                                        </p:attrNameLst>
                                      </p:cBhvr>
                                      <p:to>
                                        <p:strVal val="visible"/>
                                      </p:to>
                                    </p:set>
                                    <p:animEffect transition="in" filter="fade">
                                      <p:cBhvr>
                                        <p:cTn id="58" dur="1000"/>
                                        <p:tgtEl>
                                          <p:spTgt spid="5123">
                                            <p:txEl>
                                              <p:pRg st="8" end="8"/>
                                            </p:txEl>
                                          </p:spTgt>
                                        </p:tgtEl>
                                      </p:cBhvr>
                                    </p:animEffect>
                                    <p:anim calcmode="lin" valueType="num">
                                      <p:cBhvr>
                                        <p:cTn id="59" dur="1000" fill="hold"/>
                                        <p:tgtEl>
                                          <p:spTgt spid="5123">
                                            <p:txEl>
                                              <p:pRg st="8" end="8"/>
                                            </p:txEl>
                                          </p:spTgt>
                                        </p:tgtEl>
                                        <p:attrNameLst>
                                          <p:attrName>ppt_x</p:attrName>
                                        </p:attrNameLst>
                                      </p:cBhvr>
                                      <p:tavLst>
                                        <p:tav tm="0">
                                          <p:val>
                                            <p:strVal val="#ppt_x"/>
                                          </p:val>
                                        </p:tav>
                                        <p:tav tm="100000">
                                          <p:val>
                                            <p:strVal val="#ppt_x"/>
                                          </p:val>
                                        </p:tav>
                                      </p:tavLst>
                                    </p:anim>
                                    <p:anim calcmode="lin" valueType="num">
                                      <p:cBhvr>
                                        <p:cTn id="60" dur="1000" fill="hold"/>
                                        <p:tgtEl>
                                          <p:spTgt spid="5123">
                                            <p:txEl>
                                              <p:pRg st="8" end="8"/>
                                            </p:txEl>
                                          </p:spTgt>
                                        </p:tgtEl>
                                        <p:attrNameLst>
                                          <p:attrName>ppt_y</p:attrName>
                                        </p:attrNameLst>
                                      </p:cBhvr>
                                      <p:tavLst>
                                        <p:tav tm="0">
                                          <p:val>
                                            <p:strVal val="#ppt_y-.1"/>
                                          </p:val>
                                        </p:tav>
                                        <p:tav tm="100000">
                                          <p:val>
                                            <p:strVal val="#ppt_y"/>
                                          </p:val>
                                        </p:tav>
                                      </p:tavLst>
                                    </p:anim>
                                  </p:childTnLst>
                                </p:cTn>
                              </p:par>
                            </p:childTnLst>
                          </p:cTn>
                        </p:par>
                        <p:par>
                          <p:cTn id="61" fill="hold">
                            <p:stCondLst>
                              <p:cond delay="9000"/>
                            </p:stCondLst>
                            <p:childTnLst>
                              <p:par>
                                <p:cTn id="62" presetID="47" presetClass="entr" presetSubtype="0" fill="hold" grpId="0" nodeType="afterEffect">
                                  <p:stCondLst>
                                    <p:cond delay="0"/>
                                  </p:stCondLst>
                                  <p:childTnLst>
                                    <p:set>
                                      <p:cBhvr>
                                        <p:cTn id="63" dur="1" fill="hold">
                                          <p:stCondLst>
                                            <p:cond delay="0"/>
                                          </p:stCondLst>
                                        </p:cTn>
                                        <p:tgtEl>
                                          <p:spTgt spid="5123">
                                            <p:txEl>
                                              <p:pRg st="9" end="9"/>
                                            </p:txEl>
                                          </p:spTgt>
                                        </p:tgtEl>
                                        <p:attrNameLst>
                                          <p:attrName>style.visibility</p:attrName>
                                        </p:attrNameLst>
                                      </p:cBhvr>
                                      <p:to>
                                        <p:strVal val="visible"/>
                                      </p:to>
                                    </p:set>
                                    <p:animEffect transition="in" filter="fade">
                                      <p:cBhvr>
                                        <p:cTn id="64" dur="1000"/>
                                        <p:tgtEl>
                                          <p:spTgt spid="5123">
                                            <p:txEl>
                                              <p:pRg st="9" end="9"/>
                                            </p:txEl>
                                          </p:spTgt>
                                        </p:tgtEl>
                                      </p:cBhvr>
                                    </p:animEffect>
                                    <p:anim calcmode="lin" valueType="num">
                                      <p:cBhvr>
                                        <p:cTn id="65" dur="1000" fill="hold"/>
                                        <p:tgtEl>
                                          <p:spTgt spid="5123">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5123">
                                            <p:txEl>
                                              <p:pRg st="9" end="9"/>
                                            </p:txEl>
                                          </p:spTgt>
                                        </p:tgtEl>
                                        <p:attrNameLst>
                                          <p:attrName>ppt_y</p:attrName>
                                        </p:attrNameLst>
                                      </p:cBhvr>
                                      <p:tavLst>
                                        <p:tav tm="0">
                                          <p:val>
                                            <p:strVal val="#ppt_y-.1"/>
                                          </p:val>
                                        </p:tav>
                                        <p:tav tm="100000">
                                          <p:val>
                                            <p:strVal val="#ppt_y"/>
                                          </p:val>
                                        </p:tav>
                                      </p:tavLst>
                                    </p:anim>
                                  </p:childTnLst>
                                </p:cTn>
                              </p:par>
                            </p:childTnLst>
                          </p:cTn>
                        </p:par>
                        <p:par>
                          <p:cTn id="67" fill="hold">
                            <p:stCondLst>
                              <p:cond delay="10000"/>
                            </p:stCondLst>
                            <p:childTnLst>
                              <p:par>
                                <p:cTn id="68" presetID="47" presetClass="entr" presetSubtype="0" fill="hold" grpId="0" nodeType="afterEffect">
                                  <p:stCondLst>
                                    <p:cond delay="0"/>
                                  </p:stCondLst>
                                  <p:childTnLst>
                                    <p:set>
                                      <p:cBhvr>
                                        <p:cTn id="69" dur="1" fill="hold">
                                          <p:stCondLst>
                                            <p:cond delay="0"/>
                                          </p:stCondLst>
                                        </p:cTn>
                                        <p:tgtEl>
                                          <p:spTgt spid="5123">
                                            <p:txEl>
                                              <p:pRg st="10" end="10"/>
                                            </p:txEl>
                                          </p:spTgt>
                                        </p:tgtEl>
                                        <p:attrNameLst>
                                          <p:attrName>style.visibility</p:attrName>
                                        </p:attrNameLst>
                                      </p:cBhvr>
                                      <p:to>
                                        <p:strVal val="visible"/>
                                      </p:to>
                                    </p:set>
                                    <p:animEffect transition="in" filter="fade">
                                      <p:cBhvr>
                                        <p:cTn id="70" dur="1000"/>
                                        <p:tgtEl>
                                          <p:spTgt spid="5123">
                                            <p:txEl>
                                              <p:pRg st="10" end="10"/>
                                            </p:txEl>
                                          </p:spTgt>
                                        </p:tgtEl>
                                      </p:cBhvr>
                                    </p:animEffect>
                                    <p:anim calcmode="lin" valueType="num">
                                      <p:cBhvr>
                                        <p:cTn id="71" dur="10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p:cTn id="72" dur="1000" fill="hold"/>
                                        <p:tgtEl>
                                          <p:spTgt spid="5123">
                                            <p:txEl>
                                              <p:pRg st="10" end="10"/>
                                            </p:txEl>
                                          </p:spTgt>
                                        </p:tgtEl>
                                        <p:attrNameLst>
                                          <p:attrName>ppt_y</p:attrName>
                                        </p:attrNameLst>
                                      </p:cBhvr>
                                      <p:tavLst>
                                        <p:tav tm="0">
                                          <p:val>
                                            <p:strVal val="#ppt_y-.1"/>
                                          </p:val>
                                        </p:tav>
                                        <p:tav tm="100000">
                                          <p:val>
                                            <p:strVal val="#ppt_y"/>
                                          </p:val>
                                        </p:tav>
                                      </p:tavLst>
                                    </p:anim>
                                  </p:childTnLst>
                                </p:cTn>
                              </p:par>
                            </p:childTnLst>
                          </p:cTn>
                        </p:par>
                        <p:par>
                          <p:cTn id="73" fill="hold">
                            <p:stCondLst>
                              <p:cond delay="11000"/>
                            </p:stCondLst>
                            <p:childTnLst>
                              <p:par>
                                <p:cTn id="74" presetID="47" presetClass="entr" presetSubtype="0" fill="hold" grpId="0" nodeType="afterEffect">
                                  <p:stCondLst>
                                    <p:cond delay="0"/>
                                  </p:stCondLst>
                                  <p:childTnLst>
                                    <p:set>
                                      <p:cBhvr>
                                        <p:cTn id="75" dur="1" fill="hold">
                                          <p:stCondLst>
                                            <p:cond delay="0"/>
                                          </p:stCondLst>
                                        </p:cTn>
                                        <p:tgtEl>
                                          <p:spTgt spid="5123">
                                            <p:txEl>
                                              <p:pRg st="12" end="12"/>
                                            </p:txEl>
                                          </p:spTgt>
                                        </p:tgtEl>
                                        <p:attrNameLst>
                                          <p:attrName>style.visibility</p:attrName>
                                        </p:attrNameLst>
                                      </p:cBhvr>
                                      <p:to>
                                        <p:strVal val="visible"/>
                                      </p:to>
                                    </p:set>
                                    <p:animEffect transition="in" filter="fade">
                                      <p:cBhvr>
                                        <p:cTn id="76" dur="1000"/>
                                        <p:tgtEl>
                                          <p:spTgt spid="5123">
                                            <p:txEl>
                                              <p:pRg st="12" end="12"/>
                                            </p:txEl>
                                          </p:spTgt>
                                        </p:tgtEl>
                                      </p:cBhvr>
                                    </p:animEffect>
                                    <p:anim calcmode="lin" valueType="num">
                                      <p:cBhvr>
                                        <p:cTn id="77" dur="1000" fill="hold"/>
                                        <p:tgtEl>
                                          <p:spTgt spid="5123">
                                            <p:txEl>
                                              <p:pRg st="12" end="12"/>
                                            </p:txEl>
                                          </p:spTgt>
                                        </p:tgtEl>
                                        <p:attrNameLst>
                                          <p:attrName>ppt_x</p:attrName>
                                        </p:attrNameLst>
                                      </p:cBhvr>
                                      <p:tavLst>
                                        <p:tav tm="0">
                                          <p:val>
                                            <p:strVal val="#ppt_x"/>
                                          </p:val>
                                        </p:tav>
                                        <p:tav tm="100000">
                                          <p:val>
                                            <p:strVal val="#ppt_x"/>
                                          </p:val>
                                        </p:tav>
                                      </p:tavLst>
                                    </p:anim>
                                    <p:anim calcmode="lin" valueType="num">
                                      <p:cBhvr>
                                        <p:cTn id="78" dur="1000" fill="hold"/>
                                        <p:tgtEl>
                                          <p:spTgt spid="5123">
                                            <p:txEl>
                                              <p:pRg st="12" end="12"/>
                                            </p:txEl>
                                          </p:spTgt>
                                        </p:tgtEl>
                                        <p:attrNameLst>
                                          <p:attrName>ppt_y</p:attrName>
                                        </p:attrNameLst>
                                      </p:cBhvr>
                                      <p:tavLst>
                                        <p:tav tm="0">
                                          <p:val>
                                            <p:strVal val="#ppt_y-.1"/>
                                          </p:val>
                                        </p:tav>
                                        <p:tav tm="100000">
                                          <p:val>
                                            <p:strVal val="#ppt_y"/>
                                          </p:val>
                                        </p:tav>
                                      </p:tavLst>
                                    </p:anim>
                                  </p:childTnLst>
                                </p:cTn>
                              </p:par>
                            </p:childTnLst>
                          </p:cTn>
                        </p:par>
                        <p:par>
                          <p:cTn id="79" fill="hold">
                            <p:stCondLst>
                              <p:cond delay="12000"/>
                            </p:stCondLst>
                            <p:childTnLst>
                              <p:par>
                                <p:cTn id="80" presetID="47" presetClass="entr" presetSubtype="0" fill="hold" grpId="0" nodeType="afterEffect">
                                  <p:stCondLst>
                                    <p:cond delay="0"/>
                                  </p:stCondLst>
                                  <p:childTnLst>
                                    <p:set>
                                      <p:cBhvr>
                                        <p:cTn id="81" dur="1" fill="hold">
                                          <p:stCondLst>
                                            <p:cond delay="0"/>
                                          </p:stCondLst>
                                        </p:cTn>
                                        <p:tgtEl>
                                          <p:spTgt spid="5123">
                                            <p:txEl>
                                              <p:pRg st="14" end="14"/>
                                            </p:txEl>
                                          </p:spTgt>
                                        </p:tgtEl>
                                        <p:attrNameLst>
                                          <p:attrName>style.visibility</p:attrName>
                                        </p:attrNameLst>
                                      </p:cBhvr>
                                      <p:to>
                                        <p:strVal val="visible"/>
                                      </p:to>
                                    </p:set>
                                    <p:animEffect transition="in" filter="fade">
                                      <p:cBhvr>
                                        <p:cTn id="82" dur="1000"/>
                                        <p:tgtEl>
                                          <p:spTgt spid="5123">
                                            <p:txEl>
                                              <p:pRg st="14" end="14"/>
                                            </p:txEl>
                                          </p:spTgt>
                                        </p:tgtEl>
                                      </p:cBhvr>
                                    </p:animEffect>
                                    <p:anim calcmode="lin" valueType="num">
                                      <p:cBhvr>
                                        <p:cTn id="83" dur="1000" fill="hold"/>
                                        <p:tgtEl>
                                          <p:spTgt spid="5123">
                                            <p:txEl>
                                              <p:pRg st="14" end="14"/>
                                            </p:txEl>
                                          </p:spTgt>
                                        </p:tgtEl>
                                        <p:attrNameLst>
                                          <p:attrName>ppt_x</p:attrName>
                                        </p:attrNameLst>
                                      </p:cBhvr>
                                      <p:tavLst>
                                        <p:tav tm="0">
                                          <p:val>
                                            <p:strVal val="#ppt_x"/>
                                          </p:val>
                                        </p:tav>
                                        <p:tav tm="100000">
                                          <p:val>
                                            <p:strVal val="#ppt_x"/>
                                          </p:val>
                                        </p:tav>
                                      </p:tavLst>
                                    </p:anim>
                                    <p:anim calcmode="lin" valueType="num">
                                      <p:cBhvr>
                                        <p:cTn id="84" dur="1000" fill="hold"/>
                                        <p:tgtEl>
                                          <p:spTgt spid="5123">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cs-CZ" dirty="0" smtClean="0"/>
              <a:t>Cíle hodnocení a zpětná vazba</a:t>
            </a:r>
          </a:p>
        </p:txBody>
      </p:sp>
      <p:sp>
        <p:nvSpPr>
          <p:cNvPr id="6147" name="Rectangle 3"/>
          <p:cNvSpPr>
            <a:spLocks noGrp="1" noChangeArrowheads="1"/>
          </p:cNvSpPr>
          <p:nvPr>
            <p:ph idx="1"/>
          </p:nvPr>
        </p:nvSpPr>
        <p:spPr/>
        <p:txBody>
          <a:bodyPr>
            <a:noAutofit/>
          </a:bodyPr>
          <a:lstStyle/>
          <a:p>
            <a:pPr algn="just"/>
            <a:r>
              <a:rPr lang="cs-CZ" sz="1100" dirty="0" smtClean="0"/>
              <a:t>Při porovnání cílů a očekávání obou stran hodnocení je možné nalézt určitý společný prvek,     a tím je bezesporu zpětná vazba</a:t>
            </a:r>
            <a:r>
              <a:rPr lang="cs-CZ" sz="1100" b="1" dirty="0" smtClean="0"/>
              <a:t>.</a:t>
            </a:r>
            <a:r>
              <a:rPr lang="cs-CZ" sz="1100" dirty="0" smtClean="0"/>
              <a:t> Ta je nepostradatelná při jakékoliv kontrole plnění stanovených cílů, protože je-li účinná, podává jednoznačné a přímočaré informace. Její základní funkcí je zejména kontrola realitou. Aby byla efektivní, je potřeba otevřeného systému, ve kterém může zpětná vazba přicházet z různých stran a být nepřetržitá. Tento fakt je u klasifikace pracovníka velmi důležitý. Pravidelné hodnotící pohovory, které jsou používány v podnicích, se nejčastěji provádí pouze jedenkrát za rok, což je z pohledu hodnocení a především efektivní zpětné vazby nedostačující. Každý vedoucí pracovník i jeho podřízení potřebují zpětnou vazbu mnohostrannou (z více stran) a permanentní. </a:t>
            </a:r>
          </a:p>
          <a:p>
            <a:pPr algn="just">
              <a:buNone/>
            </a:pPr>
            <a:endParaRPr lang="cs-CZ" sz="1100" dirty="0" smtClean="0"/>
          </a:p>
          <a:p>
            <a:pPr algn="just">
              <a:buNone/>
            </a:pPr>
            <a:r>
              <a:rPr lang="cs-CZ" sz="1100" dirty="0" smtClean="0"/>
              <a:t>K fungování zpětné vazby je nutné dodržovat tyto tři základní podmínky (Koubek, 2010):</a:t>
            </a:r>
          </a:p>
          <a:p>
            <a:pPr lvl="0" algn="just"/>
            <a:r>
              <a:rPr lang="cs-CZ" sz="1100" dirty="0" smtClean="0"/>
              <a:t>partner musí být informován o svém pracovním chování – je důležité je nehodnotit pouze ve smyslu „dobře-špatně“ nebo je interpretovat;</a:t>
            </a:r>
          </a:p>
          <a:p>
            <a:pPr lvl="0" algn="just"/>
            <a:r>
              <a:rPr lang="cs-CZ" sz="1100" dirty="0" smtClean="0"/>
              <a:t>pracovní chování musí být partnerovi popsáno – tím se rozumí věcný popis chování vhodného a nevhodného, přičemž cílem je jedince přimět k jeho změně požadovaným směrem;</a:t>
            </a:r>
          </a:p>
          <a:p>
            <a:pPr lvl="0" algn="just"/>
            <a:r>
              <a:rPr lang="cs-CZ" sz="1100" dirty="0" smtClean="0"/>
              <a:t>partner musí obdržet specifické informace – je třeba se vyvarovat zobecňujících tvrzení, jelikož pro žádoucí změnu určitého chování je nutné je přesně a stručně popsat.</a:t>
            </a:r>
          </a:p>
          <a:p>
            <a:pPr algn="just">
              <a:buNone/>
            </a:pPr>
            <a:endParaRPr lang="cs-CZ" sz="1100" dirty="0" smtClean="0"/>
          </a:p>
          <a:p>
            <a:pPr algn="just"/>
            <a:r>
              <a:rPr lang="cs-CZ" sz="1100" dirty="0" smtClean="0"/>
              <a:t>Zpětná vazba poskytovaná druhými osobami je často ztotožňována s hodnocením, proto je jedním ze základů hodnocení. Je však nutné si uvědomit, že cílem není poskytnout tuto vazbu správně, nýbrž zabezpečit její přijetí.</a:t>
            </a:r>
          </a:p>
          <a:p>
            <a:pPr algn="just"/>
            <a:r>
              <a:rPr lang="cs-CZ" sz="1100" dirty="0" smtClean="0"/>
              <a:t>Hodnocení, rozvoj a vzdělávání, ať již ve formě tréninku, </a:t>
            </a:r>
            <a:r>
              <a:rPr lang="cs-CZ" sz="1100" dirty="0" err="1" smtClean="0"/>
              <a:t>outdoorového</a:t>
            </a:r>
            <a:r>
              <a:rPr lang="cs-CZ" sz="1100" dirty="0" smtClean="0"/>
              <a:t> programu nebo přednášky, nezbytně obsahují cíl a zpětnou vazbu. Bez nich není možné vybudovat žádný fungující systém hodnocení, jehož součástí jsou jasně definovaná hodnotící kritéria a metody.</a:t>
            </a:r>
            <a:endParaRPr lang="cs-CZ" sz="11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Kritéria a metody hodnocení</a:t>
            </a:r>
          </a:p>
        </p:txBody>
      </p:sp>
      <p:sp>
        <p:nvSpPr>
          <p:cNvPr id="6147" name="Rectangle 3"/>
          <p:cNvSpPr>
            <a:spLocks noGrp="1" noChangeArrowheads="1"/>
          </p:cNvSpPr>
          <p:nvPr>
            <p:ph idx="1"/>
          </p:nvPr>
        </p:nvSpPr>
        <p:spPr/>
        <p:txBody>
          <a:bodyPr>
            <a:noAutofit/>
          </a:bodyPr>
          <a:lstStyle/>
          <a:p>
            <a:pPr algn="just">
              <a:buNone/>
            </a:pPr>
            <a:r>
              <a:rPr lang="cs-CZ" sz="1100" b="1" dirty="0" smtClean="0"/>
              <a:t>Kritéria a metody hodnocení</a:t>
            </a:r>
          </a:p>
          <a:p>
            <a:pPr algn="just"/>
            <a:r>
              <a:rPr lang="cs-CZ" sz="1100" dirty="0" smtClean="0"/>
              <a:t>Pro hodnocení pracovníků existuje několik kritérií, která by se měla vždy volit podle požadavků konkrétního pracovního místa. Tato kritéria stanovují, jaké úkoly jsou zadány, jaké jsou požadavky na pracovní výsledky či jaké jsou k výkonu práce potřeba odborné schopnosti a způsoby chování. </a:t>
            </a:r>
          </a:p>
          <a:p>
            <a:pPr algn="just"/>
            <a:endParaRPr lang="cs-CZ" sz="1100" dirty="0" smtClean="0"/>
          </a:p>
          <a:p>
            <a:pPr algn="just">
              <a:buNone/>
            </a:pPr>
            <a:r>
              <a:rPr lang="cs-CZ" sz="1100" dirty="0" err="1" smtClean="0"/>
              <a:t>Daigeler</a:t>
            </a:r>
            <a:r>
              <a:rPr lang="cs-CZ" sz="1100" dirty="0" smtClean="0"/>
              <a:t> (2008) doporučuje zvolit si ta nejdůležitější kritéria pro činnost svých zaměstnanců a omezit jejich počet na dvanáct z důvodu lepší přehlednosti. Výběr těchto hodnotících faktorů, podle nichž má být pracovník posuzován, je jedním z nejvýznamnějších úkolů při vytváření systému pravidelného hodnocení. Velmi důležitá je také volba správných metod klasifikace. Ty se obvykle člení na následující:</a:t>
            </a:r>
          </a:p>
          <a:p>
            <a:pPr lvl="0" algn="just"/>
            <a:r>
              <a:rPr lang="cs-CZ" sz="1100" dirty="0" smtClean="0"/>
              <a:t>VERBÁLNÍ METODY. Ty jsou založené na volném nebo strukturovaném slovním popisu, mají své místo při komplexnějším hodnocení pracovníka v rámci podniku nebo pro potřeby podniku jiného a měly by být podloženy poznatky z průběžného neverbálního hodnocení (jako je pracovní posudek).</a:t>
            </a:r>
          </a:p>
          <a:p>
            <a:pPr lvl="0" algn="just"/>
            <a:r>
              <a:rPr lang="cs-CZ" sz="1100" dirty="0" smtClean="0"/>
              <a:t>NEVERBÁLNÍ METODY. Ty jsou založené na souboru hodnotících soudů podle stanovených kritérií s různou mírou a formou hodnotící diferenciace. Mezi neverbální metody patří zejména posuzování odstupňováním, porovnáváním, posuzování s pomocí metody kritických případů, sebehodnocení a týmové hodnocení. </a:t>
            </a:r>
          </a:p>
          <a:p>
            <a:pPr algn="just">
              <a:buNone/>
            </a:pPr>
            <a:endParaRPr lang="cs-CZ" sz="1100" dirty="0" smtClean="0"/>
          </a:p>
          <a:p>
            <a:pPr algn="just"/>
            <a:r>
              <a:rPr lang="cs-CZ" sz="1100" dirty="0" smtClean="0"/>
              <a:t>Pro lepší přehled a srozumitelnost je možno hodnotící metody dělit na základní a doprovodné, a to dle užití v systému hodnocení pracovníků v podniku. </a:t>
            </a:r>
          </a:p>
          <a:p>
            <a:endParaRPr lang="cs-CZ" sz="1100" dirty="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r>
              <a:rPr lang="cs-CZ" dirty="0" smtClean="0"/>
              <a:t>Kritéria pro hodnocení pracovníků</a:t>
            </a:r>
          </a:p>
        </p:txBody>
      </p:sp>
      <p:graphicFrame>
        <p:nvGraphicFramePr>
          <p:cNvPr id="4" name="Zástupný symbol pro obsah 3"/>
          <p:cNvGraphicFramePr>
            <a:graphicFrameLocks noGrp="1"/>
          </p:cNvGraphicFramePr>
          <p:nvPr>
            <p:ph idx="1"/>
          </p:nvPr>
        </p:nvGraphicFramePr>
        <p:xfrm>
          <a:off x="2503900" y="1927652"/>
          <a:ext cx="4136200" cy="4404460"/>
        </p:xfrm>
        <a:graphic>
          <a:graphicData uri="http://schemas.openxmlformats.org/drawingml/2006/table">
            <a:tbl>
              <a:tblPr/>
              <a:tblGrid>
                <a:gridCol w="1034050"/>
                <a:gridCol w="1034050"/>
                <a:gridCol w="1034050"/>
                <a:gridCol w="1034050"/>
              </a:tblGrid>
              <a:tr h="193969">
                <a:tc gridSpan="4">
                  <a:txBody>
                    <a:bodyPr/>
                    <a:lstStyle/>
                    <a:p>
                      <a:pPr algn="ctr">
                        <a:lnSpc>
                          <a:spcPct val="150000"/>
                        </a:lnSpc>
                        <a:spcAft>
                          <a:spcPts val="1000"/>
                        </a:spcAft>
                      </a:pPr>
                      <a:r>
                        <a:rPr lang="cs-CZ" sz="800" b="1" dirty="0">
                          <a:latin typeface="Times New Roman"/>
                          <a:ea typeface="Calibri"/>
                          <a:cs typeface="Times New Roman"/>
                        </a:rPr>
                        <a:t>Hodnotící kritéria</a:t>
                      </a:r>
                      <a:endParaRPr lang="cs-CZ" sz="800" dirty="0">
                        <a:latin typeface="Times New Roman"/>
                        <a:ea typeface="Calibri"/>
                        <a:cs typeface="Times New Roman"/>
                      </a:endParaRPr>
                    </a:p>
                  </a:txBody>
                  <a:tcPr marL="48492" marR="48492" marT="0" marB="0" anchor="ctr">
                    <a:lnL w="19050" cap="flat" cmpd="dbl"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CCFF"/>
                    </a:solidFill>
                  </a:tcPr>
                </a:tc>
                <a:tc hMerge="1">
                  <a:txBody>
                    <a:bodyPr/>
                    <a:lstStyle/>
                    <a:p>
                      <a:endParaRPr lang="cs-CZ"/>
                    </a:p>
                  </a:txBody>
                  <a:tcPr/>
                </a:tc>
                <a:tc hMerge="1">
                  <a:txBody>
                    <a:bodyPr/>
                    <a:lstStyle/>
                    <a:p>
                      <a:endParaRPr lang="cs-CZ"/>
                    </a:p>
                  </a:txBody>
                  <a:tcPr/>
                </a:tc>
                <a:tc hMerge="1">
                  <a:txBody>
                    <a:bodyPr/>
                    <a:lstStyle/>
                    <a:p>
                      <a:endParaRPr lang="cs-CZ"/>
                    </a:p>
                  </a:txBody>
                  <a:tcPr/>
                </a:tc>
              </a:tr>
              <a:tr h="1910950">
                <a:tc>
                  <a:txBody>
                    <a:bodyPr/>
                    <a:lstStyle/>
                    <a:p>
                      <a:pPr algn="just">
                        <a:lnSpc>
                          <a:spcPct val="150000"/>
                        </a:lnSpc>
                        <a:spcAft>
                          <a:spcPts val="1000"/>
                        </a:spcAft>
                      </a:pPr>
                      <a:r>
                        <a:rPr lang="cs-CZ" sz="800" b="1">
                          <a:latin typeface="Times New Roman"/>
                          <a:ea typeface="Calibri"/>
                          <a:cs typeface="Times New Roman"/>
                        </a:rPr>
                        <a:t>Výkon</a:t>
                      </a:r>
                      <a:endParaRPr lang="cs-CZ" sz="800">
                        <a:latin typeface="Times New Roman"/>
                        <a:ea typeface="Calibri"/>
                        <a:cs typeface="Times New Roman"/>
                      </a:endParaRPr>
                    </a:p>
                  </a:txBody>
                  <a:tcPr marL="48492" marR="48492"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a:latin typeface="Times New Roman"/>
                          <a:ea typeface="Calibri"/>
                          <a:cs typeface="Times New Roman"/>
                        </a:rPr>
                        <a:t>-množství práce</a:t>
                      </a:r>
                    </a:p>
                    <a:p>
                      <a:pPr algn="just">
                        <a:lnSpc>
                          <a:spcPct val="150000"/>
                        </a:lnSpc>
                        <a:spcAft>
                          <a:spcPts val="1000"/>
                        </a:spcAft>
                      </a:pPr>
                      <a:r>
                        <a:rPr lang="cs-CZ" sz="800">
                          <a:latin typeface="Times New Roman"/>
                          <a:ea typeface="Calibri"/>
                          <a:cs typeface="Times New Roman"/>
                        </a:rPr>
                        <a:t>-kvalita práce</a:t>
                      </a:r>
                    </a:p>
                    <a:p>
                      <a:pPr algn="just">
                        <a:lnSpc>
                          <a:spcPct val="150000"/>
                        </a:lnSpc>
                        <a:spcAft>
                          <a:spcPts val="1000"/>
                        </a:spcAft>
                      </a:pPr>
                      <a:r>
                        <a:rPr lang="cs-CZ" sz="800">
                          <a:latin typeface="Times New Roman"/>
                          <a:ea typeface="Calibri"/>
                          <a:cs typeface="Times New Roman"/>
                        </a:rPr>
                        <a:t>-efektivita práce</a:t>
                      </a:r>
                    </a:p>
                    <a:p>
                      <a:pPr algn="just">
                        <a:lnSpc>
                          <a:spcPct val="150000"/>
                        </a:lnSpc>
                        <a:spcAft>
                          <a:spcPts val="1000"/>
                        </a:spcAft>
                      </a:pPr>
                      <a:r>
                        <a:rPr lang="cs-CZ" sz="800">
                          <a:latin typeface="Times New Roman"/>
                          <a:ea typeface="Calibri"/>
                          <a:cs typeface="Times New Roman"/>
                        </a:rPr>
                        <a:t>-schopnost snášet zátěž</a:t>
                      </a:r>
                    </a:p>
                    <a:p>
                      <a:pPr algn="just">
                        <a:lnSpc>
                          <a:spcPct val="150000"/>
                        </a:lnSpc>
                        <a:spcAft>
                          <a:spcPts val="1000"/>
                        </a:spcAft>
                      </a:pPr>
                      <a:r>
                        <a:rPr lang="cs-CZ" sz="800">
                          <a:latin typeface="Times New Roman"/>
                          <a:ea typeface="Calibri"/>
                          <a:cs typeface="Times New Roman"/>
                        </a:rPr>
                        <a:t>-flexibilita</a:t>
                      </a:r>
                    </a:p>
                  </a:txBody>
                  <a:tcPr marL="48492" marR="484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b="1">
                          <a:latin typeface="Times New Roman"/>
                          <a:ea typeface="Calibri"/>
                          <a:cs typeface="Times New Roman"/>
                        </a:rPr>
                        <a:t>Sociálně-komunikační schopnosti</a:t>
                      </a:r>
                      <a:endParaRPr lang="cs-CZ" sz="800">
                        <a:latin typeface="Times New Roman"/>
                        <a:ea typeface="Calibri"/>
                        <a:cs typeface="Times New Roman"/>
                      </a:endParaRPr>
                    </a:p>
                  </a:txBody>
                  <a:tcPr marL="48492" marR="484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a:latin typeface="Times New Roman"/>
                          <a:ea typeface="Calibri"/>
                          <a:cs typeface="Times New Roman"/>
                        </a:rPr>
                        <a:t>-schopnost prosadit se</a:t>
                      </a:r>
                    </a:p>
                    <a:p>
                      <a:pPr algn="just">
                        <a:lnSpc>
                          <a:spcPct val="150000"/>
                        </a:lnSpc>
                        <a:spcAft>
                          <a:spcPts val="1000"/>
                        </a:spcAft>
                      </a:pPr>
                      <a:r>
                        <a:rPr lang="cs-CZ" sz="800">
                          <a:latin typeface="Times New Roman"/>
                          <a:ea typeface="Calibri"/>
                          <a:cs typeface="Times New Roman"/>
                        </a:rPr>
                        <a:t>-komunikativnost</a:t>
                      </a:r>
                    </a:p>
                    <a:p>
                      <a:pPr algn="just">
                        <a:lnSpc>
                          <a:spcPct val="150000"/>
                        </a:lnSpc>
                        <a:spcAft>
                          <a:spcPts val="1000"/>
                        </a:spcAft>
                      </a:pPr>
                      <a:r>
                        <a:rPr lang="cs-CZ" sz="800">
                          <a:latin typeface="Times New Roman"/>
                          <a:ea typeface="Calibri"/>
                          <a:cs typeface="Times New Roman"/>
                        </a:rPr>
                        <a:t>-schopnost týmové práce</a:t>
                      </a:r>
                    </a:p>
                    <a:p>
                      <a:pPr algn="just">
                        <a:lnSpc>
                          <a:spcPct val="150000"/>
                        </a:lnSpc>
                        <a:spcAft>
                          <a:spcPts val="1000"/>
                        </a:spcAft>
                      </a:pPr>
                      <a:r>
                        <a:rPr lang="cs-CZ" sz="800">
                          <a:latin typeface="Times New Roman"/>
                          <a:ea typeface="Calibri"/>
                          <a:cs typeface="Times New Roman"/>
                        </a:rPr>
                        <a:t>-schopnost řešit konflikty</a:t>
                      </a:r>
                    </a:p>
                    <a:p>
                      <a:pPr algn="just">
                        <a:lnSpc>
                          <a:spcPct val="150000"/>
                        </a:lnSpc>
                        <a:spcAft>
                          <a:spcPts val="1000"/>
                        </a:spcAft>
                      </a:pPr>
                      <a:r>
                        <a:rPr lang="cs-CZ" sz="800">
                          <a:latin typeface="Times New Roman"/>
                          <a:ea typeface="Calibri"/>
                          <a:cs typeface="Times New Roman"/>
                        </a:rPr>
                        <a:t>-schopnost vést</a:t>
                      </a:r>
                    </a:p>
                  </a:txBody>
                  <a:tcPr marL="48492" marR="48492"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7737">
                <a:tc>
                  <a:txBody>
                    <a:bodyPr/>
                    <a:lstStyle/>
                    <a:p>
                      <a:pPr algn="just">
                        <a:lnSpc>
                          <a:spcPct val="150000"/>
                        </a:lnSpc>
                        <a:spcAft>
                          <a:spcPts val="1000"/>
                        </a:spcAft>
                      </a:pPr>
                      <a:r>
                        <a:rPr lang="cs-CZ" sz="800" b="1">
                          <a:latin typeface="Times New Roman"/>
                          <a:ea typeface="Calibri"/>
                          <a:cs typeface="Times New Roman"/>
                        </a:rPr>
                        <a:t>Odborné schopnosti</a:t>
                      </a:r>
                      <a:endParaRPr lang="cs-CZ" sz="800">
                        <a:latin typeface="Times New Roman"/>
                        <a:ea typeface="Calibri"/>
                        <a:cs typeface="Times New Roman"/>
                      </a:endParaRPr>
                    </a:p>
                  </a:txBody>
                  <a:tcPr marL="48492" marR="48492"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a:latin typeface="Times New Roman"/>
                          <a:ea typeface="Calibri"/>
                          <a:cs typeface="Times New Roman"/>
                        </a:rPr>
                        <a:t>-odborné znalosti</a:t>
                      </a:r>
                    </a:p>
                    <a:p>
                      <a:pPr algn="just">
                        <a:lnSpc>
                          <a:spcPct val="150000"/>
                        </a:lnSpc>
                        <a:spcAft>
                          <a:spcPts val="1000"/>
                        </a:spcAft>
                      </a:pPr>
                      <a:r>
                        <a:rPr lang="cs-CZ" sz="800">
                          <a:latin typeface="Times New Roman"/>
                          <a:ea typeface="Calibri"/>
                          <a:cs typeface="Times New Roman"/>
                        </a:rPr>
                        <a:t>-vnímání nákladů</a:t>
                      </a:r>
                    </a:p>
                  </a:txBody>
                  <a:tcPr marL="48492" marR="484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just">
                        <a:lnSpc>
                          <a:spcPct val="150000"/>
                        </a:lnSpc>
                        <a:spcAft>
                          <a:spcPts val="1000"/>
                        </a:spcAft>
                      </a:pPr>
                      <a:r>
                        <a:rPr lang="cs-CZ" sz="800" b="1">
                          <a:latin typeface="Times New Roman"/>
                          <a:ea typeface="Calibri"/>
                          <a:cs typeface="Times New Roman"/>
                        </a:rPr>
                        <a:t>Schopnost sebeřízení</a:t>
                      </a:r>
                      <a:endParaRPr lang="cs-CZ" sz="800">
                        <a:latin typeface="Times New Roman"/>
                        <a:ea typeface="Calibri"/>
                        <a:cs typeface="Times New Roman"/>
                      </a:endParaRPr>
                    </a:p>
                  </a:txBody>
                  <a:tcPr marL="48492" marR="484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rowSpan="2">
                  <a:txBody>
                    <a:bodyPr/>
                    <a:lstStyle/>
                    <a:p>
                      <a:pPr algn="just">
                        <a:lnSpc>
                          <a:spcPct val="150000"/>
                        </a:lnSpc>
                        <a:spcAft>
                          <a:spcPts val="1000"/>
                        </a:spcAft>
                      </a:pPr>
                      <a:r>
                        <a:rPr lang="cs-CZ" sz="800" dirty="0">
                          <a:latin typeface="Times New Roman"/>
                          <a:ea typeface="Calibri"/>
                          <a:cs typeface="Times New Roman"/>
                        </a:rPr>
                        <a:t>-vlastní iniciativa</a:t>
                      </a:r>
                    </a:p>
                    <a:p>
                      <a:pPr algn="just">
                        <a:lnSpc>
                          <a:spcPct val="150000"/>
                        </a:lnSpc>
                        <a:spcAft>
                          <a:spcPts val="1000"/>
                        </a:spcAft>
                      </a:pPr>
                      <a:r>
                        <a:rPr lang="cs-CZ" sz="800" dirty="0">
                          <a:latin typeface="Times New Roman"/>
                          <a:ea typeface="Calibri"/>
                          <a:cs typeface="Times New Roman"/>
                        </a:rPr>
                        <a:t>-ochota rozhodovat se</a:t>
                      </a:r>
                    </a:p>
                    <a:p>
                      <a:pPr algn="just">
                        <a:lnSpc>
                          <a:spcPct val="150000"/>
                        </a:lnSpc>
                        <a:spcAft>
                          <a:spcPts val="1000"/>
                        </a:spcAft>
                      </a:pPr>
                      <a:r>
                        <a:rPr lang="cs-CZ" sz="800" dirty="0">
                          <a:latin typeface="Times New Roman"/>
                          <a:ea typeface="Calibri"/>
                          <a:cs typeface="Times New Roman"/>
                        </a:rPr>
                        <a:t>-orientace na cíl</a:t>
                      </a:r>
                    </a:p>
                    <a:p>
                      <a:pPr algn="just">
                        <a:lnSpc>
                          <a:spcPct val="150000"/>
                        </a:lnSpc>
                        <a:spcAft>
                          <a:spcPts val="1000"/>
                        </a:spcAft>
                      </a:pPr>
                      <a:r>
                        <a:rPr lang="cs-CZ" sz="800" dirty="0">
                          <a:latin typeface="Times New Roman"/>
                          <a:ea typeface="Calibri"/>
                          <a:cs typeface="Times New Roman"/>
                        </a:rPr>
                        <a:t>-</a:t>
                      </a:r>
                      <a:r>
                        <a:rPr lang="cs-CZ" sz="800" dirty="0" smtClean="0">
                          <a:latin typeface="Times New Roman"/>
                          <a:ea typeface="Calibri"/>
                          <a:cs typeface="Times New Roman"/>
                        </a:rPr>
                        <a:t>ochota</a:t>
                      </a:r>
                      <a:r>
                        <a:rPr lang="cs-CZ" sz="800" baseline="0" dirty="0" smtClean="0">
                          <a:latin typeface="Times New Roman"/>
                          <a:ea typeface="Calibri"/>
                          <a:cs typeface="Times New Roman"/>
                        </a:rPr>
                        <a:t> </a:t>
                      </a:r>
                      <a:r>
                        <a:rPr lang="cs-CZ" sz="800" dirty="0" smtClean="0">
                          <a:latin typeface="Times New Roman"/>
                          <a:ea typeface="Calibri"/>
                          <a:cs typeface="Times New Roman"/>
                        </a:rPr>
                        <a:t>nést </a:t>
                      </a:r>
                      <a:r>
                        <a:rPr lang="cs-CZ" sz="800" dirty="0">
                          <a:latin typeface="Times New Roman"/>
                          <a:ea typeface="Calibri"/>
                          <a:cs typeface="Times New Roman"/>
                        </a:rPr>
                        <a:t>odpovědnost</a:t>
                      </a:r>
                    </a:p>
                    <a:p>
                      <a:pPr algn="just">
                        <a:lnSpc>
                          <a:spcPct val="150000"/>
                        </a:lnSpc>
                        <a:spcAft>
                          <a:spcPts val="1000"/>
                        </a:spcAft>
                      </a:pPr>
                      <a:r>
                        <a:rPr lang="cs-CZ" sz="800" dirty="0">
                          <a:latin typeface="Times New Roman"/>
                          <a:ea typeface="Calibri"/>
                          <a:cs typeface="Times New Roman"/>
                        </a:rPr>
                        <a:t>-kreativita</a:t>
                      </a:r>
                    </a:p>
                    <a:p>
                      <a:pPr algn="just">
                        <a:lnSpc>
                          <a:spcPct val="150000"/>
                        </a:lnSpc>
                        <a:spcAft>
                          <a:spcPts val="1000"/>
                        </a:spcAft>
                      </a:pPr>
                      <a:r>
                        <a:rPr lang="cs-CZ" sz="800" dirty="0">
                          <a:latin typeface="Times New Roman"/>
                          <a:ea typeface="Calibri"/>
                          <a:cs typeface="Times New Roman"/>
                        </a:rPr>
                        <a:t>-přehled</a:t>
                      </a:r>
                    </a:p>
                    <a:p>
                      <a:pPr algn="just">
                        <a:lnSpc>
                          <a:spcPct val="150000"/>
                        </a:lnSpc>
                        <a:spcAft>
                          <a:spcPts val="1000"/>
                        </a:spcAft>
                      </a:pPr>
                      <a:r>
                        <a:rPr lang="cs-CZ" sz="800" dirty="0">
                          <a:latin typeface="Times New Roman"/>
                          <a:ea typeface="Calibri"/>
                          <a:cs typeface="Times New Roman"/>
                        </a:rPr>
                        <a:t>-aktivita</a:t>
                      </a:r>
                    </a:p>
                  </a:txBody>
                  <a:tcPr marL="48492" marR="48492"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r>
              <a:tr h="1806781">
                <a:tc>
                  <a:txBody>
                    <a:bodyPr/>
                    <a:lstStyle/>
                    <a:p>
                      <a:pPr algn="just">
                        <a:lnSpc>
                          <a:spcPct val="150000"/>
                        </a:lnSpc>
                        <a:spcAft>
                          <a:spcPts val="1000"/>
                        </a:spcAft>
                      </a:pPr>
                      <a:r>
                        <a:rPr lang="cs-CZ" sz="800" b="1">
                          <a:latin typeface="Times New Roman"/>
                          <a:ea typeface="Calibri"/>
                          <a:cs typeface="Times New Roman"/>
                        </a:rPr>
                        <a:t>Metodické schopnosti</a:t>
                      </a:r>
                      <a:endParaRPr lang="cs-CZ" sz="800">
                        <a:latin typeface="Times New Roman"/>
                        <a:ea typeface="Calibri"/>
                        <a:cs typeface="Times New Roman"/>
                      </a:endParaRPr>
                    </a:p>
                  </a:txBody>
                  <a:tcPr marL="48492" marR="48492"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800" dirty="0">
                          <a:latin typeface="Times New Roman"/>
                          <a:ea typeface="Calibri"/>
                          <a:cs typeface="Times New Roman"/>
                        </a:rPr>
                        <a:t>-organizační schopnosti</a:t>
                      </a:r>
                    </a:p>
                  </a:txBody>
                  <a:tcPr marL="48492" marR="484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Základní metody</a:t>
            </a:r>
          </a:p>
        </p:txBody>
      </p:sp>
      <p:sp>
        <p:nvSpPr>
          <p:cNvPr id="6147" name="Rectangle 3"/>
          <p:cNvSpPr>
            <a:spLocks noGrp="1" noChangeArrowheads="1"/>
          </p:cNvSpPr>
          <p:nvPr>
            <p:ph idx="1"/>
          </p:nvPr>
        </p:nvSpPr>
        <p:spPr>
          <a:xfrm>
            <a:off x="467544" y="1916832"/>
            <a:ext cx="8229600" cy="4389120"/>
          </a:xfrm>
        </p:spPr>
        <p:txBody>
          <a:bodyPr>
            <a:noAutofit/>
          </a:bodyPr>
          <a:lstStyle/>
          <a:p>
            <a:pPr algn="just">
              <a:buNone/>
            </a:pPr>
            <a:r>
              <a:rPr lang="cs-CZ" sz="1200" b="1" cap="small" dirty="0" smtClean="0"/>
              <a:t>ZÁKLADNÍ METODY</a:t>
            </a:r>
          </a:p>
          <a:p>
            <a:pPr algn="just"/>
            <a:r>
              <a:rPr lang="cs-CZ" sz="1200" dirty="0" smtClean="0"/>
              <a:t>Mezi základní metody hodnocení patří ty, které mají obecný charakter. Jsou to především tzv. motivačně hodnotící pohovor a MBO (řízení podle cílů).</a:t>
            </a:r>
          </a:p>
          <a:p>
            <a:pPr algn="just">
              <a:buNone/>
            </a:pPr>
            <a:endParaRPr lang="cs-CZ" sz="1200" dirty="0" smtClean="0"/>
          </a:p>
          <a:p>
            <a:pPr algn="just">
              <a:buNone/>
            </a:pPr>
            <a:r>
              <a:rPr lang="cs-CZ" sz="1200" b="1" dirty="0" smtClean="0"/>
              <a:t>Motivačně hodnotící pohovor</a:t>
            </a:r>
            <a:endParaRPr lang="cs-CZ" sz="1200" dirty="0" smtClean="0"/>
          </a:p>
          <a:p>
            <a:pPr algn="just"/>
            <a:r>
              <a:rPr lang="cs-CZ" sz="1200" dirty="0" smtClean="0"/>
              <a:t>Motivačně hodnotící pohovor je součástí naprosté většiny klasifikačních systémů. Jeho struktura se může v každém podniku mírně lišit, vždy však zahrnuje sebehodnocení                 a hodnocení druhým, zpravidla nadřízeným. Největší výhoda této metody spočívá v tom, že postihuje všechny oblasti a časové horizonty hodnocení. Navíc umožňuje integrovat dílčí metody, jako například metodu klíčové události (</a:t>
            </a:r>
            <a:r>
              <a:rPr lang="cs-CZ" sz="1200" dirty="0" err="1" smtClean="0"/>
              <a:t>Willemyns</a:t>
            </a:r>
            <a:r>
              <a:rPr lang="cs-CZ" sz="1200" dirty="0" smtClean="0"/>
              <a:t> a jiní, 2003).</a:t>
            </a:r>
          </a:p>
          <a:p>
            <a:pPr algn="just">
              <a:buNone/>
            </a:pPr>
            <a:endParaRPr lang="cs-CZ" sz="1200" dirty="0" smtClean="0"/>
          </a:p>
          <a:p>
            <a:pPr algn="just">
              <a:buNone/>
            </a:pPr>
            <a:r>
              <a:rPr lang="cs-CZ" sz="1200" b="1" dirty="0" smtClean="0"/>
              <a:t>MBO</a:t>
            </a:r>
            <a:endParaRPr lang="cs-CZ" sz="1200" dirty="0" smtClean="0"/>
          </a:p>
          <a:p>
            <a:pPr algn="just"/>
            <a:r>
              <a:rPr lang="cs-CZ" sz="1200" dirty="0" smtClean="0"/>
              <a:t>Řízení podle cílů je zaměřeno na budoucnost. Tato metoda může být orientována na všechny oblasti, avšak nejvhodnější je k hodnocení výstupů, jelikož se zaměřuje na relativně snadno měřitelné hodnoty. Je velmi rozšířena a bývá někdy také označována jako řízení podle výsledků (Managament by Results – MBR) nebo plánování a kontrola práce (Work planning and review – WPR). Všechny tyto a podobné přístupy obsahují stejné základní prvky (Urban, 2003): </a:t>
            </a:r>
          </a:p>
          <a:p>
            <a:pPr lvl="0" algn="just"/>
            <a:r>
              <a:rPr lang="cs-CZ" sz="1200" dirty="0" smtClean="0"/>
              <a:t>stanovení cílů – formulaci cílů od dlouhodobých, přes cíle podniku až k těm individuálním (stanovuje, „čeho má být dosaženo”);</a:t>
            </a:r>
          </a:p>
          <a:p>
            <a:pPr lvl="0" algn="just"/>
            <a:r>
              <a:rPr lang="cs-CZ" sz="1200" dirty="0" smtClean="0"/>
              <a:t>plánování akcí, úkolů – navazuje na výše uvedené (stanovuje, „jak toho má být dosaženo”);</a:t>
            </a:r>
          </a:p>
          <a:p>
            <a:pPr lvl="0" algn="just"/>
            <a:r>
              <a:rPr lang="cs-CZ" sz="1200" dirty="0" err="1" smtClean="0"/>
              <a:t>sebeřízení</a:t>
            </a:r>
            <a:r>
              <a:rPr lang="cs-CZ" sz="1200" dirty="0" smtClean="0"/>
              <a:t> – předpokladem úspěchu MBO je kvalitní motivace;</a:t>
            </a:r>
          </a:p>
          <a:p>
            <a:pPr lvl="0" algn="just"/>
            <a:r>
              <a:rPr lang="cs-CZ" sz="1200" dirty="0" smtClean="0"/>
              <a:t>průběžnou pravidelnou kontrolu, respektive koučování – sledování a zpětnou vazbu na plnění dílčích úkolů.</a:t>
            </a:r>
          </a:p>
          <a:p>
            <a:pPr lvl="0">
              <a:buNone/>
            </a:pPr>
            <a:endParaRPr lang="cs-CZ" sz="1100" dirty="0" smtClean="0"/>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pPr eaLnBrk="1" hangingPunct="1"/>
            <a:r>
              <a:rPr lang="cs-CZ" dirty="0" smtClean="0"/>
              <a:t>SMART nebo KARAT</a:t>
            </a:r>
          </a:p>
        </p:txBody>
      </p:sp>
      <p:sp>
        <p:nvSpPr>
          <p:cNvPr id="6147" name="Rectangle 3"/>
          <p:cNvSpPr>
            <a:spLocks noGrp="1" noChangeArrowheads="1"/>
          </p:cNvSpPr>
          <p:nvPr>
            <p:ph idx="1"/>
          </p:nvPr>
        </p:nvSpPr>
        <p:spPr/>
        <p:txBody>
          <a:bodyPr>
            <a:noAutofit/>
          </a:bodyPr>
          <a:lstStyle/>
          <a:p>
            <a:pPr algn="just">
              <a:buNone/>
            </a:pPr>
            <a:r>
              <a:rPr lang="cs-CZ" sz="1100" dirty="0" smtClean="0"/>
              <a:t>Cíle mají být stanoveny dle pojetí SMART nebo KARAT</a:t>
            </a:r>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buNone/>
            </a:pPr>
            <a:endParaRPr lang="cs-CZ" sz="1100" dirty="0" smtClean="0"/>
          </a:p>
          <a:p>
            <a:pPr algn="just"/>
            <a:r>
              <a:rPr lang="cs-CZ" sz="1100" dirty="0" smtClean="0"/>
              <a:t>Při stanovení cílů se většinou doporučuje omezit se na jejich určité množství, zpravidla tři až pět - jeden až tři se pak týkají výkonu, jeden až dva rozvoje potenciálu a jeden až dva pracovního chování. Volba počtu cílů také závisí na charakteru dané funkce hodnoceného, výsledcích za uplynulé období a prioritách pro období další. Metoda MBO je velmi rozšířená a její  různě upravená metodika bývá často integrována do motivačně hodnotícího pohovoru. Bývá také často kritizována z důvodu orientace manažerů na </a:t>
            </a:r>
            <a:r>
              <a:rPr lang="cs-CZ" sz="1100" dirty="0" err="1" smtClean="0"/>
              <a:t>operativu</a:t>
            </a:r>
            <a:r>
              <a:rPr lang="cs-CZ" sz="1100" dirty="0" smtClean="0"/>
              <a:t>, čemuž se však dá lehce zamezit způsobem praktikování této metody (například již zmíněnou integrací s motivačně hodnotícím pohovorem). MBO má rozhodně své opodstatnění, neboť, jak praví Song a </a:t>
            </a:r>
            <a:r>
              <a:rPr lang="cs-CZ" sz="1100" dirty="0" err="1" smtClean="0"/>
              <a:t>Chon</a:t>
            </a:r>
            <a:r>
              <a:rPr lang="cs-CZ" sz="1100" dirty="0" smtClean="0"/>
              <a:t> (2012), „... </a:t>
            </a:r>
            <a:r>
              <a:rPr lang="cs-CZ" sz="1100" i="1" dirty="0" smtClean="0"/>
              <a:t>není možné mít fungující systém hodnocení, který by se neorientoval na cíle</a:t>
            </a:r>
            <a:r>
              <a:rPr lang="cs-CZ" sz="1100" dirty="0" smtClean="0"/>
              <a:t>.”</a:t>
            </a:r>
          </a:p>
          <a:p>
            <a:pPr algn="just">
              <a:buNone/>
            </a:pPr>
            <a:endParaRPr lang="cs-CZ" sz="1100" dirty="0" smtClean="0"/>
          </a:p>
        </p:txBody>
      </p:sp>
      <p:sp>
        <p:nvSpPr>
          <p:cNvPr id="19458" name="Rectangle 2"/>
          <p:cNvSpPr>
            <a:spLocks noChangeArrowheads="1"/>
          </p:cNvSpPr>
          <p:nvPr/>
        </p:nvSpPr>
        <p:spPr bwMode="auto">
          <a:xfrm>
            <a:off x="0" y="457200"/>
            <a:ext cx="3017838" cy="6350"/>
          </a:xfrm>
          <a:prstGeom prst="rect">
            <a:avLst/>
          </a:prstGeom>
          <a:solidFill>
            <a:srgbClr val="000000"/>
          </a:solidFill>
          <a:ln w="9525">
            <a:solidFill>
              <a:schemeClr val="tx1"/>
            </a:solidFill>
            <a:prstDash val="solid"/>
            <a:miter lim="800000"/>
            <a:headEnd/>
            <a:tailEnd/>
          </a:ln>
          <a:effec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8" name="Tabulka 7"/>
          <p:cNvGraphicFramePr>
            <a:graphicFrameLocks noGrp="1"/>
          </p:cNvGraphicFramePr>
          <p:nvPr/>
        </p:nvGraphicFramePr>
        <p:xfrm>
          <a:off x="1647190" y="2606040"/>
          <a:ext cx="5849620" cy="1645920"/>
        </p:xfrm>
        <a:graphic>
          <a:graphicData uri="http://schemas.openxmlformats.org/drawingml/2006/table">
            <a:tbl>
              <a:tblPr/>
              <a:tblGrid>
                <a:gridCol w="339090"/>
                <a:gridCol w="2585720"/>
                <a:gridCol w="384175"/>
                <a:gridCol w="2540635"/>
              </a:tblGrid>
              <a:tr h="0">
                <a:tc gridSpan="2">
                  <a:txBody>
                    <a:bodyPr/>
                    <a:lstStyle/>
                    <a:p>
                      <a:pPr algn="ctr">
                        <a:lnSpc>
                          <a:spcPct val="150000"/>
                        </a:lnSpc>
                        <a:spcAft>
                          <a:spcPts val="1000"/>
                        </a:spcAft>
                      </a:pPr>
                      <a:r>
                        <a:rPr lang="cs-CZ" sz="1200" b="1">
                          <a:latin typeface="Times New Roman"/>
                          <a:ea typeface="Calibri"/>
                          <a:cs typeface="Times New Roman"/>
                        </a:rPr>
                        <a:t>SMART</a:t>
                      </a:r>
                      <a:endParaRPr lang="cs-CZ"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c gridSpan="2">
                  <a:txBody>
                    <a:bodyPr/>
                    <a:lstStyle/>
                    <a:p>
                      <a:pPr algn="ctr">
                        <a:lnSpc>
                          <a:spcPct val="150000"/>
                        </a:lnSpc>
                        <a:spcAft>
                          <a:spcPts val="1000"/>
                        </a:spcAft>
                      </a:pPr>
                      <a:r>
                        <a:rPr lang="cs-CZ" sz="1200" b="1">
                          <a:latin typeface="Times New Roman"/>
                          <a:ea typeface="Calibri"/>
                          <a:cs typeface="Times New Roman"/>
                        </a:rPr>
                        <a:t>KARAT (Dynargie)</a:t>
                      </a:r>
                      <a:endParaRPr lang="cs-CZ" sz="12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cs-CZ"/>
                    </a:p>
                  </a:txBody>
                  <a:tcPr/>
                </a:tc>
              </a:tr>
              <a:tr h="0">
                <a:tc>
                  <a:txBody>
                    <a:bodyPr/>
                    <a:lstStyle/>
                    <a:p>
                      <a:pPr algn="ctr">
                        <a:lnSpc>
                          <a:spcPct val="150000"/>
                        </a:lnSpc>
                        <a:spcAft>
                          <a:spcPts val="1000"/>
                        </a:spcAft>
                      </a:pPr>
                      <a:r>
                        <a:rPr lang="cs-CZ" sz="1200">
                          <a:latin typeface="Times New Roman"/>
                          <a:ea typeface="Calibri"/>
                          <a:cs typeface="Times New Roman"/>
                        </a:rPr>
                        <a: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Specifický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Konkrétní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Měřitelný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Ambiciózní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Akceptovatelný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Reálný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Realistický (relevantní)</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Akceptovatelný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a:lnSpc>
                          <a:spcPct val="150000"/>
                        </a:lnSpc>
                        <a:spcAft>
                          <a:spcPts val="1000"/>
                        </a:spcAft>
                      </a:pPr>
                      <a:r>
                        <a:rPr lang="cs-CZ" sz="1200">
                          <a:latin typeface="Times New Roman"/>
                          <a:ea typeface="Calibri"/>
                          <a:cs typeface="Times New Roman"/>
                        </a:rPr>
                        <a:t>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a:latin typeface="Times New Roman"/>
                          <a:ea typeface="Calibri"/>
                          <a:cs typeface="Times New Roman"/>
                        </a:rPr>
                        <a:t>Termínovaný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1000"/>
                        </a:spcAft>
                      </a:pPr>
                      <a:r>
                        <a:rPr lang="cs-CZ" sz="1200">
                          <a:latin typeface="Times New Roman"/>
                          <a:ea typeface="Calibri"/>
                          <a:cs typeface="Times New Roman"/>
                        </a:rPr>
                        <a:t>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1000"/>
                        </a:spcAft>
                      </a:pPr>
                      <a:r>
                        <a:rPr lang="cs-CZ" sz="1200" dirty="0">
                          <a:latin typeface="Times New Roman"/>
                          <a:ea typeface="Calibri"/>
                          <a:cs typeface="Times New Roman"/>
                        </a:rPr>
                        <a:t>Termínovaný</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Effect transition="in" filter="fade">
                                      <p:cBhvr>
                                        <p:cTn id="7" dur="800" decel="100000"/>
                                        <p:tgtEl>
                                          <p:spTgt spid="6146"/>
                                        </p:tgtEl>
                                      </p:cBhvr>
                                    </p:animEffect>
                                    <p:anim calcmode="lin" valueType="num">
                                      <p:cBhvr>
                                        <p:cTn id="8" dur="800" decel="100000" fill="hold"/>
                                        <p:tgtEl>
                                          <p:spTgt spid="6146"/>
                                        </p:tgtEl>
                                        <p:attrNameLst>
                                          <p:attrName>style.rotation</p:attrName>
                                        </p:attrNameLst>
                                      </p:cBhvr>
                                      <p:tavLst>
                                        <p:tav tm="0">
                                          <p:val>
                                            <p:fltVal val="-90"/>
                                          </p:val>
                                        </p:tav>
                                        <p:tav tm="100000">
                                          <p:val>
                                            <p:fltVal val="0"/>
                                          </p:val>
                                        </p:tav>
                                      </p:tavLst>
                                    </p:anim>
                                    <p:anim calcmode="lin" valueType="num">
                                      <p:cBhvr>
                                        <p:cTn id="9" dur="800" decel="100000" fill="hold"/>
                                        <p:tgtEl>
                                          <p:spTgt spid="6146"/>
                                        </p:tgtEl>
                                        <p:attrNameLst>
                                          <p:attrName>ppt_x</p:attrName>
                                        </p:attrNameLst>
                                      </p:cBhvr>
                                      <p:tavLst>
                                        <p:tav tm="0">
                                          <p:val>
                                            <p:strVal val="#ppt_x+0.4"/>
                                          </p:val>
                                        </p:tav>
                                        <p:tav tm="100000">
                                          <p:val>
                                            <p:strVal val="#ppt_x-0.05"/>
                                          </p:val>
                                        </p:tav>
                                      </p:tavLst>
                                    </p:anim>
                                    <p:anim calcmode="lin" valueType="num">
                                      <p:cBhvr>
                                        <p:cTn id="10" dur="800" decel="100000" fill="hold"/>
                                        <p:tgtEl>
                                          <p:spTgt spid="6146"/>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6146"/>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614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514</TotalTime>
  <Words>658</Words>
  <Application>Microsoft Office PowerPoint</Application>
  <PresentationFormat>Předvádění na obrazovce (4:3)</PresentationFormat>
  <Paragraphs>185</Paragraphs>
  <Slides>13</Slides>
  <Notes>0</Notes>
  <HiddenSlides>0</HiddenSlides>
  <MMClips>0</MMClips>
  <ScaleCrop>false</ScaleCrop>
  <HeadingPairs>
    <vt:vector size="4" baseType="variant">
      <vt:variant>
        <vt:lpstr>Motiv</vt:lpstr>
      </vt:variant>
      <vt:variant>
        <vt:i4>1</vt:i4>
      </vt:variant>
      <vt:variant>
        <vt:lpstr>Nadpisy snímků</vt:lpstr>
      </vt:variant>
      <vt:variant>
        <vt:i4>13</vt:i4>
      </vt:variant>
    </vt:vector>
  </HeadingPairs>
  <TitlesOfParts>
    <vt:vector size="14" baseType="lpstr">
      <vt:lpstr>Tok</vt:lpstr>
      <vt:lpstr>Hodnocení</vt:lpstr>
      <vt:lpstr>Hodnocení</vt:lpstr>
      <vt:lpstr>Funkce hodnocení</vt:lpstr>
      <vt:lpstr>Cíle hodnocení a zpětná vazba</vt:lpstr>
      <vt:lpstr>Cíle hodnocení a zpětná vazba</vt:lpstr>
      <vt:lpstr>Kritéria a metody hodnocení</vt:lpstr>
      <vt:lpstr>Kritéria pro hodnocení pracovníků</vt:lpstr>
      <vt:lpstr>Základní metody</vt:lpstr>
      <vt:lpstr>SMART nebo KARAT</vt:lpstr>
      <vt:lpstr>Podpůrné metody - individuální</vt:lpstr>
      <vt:lpstr>Podpůrné metody - kolektivní</vt:lpstr>
      <vt:lpstr>Sociogram</vt:lpstr>
      <vt:lpstr>Jak byste přednášku ohodnotili?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Řízení pracovního výkonu v hotelnictví v ČR</dc:title>
  <dc:creator>UMC_Cakovice</dc:creator>
  <cp:lastModifiedBy>umc041</cp:lastModifiedBy>
  <cp:revision>51</cp:revision>
  <dcterms:created xsi:type="dcterms:W3CDTF">2013-02-06T13:17:20Z</dcterms:created>
  <dcterms:modified xsi:type="dcterms:W3CDTF">2020-11-01T06:06:03Z</dcterms:modified>
</cp:coreProperties>
</file>