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789" r:id="rId1"/>
  </p:sldMasterIdLst>
  <p:sldIdLst>
    <p:sldId id="256" r:id="rId2"/>
    <p:sldId id="258" r:id="rId3"/>
    <p:sldId id="281" r:id="rId4"/>
    <p:sldId id="278" r:id="rId5"/>
    <p:sldId id="279" r:id="rId6"/>
    <p:sldId id="282" r:id="rId7"/>
    <p:sldId id="283" r:id="rId8"/>
    <p:sldId id="284" r:id="rId9"/>
    <p:sldId id="274" r:id="rId10"/>
  </p:sldIdLst>
  <p:sldSz cx="9144000" cy="6858000" type="screen4x3"/>
  <p:notesSz cx="6858000" cy="9144000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1450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Nadpis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17" name="Podnadpis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Klepnutím lze upravit styl předlohy podnadpisů.</a:t>
            </a:r>
            <a:endParaRPr kumimoji="0" lang="en-US"/>
          </a:p>
        </p:txBody>
      </p:sp>
      <p:sp>
        <p:nvSpPr>
          <p:cNvPr id="30" name="Zástupný symbol pro datum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27" name="Zástupný symbol pro číslo snímku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B305864-79E5-4A06-A43A-1CE4084630B4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comb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D34837A-FEB7-40DB-B7CC-151D740B3D9D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73B24C1-01AD-4080-8750-85AC3F98F7EF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97208EA-B512-40B4-9FFF-7D0FFE38D6EE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88F44C6-C461-4F13-B7AB-9804359D6DDA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comb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01976C6-70CC-4D86-8D2B-86B524C45C5F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90C7457-7F4D-4FCA-BCFD-5A3825F6C529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CE84564-2692-4DE7-8273-0D4876B67BD9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73FCBDC-D125-4088-98D9-8424CE9B14A5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4322CC-D5C6-4D92-B525-F7D288AA7ED1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délník s odříznutým a zakulaceným jedním rohem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Pravoúhlý trojúhelník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pPr>
              <a:defRPr/>
            </a:pPr>
            <a:fld id="{9F36BA47-0DEC-41EB-9E79-B23E55A25F80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cs-CZ" smtClean="0"/>
              <a:t>Klepnutím na ikonu přidáte obrázek.</a:t>
            </a:r>
            <a:endParaRPr kumimoji="0" lang="en-US" dirty="0"/>
          </a:p>
        </p:txBody>
      </p:sp>
      <p:sp>
        <p:nvSpPr>
          <p:cNvPr id="10" name="Volný tvar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Volný tvar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Volný tvar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Volný tvar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Zástupný symbol pro nadpis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0" name="Zástupný symbol pro text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10" name="Zástupný symbol pro datum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22" name="Zástupný symbol pro zápatí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8" name="Zástupný symbol pro číslo snímku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fld id="{F48CE04F-73AD-43D2-B117-9A6D88AEFF41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  <p:grpSp>
        <p:nvGrpSpPr>
          <p:cNvPr id="2" name="Skupina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Volný tvar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Volný tvar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0" r:id="rId1"/>
    <p:sldLayoutId id="2147483791" r:id="rId2"/>
    <p:sldLayoutId id="2147483792" r:id="rId3"/>
    <p:sldLayoutId id="2147483793" r:id="rId4"/>
    <p:sldLayoutId id="2147483794" r:id="rId5"/>
    <p:sldLayoutId id="2147483795" r:id="rId6"/>
    <p:sldLayoutId id="2147483796" r:id="rId7"/>
    <p:sldLayoutId id="2147483797" r:id="rId8"/>
    <p:sldLayoutId id="2147483798" r:id="rId9"/>
    <p:sldLayoutId id="2147483799" r:id="rId10"/>
    <p:sldLayoutId id="2147483800" r:id="rId11"/>
  </p:sldLayoutIdLst>
  <p:transition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3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30" grpId="0" build="p"/>
    </p:bldLst>
  </p:timing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w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3.w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4.wmf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algn="ctr" eaLnBrk="1" hangingPunct="1"/>
            <a:r>
              <a:rPr lang="cs-CZ" sz="4400" dirty="0" smtClean="0"/>
              <a:t>Integrace vědy a praxe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539552" y="3645024"/>
            <a:ext cx="7854696" cy="1752600"/>
          </a:xfrm>
        </p:spPr>
        <p:txBody>
          <a:bodyPr/>
          <a:lstStyle/>
          <a:p>
            <a:pPr eaLnBrk="1" hangingPunct="1"/>
            <a:r>
              <a:rPr lang="cs-CZ" sz="2600" dirty="0" smtClean="0"/>
              <a:t>Ing. et Bc. Michal Motyčka, </a:t>
            </a:r>
            <a:r>
              <a:rPr lang="cs-CZ" sz="2600" dirty="0" err="1" smtClean="0"/>
              <a:t>DiS</a:t>
            </a:r>
            <a:r>
              <a:rPr lang="cs-CZ" sz="2600" dirty="0" smtClean="0"/>
              <a:t>., Ph.D., </a:t>
            </a:r>
            <a:r>
              <a:rPr lang="cs-CZ" sz="2600" dirty="0" err="1" smtClean="0"/>
              <a:t>Drhc</a:t>
            </a:r>
            <a:r>
              <a:rPr lang="cs-CZ" sz="2600" dirty="0" smtClean="0"/>
              <a:t>.</a:t>
            </a:r>
          </a:p>
        </p:txBody>
      </p:sp>
    </p:spTree>
  </p:cSld>
  <p:clrMapOvr>
    <a:masterClrMapping/>
  </p:clrMapOvr>
  <p:transition advClick="0" advTm="0">
    <p:comb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cs-CZ" dirty="0" smtClean="0"/>
              <a:t>Integrace vědy a praxe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cs-CZ" sz="1200" dirty="0" smtClean="0"/>
              <a:t>Pro propojení (integraci) vědeckého a praktického přínosu této disertační práce v tzv. mixážním návrhu optimální kombinace nástrojů odměňování pracovníků v hotelových restauracích byla použita data z provedeného dotazníkového šetření. Mixážní návrhy mají své současné uplatnění ve výrobním a chemickém průmyslu, v oblasti řízení lidských zdrojů se tato metoda zatím nepoužívá. Specifikou mixážního návrhu („</a:t>
            </a:r>
            <a:r>
              <a:rPr lang="cs-CZ" sz="1200" dirty="0" err="1" smtClean="0"/>
              <a:t>mixture</a:t>
            </a:r>
            <a:r>
              <a:rPr lang="cs-CZ" sz="1200" dirty="0" smtClean="0"/>
              <a:t> experiment“) je možnost nastavení různých úrovní faktorů, které dávají v konečném součtu hodnotu 100 % (nebo jedna). Dané faktory byly vybírány z této množiny nástrojů odměňování pracovníků: participace na tržbě, upselling (výkonnostní odměna), prodejně-motivační soutěže, kvartální odměny, roční bonus, věrnostní příplatky a zaměstnanecké benefity.</a:t>
            </a:r>
          </a:p>
          <a:p>
            <a:pPr algn="just"/>
            <a:r>
              <a:rPr lang="cs-CZ" sz="1200" dirty="0" smtClean="0"/>
              <a:t>Jelikož cílem bylo vyvolávat zvýšení pracovního výkonu bez dlouhodobého zpoždění, při prvotním </a:t>
            </a:r>
            <a:r>
              <a:rPr lang="cs-CZ" sz="1200" dirty="0" err="1" smtClean="0"/>
              <a:t>screeningu</a:t>
            </a:r>
            <a:r>
              <a:rPr lang="cs-CZ" sz="1200" dirty="0" smtClean="0"/>
              <a:t> byl vyloučen faktor v podobě věrnostních benefitů a ročních bonusů. Po statistickém vyhodnocení bylo zjištěno, že na okamžité zvýšení výkonu mají signifikantní vliv tyto faktory: A) participace na tržbě, B) upselling a C) prodejně-motivační soutěže. Ty byly také zahrnuty do optimalizačního směsového návrhu. Využit byl lineární model, protože se hodnota p rovnala 0,017, kdežto regresní model kvadraticky měl signifikanci p rovnou 0,057. Na základě tohoto zjištění byl použit konturový návrh simplex </a:t>
            </a:r>
            <a:r>
              <a:rPr lang="cs-CZ" sz="1200" dirty="0" err="1" smtClean="0"/>
              <a:t>Lattice</a:t>
            </a:r>
            <a:r>
              <a:rPr lang="cs-CZ" sz="1200" dirty="0" smtClean="0"/>
              <a:t>. Následně bylo provedeno celkem deset simulačních návrhů, které se třikrát opakovaly (uspořádány do tří bloků).</a:t>
            </a:r>
          </a:p>
          <a:p>
            <a:pPr algn="just"/>
            <a:r>
              <a:rPr lang="cs-CZ" sz="1200" dirty="0" smtClean="0"/>
              <a:t>Dále se měří odezva z nastavení výše uvedených faktorů a snaží se určit takové, které bude poskytovat reakci co nejlepší. Veličinami, které budou charakterizovat odezvu z nastavených faktorů, se staly tyto nástroje hodnocení pracovníků: hodnotící pohovor pro hotelnictví, devadesátidenní hodnocení výkonu, 360° zpětná vazba a 540°zpětná vazba. </a:t>
            </a:r>
          </a:p>
          <a:p>
            <a:pPr algn="just"/>
            <a:r>
              <a:rPr lang="cs-CZ" sz="1200" dirty="0" smtClean="0"/>
              <a:t>Protože cílem bylo optimalizovat tržební tok od hostů v průběhu času, veličinu nejlépe charakterizoval nástroj 90-denní hodnocení výkonu, a to s ohledem na přírůstek tržeb vzhledem k dlouhodobému průměru. Ten byl dále korigován a zbavován náhodných a cyklických vlivů jako je například sezónnost. Korigovaná data pak byla uvedena jako procentní přírůstek tržeb vlivem lepší motivace zaměstnanců při jednání s hosty.</a:t>
            </a:r>
          </a:p>
          <a:p>
            <a:pPr algn="just">
              <a:buNone/>
            </a:pPr>
            <a:endParaRPr lang="cs-CZ" sz="1600" dirty="0" smtClean="0"/>
          </a:p>
        </p:txBody>
      </p:sp>
    </p:spTree>
  </p:cSld>
  <p:clrMapOvr>
    <a:masterClrMapping/>
  </p:clrMapOvr>
  <p:transition advClick="0"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000"/>
                            </p:stCondLst>
                            <p:childTnLst>
                              <p:par>
                                <p:cTn id="20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3000"/>
                            </p:stCondLst>
                            <p:childTnLst>
                              <p:par>
                                <p:cTn id="26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4000"/>
                            </p:stCondLst>
                            <p:childTnLst>
                              <p:par>
                                <p:cTn id="32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/>
      <p:bldP spid="4099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cs-CZ" dirty="0" smtClean="0"/>
              <a:t>Simplex </a:t>
            </a:r>
            <a:r>
              <a:rPr lang="cs-CZ" dirty="0" err="1" smtClean="0"/>
              <a:t>Lattice</a:t>
            </a:r>
            <a:r>
              <a:rPr lang="cs-CZ" dirty="0" smtClean="0"/>
              <a:t> Design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cs-CZ" sz="1600" b="1" dirty="0" smtClean="0"/>
              <a:t> </a:t>
            </a:r>
            <a:endParaRPr lang="cs-CZ" sz="1600" dirty="0" smtClean="0"/>
          </a:p>
          <a:p>
            <a:pPr>
              <a:buNone/>
            </a:pPr>
            <a:r>
              <a:rPr lang="cs-CZ" sz="1600" dirty="0" err="1" smtClean="0"/>
              <a:t>Components</a:t>
            </a:r>
            <a:r>
              <a:rPr lang="cs-CZ" sz="1600" dirty="0" smtClean="0"/>
              <a:t>:         3  Design </a:t>
            </a:r>
            <a:r>
              <a:rPr lang="cs-CZ" sz="1600" dirty="0" err="1" smtClean="0"/>
              <a:t>points</a:t>
            </a:r>
            <a:r>
              <a:rPr lang="cs-CZ" sz="1600" dirty="0" smtClean="0"/>
              <a:t>:   10</a:t>
            </a:r>
          </a:p>
          <a:p>
            <a:pPr>
              <a:buNone/>
            </a:pPr>
            <a:r>
              <a:rPr lang="cs-CZ" sz="1600" dirty="0" err="1" smtClean="0"/>
              <a:t>Process</a:t>
            </a:r>
            <a:r>
              <a:rPr lang="cs-CZ" sz="1600" dirty="0" smtClean="0"/>
              <a:t> </a:t>
            </a:r>
            <a:r>
              <a:rPr lang="cs-CZ" sz="1600" dirty="0" err="1" smtClean="0"/>
              <a:t>variables</a:t>
            </a:r>
            <a:r>
              <a:rPr lang="cs-CZ" sz="1600" dirty="0" smtClean="0"/>
              <a:t>:  0  </a:t>
            </a:r>
            <a:r>
              <a:rPr lang="cs-CZ" sz="1600" dirty="0" err="1" smtClean="0"/>
              <a:t>Lattice</a:t>
            </a:r>
            <a:r>
              <a:rPr lang="cs-CZ" sz="1600" dirty="0" smtClean="0"/>
              <a:t> degree:   2</a:t>
            </a:r>
          </a:p>
          <a:p>
            <a:pPr>
              <a:buNone/>
            </a:pPr>
            <a:r>
              <a:rPr lang="cs-CZ" sz="1600" dirty="0" smtClean="0"/>
              <a:t> </a:t>
            </a:r>
          </a:p>
          <a:p>
            <a:pPr>
              <a:buNone/>
            </a:pPr>
            <a:r>
              <a:rPr lang="cs-CZ" sz="1600" dirty="0" err="1" smtClean="0"/>
              <a:t>Mixture</a:t>
            </a:r>
            <a:r>
              <a:rPr lang="cs-CZ" sz="1600" dirty="0" smtClean="0"/>
              <a:t> </a:t>
            </a:r>
            <a:r>
              <a:rPr lang="cs-CZ" sz="1600" dirty="0" err="1" smtClean="0"/>
              <a:t>total</a:t>
            </a:r>
            <a:r>
              <a:rPr lang="cs-CZ" sz="1600" dirty="0" smtClean="0"/>
              <a:t>: 1,00000</a:t>
            </a:r>
          </a:p>
          <a:p>
            <a:pPr>
              <a:buNone/>
            </a:pPr>
            <a:r>
              <a:rPr lang="cs-CZ" sz="1600" dirty="0" smtClean="0"/>
              <a:t> </a:t>
            </a:r>
          </a:p>
          <a:p>
            <a:pPr>
              <a:buNone/>
            </a:pPr>
            <a:r>
              <a:rPr lang="cs-CZ" sz="1600" dirty="0" smtClean="0"/>
              <a:t> </a:t>
            </a:r>
          </a:p>
          <a:p>
            <a:pPr>
              <a:buNone/>
            </a:pPr>
            <a:r>
              <a:rPr lang="cs-CZ" sz="1600" dirty="0" err="1" smtClean="0"/>
              <a:t>Number</a:t>
            </a:r>
            <a:r>
              <a:rPr lang="cs-CZ" sz="1600" dirty="0" smtClean="0"/>
              <a:t> of </a:t>
            </a:r>
            <a:r>
              <a:rPr lang="cs-CZ" sz="1600" dirty="0" err="1" smtClean="0"/>
              <a:t>Boundaries</a:t>
            </a:r>
            <a:r>
              <a:rPr lang="cs-CZ" sz="1600" dirty="0" smtClean="0"/>
              <a:t> for </a:t>
            </a:r>
            <a:r>
              <a:rPr lang="cs-CZ" sz="1600" dirty="0" err="1" smtClean="0"/>
              <a:t>Each</a:t>
            </a:r>
            <a:r>
              <a:rPr lang="cs-CZ" sz="1600" dirty="0" smtClean="0"/>
              <a:t> </a:t>
            </a:r>
            <a:r>
              <a:rPr lang="cs-CZ" sz="1600" dirty="0" err="1" smtClean="0"/>
              <a:t>Dimension</a:t>
            </a:r>
            <a:endParaRPr lang="cs-CZ" sz="1600" dirty="0" smtClean="0"/>
          </a:p>
          <a:p>
            <a:pPr>
              <a:buNone/>
            </a:pPr>
            <a:r>
              <a:rPr lang="cs-CZ" sz="1600" dirty="0" smtClean="0"/>
              <a:t> </a:t>
            </a:r>
          </a:p>
          <a:p>
            <a:pPr>
              <a:buNone/>
            </a:pPr>
            <a:r>
              <a:rPr lang="cs-CZ" sz="1600" dirty="0" smtClean="0"/>
              <a:t>Point Type  1  2  0</a:t>
            </a:r>
          </a:p>
          <a:p>
            <a:pPr>
              <a:buNone/>
            </a:pPr>
            <a:r>
              <a:rPr lang="cs-CZ" sz="1600" dirty="0" err="1" smtClean="0"/>
              <a:t>Dimension</a:t>
            </a:r>
            <a:r>
              <a:rPr lang="cs-CZ" sz="1600" dirty="0" smtClean="0"/>
              <a:t>   0  1  2</a:t>
            </a:r>
          </a:p>
          <a:p>
            <a:pPr>
              <a:buNone/>
            </a:pPr>
            <a:r>
              <a:rPr lang="cs-CZ" sz="1600" dirty="0" err="1" smtClean="0"/>
              <a:t>Number</a:t>
            </a:r>
            <a:r>
              <a:rPr lang="cs-CZ" sz="1600" dirty="0" smtClean="0"/>
              <a:t>      3  </a:t>
            </a:r>
            <a:r>
              <a:rPr lang="cs-CZ" sz="1600" dirty="0" err="1" smtClean="0"/>
              <a:t>3</a:t>
            </a:r>
            <a:r>
              <a:rPr lang="cs-CZ" sz="1600" dirty="0" smtClean="0"/>
              <a:t>  1</a:t>
            </a:r>
          </a:p>
          <a:p>
            <a:pPr>
              <a:buNone/>
            </a:pPr>
            <a:r>
              <a:rPr lang="cs-CZ" sz="1600" dirty="0" smtClean="0"/>
              <a:t> </a:t>
            </a:r>
          </a:p>
          <a:p>
            <a:pPr>
              <a:buNone/>
            </a:pPr>
            <a:r>
              <a:rPr lang="cs-CZ" sz="1600" dirty="0" err="1" smtClean="0"/>
              <a:t>Number</a:t>
            </a:r>
            <a:r>
              <a:rPr lang="cs-CZ" sz="1600" dirty="0" smtClean="0"/>
              <a:t> of Design </a:t>
            </a:r>
            <a:r>
              <a:rPr lang="cs-CZ" sz="1600" dirty="0" err="1" smtClean="0"/>
              <a:t>Points</a:t>
            </a:r>
            <a:r>
              <a:rPr lang="cs-CZ" sz="1600" dirty="0" smtClean="0"/>
              <a:t> for </a:t>
            </a:r>
            <a:r>
              <a:rPr lang="cs-CZ" sz="1600" dirty="0" err="1" smtClean="0"/>
              <a:t>Each</a:t>
            </a:r>
            <a:r>
              <a:rPr lang="cs-CZ" sz="1600" dirty="0" smtClean="0"/>
              <a:t> Type</a:t>
            </a:r>
          </a:p>
          <a:p>
            <a:pPr>
              <a:buNone/>
            </a:pPr>
            <a:r>
              <a:rPr lang="cs-CZ" sz="1600" dirty="0" smtClean="0"/>
              <a:t> </a:t>
            </a:r>
          </a:p>
          <a:p>
            <a:pPr>
              <a:buNone/>
            </a:pPr>
            <a:r>
              <a:rPr lang="cs-CZ" sz="1600" dirty="0" smtClean="0"/>
              <a:t>Point Type    1  2  3  0  -1</a:t>
            </a:r>
          </a:p>
          <a:p>
            <a:pPr>
              <a:buNone/>
            </a:pPr>
            <a:r>
              <a:rPr lang="cs-CZ" sz="1600" dirty="0" err="1" smtClean="0"/>
              <a:t>Distinct</a:t>
            </a:r>
            <a:r>
              <a:rPr lang="cs-CZ" sz="1600" dirty="0" smtClean="0"/>
              <a:t>      3  </a:t>
            </a:r>
            <a:r>
              <a:rPr lang="cs-CZ" sz="1600" dirty="0" err="1" smtClean="0"/>
              <a:t>3</a:t>
            </a:r>
            <a:r>
              <a:rPr lang="cs-CZ" sz="1600" dirty="0" smtClean="0"/>
              <a:t>  0  1   3</a:t>
            </a:r>
          </a:p>
          <a:p>
            <a:pPr>
              <a:buNone/>
            </a:pPr>
            <a:r>
              <a:rPr lang="cs-CZ" sz="1600" dirty="0" err="1" smtClean="0"/>
              <a:t>Replicates</a:t>
            </a:r>
            <a:r>
              <a:rPr lang="cs-CZ" sz="1600" dirty="0" smtClean="0"/>
              <a:t>    1  </a:t>
            </a:r>
            <a:r>
              <a:rPr lang="cs-CZ" sz="1600" dirty="0" err="1" smtClean="0"/>
              <a:t>1</a:t>
            </a:r>
            <a:r>
              <a:rPr lang="cs-CZ" sz="1600" dirty="0" smtClean="0"/>
              <a:t>  0  1   </a:t>
            </a:r>
            <a:r>
              <a:rPr lang="cs-CZ" sz="1600" dirty="0" err="1" smtClean="0"/>
              <a:t>1</a:t>
            </a:r>
            <a:endParaRPr lang="cs-CZ" sz="1600" dirty="0" smtClean="0"/>
          </a:p>
          <a:p>
            <a:pPr>
              <a:buNone/>
            </a:pPr>
            <a:r>
              <a:rPr lang="cs-CZ" sz="1600" dirty="0" err="1" smtClean="0"/>
              <a:t>Total</a:t>
            </a:r>
            <a:r>
              <a:rPr lang="cs-CZ" sz="1600" dirty="0" smtClean="0"/>
              <a:t> </a:t>
            </a:r>
            <a:r>
              <a:rPr lang="cs-CZ" sz="1600" dirty="0" err="1" smtClean="0"/>
              <a:t>number</a:t>
            </a:r>
            <a:r>
              <a:rPr lang="cs-CZ" sz="1600" dirty="0" smtClean="0"/>
              <a:t>  3  </a:t>
            </a:r>
            <a:r>
              <a:rPr lang="cs-CZ" sz="1600" dirty="0" err="1" smtClean="0"/>
              <a:t>3</a:t>
            </a:r>
            <a:r>
              <a:rPr lang="cs-CZ" sz="1600" dirty="0" smtClean="0"/>
              <a:t>  0  1   3</a:t>
            </a:r>
          </a:p>
          <a:p>
            <a:pPr>
              <a:buNone/>
            </a:pPr>
            <a:r>
              <a:rPr lang="cs-CZ" sz="1600" dirty="0" smtClean="0"/>
              <a:t> </a:t>
            </a:r>
          </a:p>
          <a:p>
            <a:pPr>
              <a:buNone/>
            </a:pPr>
            <a:r>
              <a:rPr lang="cs-CZ" sz="1600" dirty="0" err="1" smtClean="0"/>
              <a:t>Bounds</a:t>
            </a:r>
            <a:r>
              <a:rPr lang="cs-CZ" sz="1600" dirty="0" smtClean="0"/>
              <a:t> of </a:t>
            </a:r>
            <a:r>
              <a:rPr lang="cs-CZ" sz="1600" dirty="0" err="1" smtClean="0"/>
              <a:t>Mixture</a:t>
            </a:r>
            <a:r>
              <a:rPr lang="cs-CZ" sz="1600" dirty="0" smtClean="0"/>
              <a:t> </a:t>
            </a:r>
            <a:r>
              <a:rPr lang="cs-CZ" sz="1600" dirty="0" err="1" smtClean="0"/>
              <a:t>Components</a:t>
            </a:r>
            <a:endParaRPr lang="cs-CZ" sz="1600" dirty="0" smtClean="0"/>
          </a:p>
          <a:p>
            <a:pPr>
              <a:buNone/>
            </a:pPr>
            <a:r>
              <a:rPr lang="cs-CZ" sz="1600" dirty="0" smtClean="0"/>
              <a:t> </a:t>
            </a:r>
          </a:p>
          <a:p>
            <a:pPr>
              <a:buNone/>
            </a:pPr>
            <a:r>
              <a:rPr lang="cs-CZ" sz="1600" dirty="0" smtClean="0"/>
              <a:t>          </a:t>
            </a:r>
            <a:r>
              <a:rPr lang="cs-CZ" sz="1600" dirty="0" err="1" smtClean="0"/>
              <a:t>Amount</a:t>
            </a:r>
            <a:r>
              <a:rPr lang="cs-CZ" sz="1600" dirty="0" smtClean="0"/>
              <a:t>        </a:t>
            </a:r>
            <a:r>
              <a:rPr lang="cs-CZ" sz="1600" dirty="0" err="1" smtClean="0"/>
              <a:t>Proportion</a:t>
            </a:r>
            <a:r>
              <a:rPr lang="cs-CZ" sz="1600" dirty="0" smtClean="0"/>
              <a:t>    </a:t>
            </a:r>
            <a:r>
              <a:rPr lang="cs-CZ" sz="1600" dirty="0" err="1" smtClean="0"/>
              <a:t>Pseudocomponent</a:t>
            </a:r>
            <a:endParaRPr lang="cs-CZ" sz="1600" dirty="0" smtClean="0"/>
          </a:p>
          <a:p>
            <a:pPr>
              <a:buNone/>
            </a:pPr>
            <a:r>
              <a:rPr lang="cs-CZ" sz="1600" dirty="0" smtClean="0"/>
              <a:t>Comp   </a:t>
            </a:r>
            <a:r>
              <a:rPr lang="cs-CZ" sz="1600" dirty="0" err="1" smtClean="0"/>
              <a:t>Lower</a:t>
            </a:r>
            <a:r>
              <a:rPr lang="cs-CZ" sz="1600" dirty="0" smtClean="0"/>
              <a:t>   </a:t>
            </a:r>
            <a:r>
              <a:rPr lang="cs-CZ" sz="1600" dirty="0" err="1" smtClean="0"/>
              <a:t>Upper</a:t>
            </a:r>
            <a:r>
              <a:rPr lang="cs-CZ" sz="1600" dirty="0" smtClean="0"/>
              <a:t>   </a:t>
            </a:r>
            <a:r>
              <a:rPr lang="cs-CZ" sz="1600" dirty="0" err="1" smtClean="0"/>
              <a:t>Lower</a:t>
            </a:r>
            <a:r>
              <a:rPr lang="cs-CZ" sz="1600" dirty="0" smtClean="0"/>
              <a:t>   </a:t>
            </a:r>
            <a:r>
              <a:rPr lang="cs-CZ" sz="1600" dirty="0" err="1" smtClean="0"/>
              <a:t>Upper</a:t>
            </a:r>
            <a:r>
              <a:rPr lang="cs-CZ" sz="1600" dirty="0" smtClean="0"/>
              <a:t>   </a:t>
            </a:r>
            <a:r>
              <a:rPr lang="cs-CZ" sz="1600" dirty="0" err="1" smtClean="0"/>
              <a:t>Lower</a:t>
            </a:r>
            <a:r>
              <a:rPr lang="cs-CZ" sz="1600" dirty="0" smtClean="0"/>
              <a:t>    </a:t>
            </a:r>
            <a:r>
              <a:rPr lang="cs-CZ" sz="1600" dirty="0" err="1" smtClean="0"/>
              <a:t>Upper</a:t>
            </a:r>
            <a:endParaRPr lang="cs-CZ" sz="1600" dirty="0" smtClean="0"/>
          </a:p>
          <a:p>
            <a:pPr>
              <a:buNone/>
            </a:pPr>
            <a:r>
              <a:rPr lang="cs-CZ" sz="1600" dirty="0" smtClean="0"/>
              <a:t>A     0,0000  1,0000  0,0000  1,0000  0,0000   1,0000</a:t>
            </a:r>
          </a:p>
          <a:p>
            <a:pPr>
              <a:buNone/>
            </a:pPr>
            <a:r>
              <a:rPr lang="cs-CZ" sz="1600" dirty="0" smtClean="0"/>
              <a:t>B     0,0000  1,0000  0,0000  1,0000  0,0000   1,0000</a:t>
            </a:r>
          </a:p>
          <a:p>
            <a:pPr>
              <a:buNone/>
            </a:pPr>
            <a:r>
              <a:rPr lang="cs-CZ" sz="1600" dirty="0" smtClean="0"/>
              <a:t>C     0,0000  1,0000  0,0000  1,0000  0,0000   1,000</a:t>
            </a:r>
          </a:p>
        </p:txBody>
      </p:sp>
    </p:spTree>
  </p:cSld>
  <p:clrMapOvr>
    <a:masterClrMapping/>
  </p:clrMapOvr>
  <p:transition advClick="0"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000"/>
                            </p:stCondLst>
                            <p:childTnLst>
                              <p:par>
                                <p:cTn id="20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3000"/>
                            </p:stCondLst>
                            <p:childTnLst>
                              <p:par>
                                <p:cTn id="26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4000"/>
                            </p:stCondLst>
                            <p:childTnLst>
                              <p:par>
                                <p:cTn id="32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5000"/>
                            </p:stCondLst>
                            <p:childTnLst>
                              <p:par>
                                <p:cTn id="38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6000"/>
                            </p:stCondLst>
                            <p:childTnLst>
                              <p:par>
                                <p:cTn id="44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7000"/>
                            </p:stCondLst>
                            <p:childTnLst>
                              <p:par>
                                <p:cTn id="50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40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40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40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8000"/>
                            </p:stCondLst>
                            <p:childTnLst>
                              <p:par>
                                <p:cTn id="56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40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40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40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9000"/>
                            </p:stCondLst>
                            <p:childTnLst>
                              <p:par>
                                <p:cTn id="62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409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409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409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10000"/>
                            </p:stCondLst>
                            <p:childTnLst>
                              <p:par>
                                <p:cTn id="68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409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409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409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11000"/>
                            </p:stCondLst>
                            <p:childTnLst>
                              <p:par>
                                <p:cTn id="74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1000"/>
                                        <p:tgtEl>
                                          <p:spTgt spid="409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409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409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12000"/>
                            </p:stCondLst>
                            <p:childTnLst>
                              <p:par>
                                <p:cTn id="80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1000"/>
                                        <p:tgtEl>
                                          <p:spTgt spid="409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409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409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13000"/>
                            </p:stCondLst>
                            <p:childTnLst>
                              <p:par>
                                <p:cTn id="86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1000"/>
                                        <p:tgtEl>
                                          <p:spTgt spid="409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409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409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14000"/>
                            </p:stCondLst>
                            <p:childTnLst>
                              <p:par>
                                <p:cTn id="92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1000"/>
                                        <p:tgtEl>
                                          <p:spTgt spid="4099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4099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4099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>
                            <p:stCondLst>
                              <p:cond delay="15000"/>
                            </p:stCondLst>
                            <p:childTnLst>
                              <p:par>
                                <p:cTn id="98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1000"/>
                                        <p:tgtEl>
                                          <p:spTgt spid="4099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1" dur="1000" fill="hold"/>
                                        <p:tgtEl>
                                          <p:spTgt spid="4099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1000" fill="hold"/>
                                        <p:tgtEl>
                                          <p:spTgt spid="4099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>
                            <p:stCondLst>
                              <p:cond delay="16000"/>
                            </p:stCondLst>
                            <p:childTnLst>
                              <p:par>
                                <p:cTn id="104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6" dur="1000"/>
                                        <p:tgtEl>
                                          <p:spTgt spid="4099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7" dur="1000" fill="hold"/>
                                        <p:tgtEl>
                                          <p:spTgt spid="4099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1000" fill="hold"/>
                                        <p:tgtEl>
                                          <p:spTgt spid="4099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9" fill="hold">
                            <p:stCondLst>
                              <p:cond delay="17000"/>
                            </p:stCondLst>
                            <p:childTnLst>
                              <p:par>
                                <p:cTn id="110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1000"/>
                                        <p:tgtEl>
                                          <p:spTgt spid="4099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3" dur="1000" fill="hold"/>
                                        <p:tgtEl>
                                          <p:spTgt spid="4099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1000" fill="hold"/>
                                        <p:tgtEl>
                                          <p:spTgt spid="4099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5" fill="hold">
                            <p:stCondLst>
                              <p:cond delay="18000"/>
                            </p:stCondLst>
                            <p:childTnLst>
                              <p:par>
                                <p:cTn id="116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8" dur="1000"/>
                                        <p:tgtEl>
                                          <p:spTgt spid="4099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9" dur="1000" fill="hold"/>
                                        <p:tgtEl>
                                          <p:spTgt spid="4099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1000" fill="hold"/>
                                        <p:tgtEl>
                                          <p:spTgt spid="4099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1" fill="hold">
                            <p:stCondLst>
                              <p:cond delay="19000"/>
                            </p:stCondLst>
                            <p:childTnLst>
                              <p:par>
                                <p:cTn id="122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4" dur="1000"/>
                                        <p:tgtEl>
                                          <p:spTgt spid="4099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5" dur="1000" fill="hold"/>
                                        <p:tgtEl>
                                          <p:spTgt spid="4099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1000" fill="hold"/>
                                        <p:tgtEl>
                                          <p:spTgt spid="4099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7" fill="hold">
                            <p:stCondLst>
                              <p:cond delay="20000"/>
                            </p:stCondLst>
                            <p:childTnLst>
                              <p:par>
                                <p:cTn id="128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0" dur="1000"/>
                                        <p:tgtEl>
                                          <p:spTgt spid="4099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1" dur="1000" fill="hold"/>
                                        <p:tgtEl>
                                          <p:spTgt spid="4099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2" dur="1000" fill="hold"/>
                                        <p:tgtEl>
                                          <p:spTgt spid="4099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3" fill="hold">
                            <p:stCondLst>
                              <p:cond delay="21000"/>
                            </p:stCondLst>
                            <p:childTnLst>
                              <p:par>
                                <p:cTn id="134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6" dur="1000"/>
                                        <p:tgtEl>
                                          <p:spTgt spid="4099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7" dur="1000" fill="hold"/>
                                        <p:tgtEl>
                                          <p:spTgt spid="4099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1000" fill="hold"/>
                                        <p:tgtEl>
                                          <p:spTgt spid="4099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9" fill="hold">
                            <p:stCondLst>
                              <p:cond delay="22000"/>
                            </p:stCondLst>
                            <p:childTnLst>
                              <p:par>
                                <p:cTn id="140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1" end="2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2" dur="1000"/>
                                        <p:tgtEl>
                                          <p:spTgt spid="4099">
                                            <p:txEl>
                                              <p:pRg st="21" end="2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3" dur="1000" fill="hold"/>
                                        <p:tgtEl>
                                          <p:spTgt spid="4099">
                                            <p:txEl>
                                              <p:pRg st="21" end="2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1000" fill="hold"/>
                                        <p:tgtEl>
                                          <p:spTgt spid="4099">
                                            <p:txEl>
                                              <p:pRg st="21" end="2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5" fill="hold">
                            <p:stCondLst>
                              <p:cond delay="23000"/>
                            </p:stCondLst>
                            <p:childTnLst>
                              <p:par>
                                <p:cTn id="146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2" end="2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8" dur="1000"/>
                                        <p:tgtEl>
                                          <p:spTgt spid="4099">
                                            <p:txEl>
                                              <p:pRg st="22" end="2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9" dur="1000" fill="hold"/>
                                        <p:tgtEl>
                                          <p:spTgt spid="4099">
                                            <p:txEl>
                                              <p:pRg st="22" end="2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0" dur="1000" fill="hold"/>
                                        <p:tgtEl>
                                          <p:spTgt spid="4099">
                                            <p:txEl>
                                              <p:pRg st="22" end="2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1" fill="hold">
                            <p:stCondLst>
                              <p:cond delay="24000"/>
                            </p:stCondLst>
                            <p:childTnLst>
                              <p:par>
                                <p:cTn id="152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3" end="2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4" dur="1000"/>
                                        <p:tgtEl>
                                          <p:spTgt spid="4099">
                                            <p:txEl>
                                              <p:pRg st="23" end="2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5" dur="1000" fill="hold"/>
                                        <p:tgtEl>
                                          <p:spTgt spid="4099">
                                            <p:txEl>
                                              <p:pRg st="23" end="2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6" dur="1000" fill="hold"/>
                                        <p:tgtEl>
                                          <p:spTgt spid="4099">
                                            <p:txEl>
                                              <p:pRg st="23" end="2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7" fill="hold">
                            <p:stCondLst>
                              <p:cond delay="25000"/>
                            </p:stCondLst>
                            <p:childTnLst>
                              <p:par>
                                <p:cTn id="158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4" end="2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0" dur="1000"/>
                                        <p:tgtEl>
                                          <p:spTgt spid="4099">
                                            <p:txEl>
                                              <p:pRg st="24" end="2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1" dur="1000" fill="hold"/>
                                        <p:tgtEl>
                                          <p:spTgt spid="4099">
                                            <p:txEl>
                                              <p:pRg st="24" end="2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2" dur="1000" fill="hold"/>
                                        <p:tgtEl>
                                          <p:spTgt spid="4099">
                                            <p:txEl>
                                              <p:pRg st="24" end="2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3" fill="hold">
                            <p:stCondLst>
                              <p:cond delay="26000"/>
                            </p:stCondLst>
                            <p:childTnLst>
                              <p:par>
                                <p:cTn id="164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5" end="2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6" dur="1000"/>
                                        <p:tgtEl>
                                          <p:spTgt spid="4099">
                                            <p:txEl>
                                              <p:pRg st="25" end="2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7" dur="1000" fill="hold"/>
                                        <p:tgtEl>
                                          <p:spTgt spid="4099">
                                            <p:txEl>
                                              <p:pRg st="25" end="2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8" dur="1000" fill="hold"/>
                                        <p:tgtEl>
                                          <p:spTgt spid="4099">
                                            <p:txEl>
                                              <p:pRg st="25" end="2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9" fill="hold">
                            <p:stCondLst>
                              <p:cond delay="27000"/>
                            </p:stCondLst>
                            <p:childTnLst>
                              <p:par>
                                <p:cTn id="170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6" end="2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2" dur="1000"/>
                                        <p:tgtEl>
                                          <p:spTgt spid="4099">
                                            <p:txEl>
                                              <p:pRg st="26" end="2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3" dur="1000" fill="hold"/>
                                        <p:tgtEl>
                                          <p:spTgt spid="4099">
                                            <p:txEl>
                                              <p:pRg st="26" end="2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4" dur="1000" fill="hold"/>
                                        <p:tgtEl>
                                          <p:spTgt spid="4099">
                                            <p:txEl>
                                              <p:pRg st="26" end="2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/>
      <p:bldP spid="4099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cs-CZ" sz="4000" b="1" dirty="0" smtClean="0"/>
              <a:t>Výsledky simulací Simplex </a:t>
            </a:r>
            <a:r>
              <a:rPr lang="cs-CZ" sz="4000" b="1" dirty="0" err="1" smtClean="0"/>
              <a:t>Lattice</a:t>
            </a:r>
            <a:r>
              <a:rPr lang="cs-CZ" sz="4000" b="1" dirty="0" smtClean="0"/>
              <a:t> pro určení síly faktorů a síly interakcí</a:t>
            </a:r>
            <a:endParaRPr lang="cs-CZ" sz="4000" b="1" dirty="0"/>
          </a:p>
        </p:txBody>
      </p:sp>
      <p:sp>
        <p:nvSpPr>
          <p:cNvPr id="5123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cs-CZ" sz="1200" b="1" dirty="0" err="1" smtClean="0"/>
              <a:t>Regression</a:t>
            </a:r>
            <a:r>
              <a:rPr lang="cs-CZ" sz="1200" b="1" dirty="0" smtClean="0"/>
              <a:t> for </a:t>
            </a:r>
            <a:r>
              <a:rPr lang="cs-CZ" sz="1200" b="1" dirty="0" err="1" smtClean="0"/>
              <a:t>Mixtures</a:t>
            </a:r>
            <a:r>
              <a:rPr lang="cs-CZ" sz="1200" b="1" dirty="0" smtClean="0"/>
              <a:t>: </a:t>
            </a:r>
            <a:r>
              <a:rPr lang="cs-CZ" sz="1200" b="1" dirty="0" err="1" smtClean="0"/>
              <a:t>Responce</a:t>
            </a:r>
            <a:r>
              <a:rPr lang="cs-CZ" sz="1200" b="1" dirty="0" smtClean="0"/>
              <a:t> (</a:t>
            </a:r>
            <a:r>
              <a:rPr lang="cs-CZ" sz="1200" b="1" dirty="0" err="1" smtClean="0"/>
              <a:t>Př</a:t>
            </a:r>
            <a:r>
              <a:rPr lang="cs-CZ" sz="1200" b="1" dirty="0" smtClean="0"/>
              <a:t> versus A - </a:t>
            </a:r>
            <a:r>
              <a:rPr lang="cs-CZ" sz="1200" b="1" dirty="0" err="1" smtClean="0"/>
              <a:t>Particip</a:t>
            </a:r>
            <a:r>
              <a:rPr lang="cs-CZ" sz="1200" b="1" dirty="0" smtClean="0"/>
              <a:t>; B - </a:t>
            </a:r>
            <a:r>
              <a:rPr lang="cs-CZ" sz="1200" b="1" dirty="0" err="1" smtClean="0"/>
              <a:t>Upsellin</a:t>
            </a:r>
            <a:r>
              <a:rPr lang="cs-CZ" sz="1200" b="1" dirty="0" smtClean="0"/>
              <a:t>; ... </a:t>
            </a:r>
            <a:endParaRPr lang="cs-CZ" sz="1200" dirty="0" smtClean="0"/>
          </a:p>
          <a:p>
            <a:pPr>
              <a:buNone/>
            </a:pPr>
            <a:r>
              <a:rPr lang="cs-CZ" sz="1200" b="1" dirty="0" smtClean="0"/>
              <a:t> </a:t>
            </a:r>
            <a:endParaRPr lang="cs-CZ" sz="1200" dirty="0" smtClean="0"/>
          </a:p>
          <a:p>
            <a:pPr>
              <a:buNone/>
            </a:pPr>
            <a:r>
              <a:rPr lang="cs-CZ" sz="1200" dirty="0" err="1" smtClean="0"/>
              <a:t>Estimated</a:t>
            </a:r>
            <a:r>
              <a:rPr lang="cs-CZ" sz="1200" dirty="0" smtClean="0"/>
              <a:t> </a:t>
            </a:r>
            <a:r>
              <a:rPr lang="cs-CZ" sz="1200" dirty="0" err="1" smtClean="0"/>
              <a:t>Regression</a:t>
            </a:r>
            <a:r>
              <a:rPr lang="cs-CZ" sz="1200" dirty="0" smtClean="0"/>
              <a:t> </a:t>
            </a:r>
            <a:r>
              <a:rPr lang="cs-CZ" sz="1200" dirty="0" err="1" smtClean="0"/>
              <a:t>Coefficients</a:t>
            </a:r>
            <a:r>
              <a:rPr lang="cs-CZ" sz="1200" dirty="0" smtClean="0"/>
              <a:t> for </a:t>
            </a:r>
            <a:r>
              <a:rPr lang="cs-CZ" sz="1200" dirty="0" err="1" smtClean="0"/>
              <a:t>Responce</a:t>
            </a:r>
            <a:r>
              <a:rPr lang="cs-CZ" sz="1200" dirty="0" smtClean="0"/>
              <a:t> (Přírůstek tržeb %) (</a:t>
            </a:r>
            <a:r>
              <a:rPr lang="cs-CZ" sz="1200" dirty="0" err="1" smtClean="0"/>
              <a:t>component</a:t>
            </a:r>
            <a:endParaRPr lang="cs-CZ" sz="1200" dirty="0" smtClean="0"/>
          </a:p>
          <a:p>
            <a:pPr>
              <a:buNone/>
            </a:pPr>
            <a:r>
              <a:rPr lang="cs-CZ" sz="1200" dirty="0" smtClean="0"/>
              <a:t>     </a:t>
            </a:r>
            <a:r>
              <a:rPr lang="cs-CZ" sz="1200" dirty="0" err="1" smtClean="0"/>
              <a:t>proportions</a:t>
            </a:r>
            <a:r>
              <a:rPr lang="cs-CZ" sz="1200" dirty="0" smtClean="0"/>
              <a:t>)</a:t>
            </a:r>
          </a:p>
          <a:p>
            <a:pPr>
              <a:buNone/>
            </a:pPr>
            <a:r>
              <a:rPr lang="cs-CZ" sz="1200" dirty="0" smtClean="0"/>
              <a:t> </a:t>
            </a:r>
          </a:p>
          <a:p>
            <a:pPr>
              <a:buNone/>
            </a:pPr>
            <a:r>
              <a:rPr lang="cs-CZ" sz="1200" dirty="0" smtClean="0"/>
              <a:t>Term                             </a:t>
            </a:r>
            <a:r>
              <a:rPr lang="cs-CZ" sz="1200" dirty="0" err="1" smtClean="0"/>
              <a:t>Coef</a:t>
            </a:r>
            <a:r>
              <a:rPr lang="cs-CZ" sz="1200" dirty="0" smtClean="0"/>
              <a:t>  SE </a:t>
            </a:r>
            <a:r>
              <a:rPr lang="cs-CZ" sz="1200" dirty="0" err="1" smtClean="0"/>
              <a:t>Coef</a:t>
            </a:r>
            <a:r>
              <a:rPr lang="cs-CZ" sz="1200" dirty="0" smtClean="0"/>
              <a:t>     T      P    VIF</a:t>
            </a:r>
          </a:p>
          <a:p>
            <a:pPr>
              <a:buNone/>
            </a:pPr>
            <a:r>
              <a:rPr lang="cs-CZ" sz="1200" dirty="0" smtClean="0"/>
              <a:t>A - Participace                 9,000    2,602     *      *  1,750</a:t>
            </a:r>
          </a:p>
          <a:p>
            <a:pPr>
              <a:buNone/>
            </a:pPr>
            <a:r>
              <a:rPr lang="cs-CZ" sz="1200" dirty="0" smtClean="0"/>
              <a:t>B - Upselling                   7,000    2,602     *      *  1,750</a:t>
            </a:r>
          </a:p>
          <a:p>
            <a:pPr>
              <a:buNone/>
            </a:pPr>
            <a:r>
              <a:rPr lang="cs-CZ" sz="1200" dirty="0" smtClean="0"/>
              <a:t>C - Prodej-motiv.soutěž        19,500    2,602     *      *  1,750</a:t>
            </a:r>
          </a:p>
          <a:p>
            <a:pPr>
              <a:buNone/>
            </a:pPr>
            <a:r>
              <a:rPr lang="cs-CZ" sz="1200" dirty="0" smtClean="0"/>
              <a:t>A - Participace*B - Upselling  18,667   11,240  1,66  0,131  1,750</a:t>
            </a:r>
          </a:p>
          <a:p>
            <a:pPr>
              <a:buNone/>
            </a:pPr>
            <a:r>
              <a:rPr lang="cs-CZ" sz="1200" dirty="0" smtClean="0"/>
              <a:t>A - Participace*               35,000   11,240  3,11  0,012  1,750</a:t>
            </a:r>
          </a:p>
          <a:p>
            <a:pPr>
              <a:buNone/>
            </a:pPr>
            <a:r>
              <a:rPr lang="cs-CZ" sz="1200" dirty="0" smtClean="0"/>
              <a:t>C - Prodej-motiv.soutěž</a:t>
            </a:r>
          </a:p>
          <a:p>
            <a:pPr>
              <a:buNone/>
            </a:pPr>
            <a:r>
              <a:rPr lang="cs-CZ" sz="1200" dirty="0" smtClean="0"/>
              <a:t>B - Upselling*                  4,333   11,240  0,39  0,709  1,750</a:t>
            </a:r>
          </a:p>
          <a:p>
            <a:pPr>
              <a:buNone/>
            </a:pPr>
            <a:r>
              <a:rPr lang="cs-CZ" sz="1200" dirty="0" smtClean="0"/>
              <a:t>C - Prodej-motiv.soutěž</a:t>
            </a:r>
          </a:p>
          <a:p>
            <a:pPr>
              <a:buNone/>
            </a:pPr>
            <a:r>
              <a:rPr lang="cs-CZ" sz="1200" dirty="0" smtClean="0"/>
              <a:t> </a:t>
            </a:r>
          </a:p>
          <a:p>
            <a:pPr>
              <a:buNone/>
            </a:pPr>
            <a:r>
              <a:rPr lang="cs-CZ" sz="1200" dirty="0" smtClean="0"/>
              <a:t>S = 3,67927     PRESS = 285,5</a:t>
            </a:r>
          </a:p>
          <a:p>
            <a:pPr>
              <a:buNone/>
            </a:pPr>
            <a:r>
              <a:rPr lang="cs-CZ" sz="1200" dirty="0" smtClean="0"/>
              <a:t>R-</a:t>
            </a:r>
            <a:r>
              <a:rPr lang="cs-CZ" sz="1200" dirty="0" err="1" smtClean="0"/>
              <a:t>Sq</a:t>
            </a:r>
            <a:r>
              <a:rPr lang="cs-CZ" sz="1200" dirty="0" smtClean="0"/>
              <a:t> = 78,66%   R-</a:t>
            </a:r>
            <a:r>
              <a:rPr lang="cs-CZ" sz="1200" dirty="0" err="1" smtClean="0"/>
              <a:t>Sq</a:t>
            </a:r>
            <a:r>
              <a:rPr lang="cs-CZ" sz="1200" dirty="0" smtClean="0"/>
              <a:t>(</a:t>
            </a:r>
            <a:r>
              <a:rPr lang="cs-CZ" sz="1200" dirty="0" err="1" smtClean="0"/>
              <a:t>pred</a:t>
            </a:r>
            <a:r>
              <a:rPr lang="cs-CZ" sz="1200" dirty="0" smtClean="0"/>
              <a:t>) = 49,99%   R-</a:t>
            </a:r>
            <a:r>
              <a:rPr lang="cs-CZ" sz="1200" dirty="0" err="1" smtClean="0"/>
              <a:t>Sq</a:t>
            </a:r>
            <a:r>
              <a:rPr lang="cs-CZ" sz="1200" dirty="0" smtClean="0"/>
              <a:t>(</a:t>
            </a:r>
            <a:r>
              <a:rPr lang="cs-CZ" sz="1200" dirty="0" err="1" smtClean="0"/>
              <a:t>adj</a:t>
            </a:r>
            <a:r>
              <a:rPr lang="cs-CZ" sz="1200" dirty="0" smtClean="0"/>
              <a:t>) = 66,81%</a:t>
            </a:r>
          </a:p>
          <a:p>
            <a:pPr>
              <a:buNone/>
            </a:pPr>
            <a:r>
              <a:rPr lang="cs-CZ" sz="1200" dirty="0" smtClean="0"/>
              <a:t> </a:t>
            </a:r>
          </a:p>
          <a:p>
            <a:pPr>
              <a:buNone/>
            </a:pPr>
            <a:r>
              <a:rPr lang="cs-CZ" sz="1200" dirty="0" smtClean="0"/>
              <a:t>Analysis of Variance for </a:t>
            </a:r>
            <a:r>
              <a:rPr lang="cs-CZ" sz="1200" dirty="0" err="1" smtClean="0"/>
              <a:t>Responce</a:t>
            </a:r>
            <a:r>
              <a:rPr lang="cs-CZ" sz="1200" dirty="0" smtClean="0"/>
              <a:t> (Přírůstek tržeb %) (</a:t>
            </a:r>
            <a:r>
              <a:rPr lang="cs-CZ" sz="1200" dirty="0" err="1" smtClean="0"/>
              <a:t>component</a:t>
            </a:r>
            <a:r>
              <a:rPr lang="cs-CZ" sz="1200" dirty="0" smtClean="0"/>
              <a:t> </a:t>
            </a:r>
            <a:r>
              <a:rPr lang="cs-CZ" sz="1200" dirty="0" err="1" smtClean="0"/>
              <a:t>proportions</a:t>
            </a:r>
            <a:r>
              <a:rPr lang="cs-CZ" sz="1200" dirty="0" smtClean="0"/>
              <a:t>)</a:t>
            </a:r>
          </a:p>
          <a:p>
            <a:pPr>
              <a:buNone/>
            </a:pPr>
            <a:r>
              <a:rPr lang="cs-CZ" sz="1200" dirty="0" smtClean="0"/>
              <a:t> </a:t>
            </a:r>
          </a:p>
          <a:p>
            <a:pPr>
              <a:buNone/>
            </a:pPr>
            <a:r>
              <a:rPr lang="cs-CZ" sz="1200" dirty="0" err="1" smtClean="0"/>
              <a:t>Source</a:t>
            </a:r>
            <a:r>
              <a:rPr lang="cs-CZ" sz="1200" dirty="0" smtClean="0"/>
              <a:t>                  DF   </a:t>
            </a:r>
            <a:r>
              <a:rPr lang="cs-CZ" sz="1200" dirty="0" err="1" smtClean="0"/>
              <a:t>Seq</a:t>
            </a:r>
            <a:r>
              <a:rPr lang="cs-CZ" sz="1200" dirty="0" smtClean="0"/>
              <a:t> SS   </a:t>
            </a:r>
            <a:r>
              <a:rPr lang="cs-CZ" sz="1200" dirty="0" err="1" smtClean="0"/>
              <a:t>Adj</a:t>
            </a:r>
            <a:r>
              <a:rPr lang="cs-CZ" sz="1200" dirty="0" smtClean="0"/>
              <a:t> SS   </a:t>
            </a:r>
            <a:r>
              <a:rPr lang="cs-CZ" sz="1200" dirty="0" err="1" smtClean="0"/>
              <a:t>Adj</a:t>
            </a:r>
            <a:r>
              <a:rPr lang="cs-CZ" sz="1200" dirty="0" smtClean="0"/>
              <a:t> MS     F      P</a:t>
            </a:r>
          </a:p>
          <a:p>
            <a:pPr>
              <a:buNone/>
            </a:pPr>
            <a:r>
              <a:rPr lang="cs-CZ" sz="1200" dirty="0" err="1" smtClean="0"/>
              <a:t>Regression</a:t>
            </a:r>
            <a:r>
              <a:rPr lang="cs-CZ" sz="1200" dirty="0" smtClean="0"/>
              <a:t>               5  449,100  449,100   89,820  6,64  0,007</a:t>
            </a:r>
          </a:p>
          <a:p>
            <a:pPr>
              <a:buNone/>
            </a:pPr>
            <a:r>
              <a:rPr lang="cs-CZ" sz="1200" dirty="0" smtClean="0"/>
              <a:t>   </a:t>
            </a:r>
            <a:r>
              <a:rPr lang="cs-CZ" sz="1200" dirty="0" err="1" smtClean="0"/>
              <a:t>Linear</a:t>
            </a:r>
            <a:r>
              <a:rPr lang="cs-CZ" sz="1200" dirty="0" smtClean="0"/>
              <a:t>                2  300,788  180,333   90,167  6,66  0,017</a:t>
            </a:r>
          </a:p>
          <a:p>
            <a:pPr>
              <a:buNone/>
            </a:pPr>
            <a:r>
              <a:rPr lang="cs-CZ" sz="1200" dirty="0" smtClean="0"/>
              <a:t>   </a:t>
            </a:r>
            <a:r>
              <a:rPr lang="cs-CZ" sz="1200" dirty="0" err="1" smtClean="0"/>
              <a:t>Quadratic</a:t>
            </a:r>
            <a:r>
              <a:rPr lang="cs-CZ" sz="1200" dirty="0" smtClean="0"/>
              <a:t>             3  148,312  148,312   49,437  3,65  0,057</a:t>
            </a:r>
          </a:p>
          <a:p>
            <a:pPr>
              <a:buNone/>
            </a:pPr>
            <a:r>
              <a:rPr lang="cs-CZ" sz="1200" dirty="0" smtClean="0"/>
              <a:t>     A - Part*B - </a:t>
            </a:r>
            <a:r>
              <a:rPr lang="cs-CZ" sz="1200" dirty="0" err="1" smtClean="0"/>
              <a:t>Upse</a:t>
            </a:r>
            <a:r>
              <a:rPr lang="cs-CZ" sz="1200" dirty="0" smtClean="0"/>
              <a:t>   1   15,936   37,333   37,333  2,76  0,131</a:t>
            </a:r>
          </a:p>
          <a:p>
            <a:pPr>
              <a:buNone/>
            </a:pPr>
            <a:r>
              <a:rPr lang="cs-CZ" sz="1200" dirty="0" smtClean="0"/>
              <a:t>     A - Part*C - </a:t>
            </a:r>
            <a:r>
              <a:rPr lang="cs-CZ" sz="1200" dirty="0" err="1" smtClean="0"/>
              <a:t>Prod</a:t>
            </a:r>
            <a:r>
              <a:rPr lang="cs-CZ" sz="1200" dirty="0" smtClean="0"/>
              <a:t>   1  130,364  131,250  131,250  9,70  0,012</a:t>
            </a:r>
          </a:p>
          <a:p>
            <a:pPr>
              <a:buNone/>
            </a:pPr>
            <a:r>
              <a:rPr lang="cs-CZ" sz="1200" dirty="0" smtClean="0"/>
              <a:t>     B - </a:t>
            </a:r>
            <a:r>
              <a:rPr lang="cs-CZ" sz="1200" dirty="0" err="1" smtClean="0"/>
              <a:t>Upse</a:t>
            </a:r>
            <a:r>
              <a:rPr lang="cs-CZ" sz="1200" dirty="0" smtClean="0"/>
              <a:t>*C - </a:t>
            </a:r>
            <a:r>
              <a:rPr lang="cs-CZ" sz="1200" dirty="0" err="1" smtClean="0"/>
              <a:t>Prod</a:t>
            </a:r>
            <a:r>
              <a:rPr lang="cs-CZ" sz="1200" dirty="0" smtClean="0"/>
              <a:t>   1    2,012    2,012    2,012  0,15  0,709</a:t>
            </a:r>
          </a:p>
          <a:p>
            <a:pPr>
              <a:buNone/>
            </a:pPr>
            <a:r>
              <a:rPr lang="cs-CZ" sz="1200" dirty="0" err="1" smtClean="0"/>
              <a:t>Residual</a:t>
            </a:r>
            <a:r>
              <a:rPr lang="cs-CZ" sz="1200" dirty="0" smtClean="0"/>
              <a:t> </a:t>
            </a:r>
            <a:r>
              <a:rPr lang="cs-CZ" sz="1200" dirty="0" err="1" smtClean="0"/>
              <a:t>Error</a:t>
            </a:r>
            <a:r>
              <a:rPr lang="cs-CZ" sz="1200" dirty="0" smtClean="0"/>
              <a:t>           9  121,833  121,833   13,537</a:t>
            </a:r>
          </a:p>
          <a:p>
            <a:pPr>
              <a:buNone/>
            </a:pPr>
            <a:r>
              <a:rPr lang="cs-CZ" sz="1200" dirty="0" err="1" smtClean="0"/>
              <a:t>Total</a:t>
            </a:r>
            <a:r>
              <a:rPr lang="cs-CZ" sz="1200" dirty="0" smtClean="0"/>
              <a:t>                   14  570,933</a:t>
            </a:r>
          </a:p>
          <a:p>
            <a:pPr>
              <a:buNone/>
            </a:pPr>
            <a:r>
              <a:rPr lang="cs-CZ" sz="1200" dirty="0" smtClean="0"/>
              <a:t> </a:t>
            </a:r>
          </a:p>
          <a:p>
            <a:pPr>
              <a:buNone/>
            </a:pPr>
            <a:r>
              <a:rPr lang="cs-CZ" sz="1200" dirty="0" err="1" smtClean="0"/>
              <a:t>Unusual</a:t>
            </a:r>
            <a:r>
              <a:rPr lang="cs-CZ" sz="1200" dirty="0" smtClean="0"/>
              <a:t> </a:t>
            </a:r>
            <a:r>
              <a:rPr lang="cs-CZ" sz="1200" dirty="0" err="1" smtClean="0"/>
              <a:t>Observations</a:t>
            </a:r>
            <a:r>
              <a:rPr lang="cs-CZ" sz="1200" dirty="0" smtClean="0"/>
              <a:t> for </a:t>
            </a:r>
            <a:r>
              <a:rPr lang="cs-CZ" sz="1200" dirty="0" err="1" smtClean="0"/>
              <a:t>Responce</a:t>
            </a:r>
            <a:r>
              <a:rPr lang="cs-CZ" sz="1200" dirty="0" smtClean="0"/>
              <a:t> (Přírůstek tržeb %)</a:t>
            </a:r>
          </a:p>
          <a:p>
            <a:pPr>
              <a:buNone/>
            </a:pPr>
            <a:r>
              <a:rPr lang="cs-CZ" sz="1200" dirty="0" smtClean="0"/>
              <a:t>                 </a:t>
            </a:r>
            <a:r>
              <a:rPr lang="cs-CZ" sz="1200" dirty="0" err="1" smtClean="0"/>
              <a:t>Responce</a:t>
            </a:r>
            <a:endParaRPr lang="cs-CZ" sz="1200" dirty="0" smtClean="0"/>
          </a:p>
          <a:p>
            <a:pPr>
              <a:buNone/>
            </a:pPr>
            <a:r>
              <a:rPr lang="cs-CZ" sz="1200" dirty="0" smtClean="0"/>
              <a:t>               (Přírůstek</a:t>
            </a:r>
          </a:p>
          <a:p>
            <a:pPr>
              <a:buNone/>
            </a:pPr>
            <a:r>
              <a:rPr lang="cs-CZ" sz="1200" dirty="0" err="1" smtClean="0"/>
              <a:t>Obs</a:t>
            </a:r>
            <a:r>
              <a:rPr lang="cs-CZ" sz="1200" dirty="0" smtClean="0"/>
              <a:t>  </a:t>
            </a:r>
            <a:r>
              <a:rPr lang="cs-CZ" sz="1200" dirty="0" err="1" smtClean="0"/>
              <a:t>StdOrder</a:t>
            </a:r>
            <a:r>
              <a:rPr lang="cs-CZ" sz="1200" dirty="0" smtClean="0"/>
              <a:t>    tržeb %)     Fit  SE Fit  </a:t>
            </a:r>
            <a:r>
              <a:rPr lang="cs-CZ" sz="1200" dirty="0" err="1" smtClean="0"/>
              <a:t>Residual</a:t>
            </a:r>
            <a:r>
              <a:rPr lang="cs-CZ" sz="1200" dirty="0" smtClean="0"/>
              <a:t>  St </a:t>
            </a:r>
            <a:r>
              <a:rPr lang="cs-CZ" sz="1200" dirty="0" err="1" smtClean="0"/>
              <a:t>Resid</a:t>
            </a:r>
            <a:endParaRPr lang="cs-CZ" sz="1200" dirty="0" smtClean="0"/>
          </a:p>
          <a:p>
            <a:pPr>
              <a:buNone/>
            </a:pPr>
            <a:r>
              <a:rPr lang="cs-CZ" sz="1200" dirty="0" smtClean="0"/>
              <a:t>  6         3      16,000  23,000   2,124    -7,000     -2,33R</a:t>
            </a:r>
          </a:p>
          <a:p>
            <a:pPr algn="just">
              <a:buFont typeface="Wingdings" pitchFamily="2" charset="2"/>
              <a:buNone/>
            </a:pPr>
            <a:endParaRPr lang="cs-CZ" sz="1200" dirty="0" smtClean="0"/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000"/>
                            </p:stCondLst>
                            <p:childTnLst>
                              <p:par>
                                <p:cTn id="20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3000"/>
                            </p:stCondLst>
                            <p:childTnLst>
                              <p:par>
                                <p:cTn id="26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4000"/>
                            </p:stCondLst>
                            <p:childTnLst>
                              <p:par>
                                <p:cTn id="32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5000"/>
                            </p:stCondLst>
                            <p:childTnLst>
                              <p:par>
                                <p:cTn id="38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6000"/>
                            </p:stCondLst>
                            <p:childTnLst>
                              <p:par>
                                <p:cTn id="44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5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5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5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7000"/>
                            </p:stCondLst>
                            <p:childTnLst>
                              <p:par>
                                <p:cTn id="50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51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51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51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8000"/>
                            </p:stCondLst>
                            <p:childTnLst>
                              <p:par>
                                <p:cTn id="56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51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51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51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9000"/>
                            </p:stCondLst>
                            <p:childTnLst>
                              <p:par>
                                <p:cTn id="62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51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51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51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10000"/>
                            </p:stCondLst>
                            <p:childTnLst>
                              <p:par>
                                <p:cTn id="68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512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512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512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11000"/>
                            </p:stCondLst>
                            <p:childTnLst>
                              <p:par>
                                <p:cTn id="74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1000"/>
                                        <p:tgtEl>
                                          <p:spTgt spid="512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512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512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12000"/>
                            </p:stCondLst>
                            <p:childTnLst>
                              <p:par>
                                <p:cTn id="80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1000"/>
                                        <p:tgtEl>
                                          <p:spTgt spid="512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512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512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13000"/>
                            </p:stCondLst>
                            <p:childTnLst>
                              <p:par>
                                <p:cTn id="86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1000"/>
                                        <p:tgtEl>
                                          <p:spTgt spid="512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512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512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14000"/>
                            </p:stCondLst>
                            <p:childTnLst>
                              <p:par>
                                <p:cTn id="92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1000"/>
                                        <p:tgtEl>
                                          <p:spTgt spid="512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512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512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>
                            <p:stCondLst>
                              <p:cond delay="15000"/>
                            </p:stCondLst>
                            <p:childTnLst>
                              <p:par>
                                <p:cTn id="98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1000"/>
                                        <p:tgtEl>
                                          <p:spTgt spid="512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1" dur="1000" fill="hold"/>
                                        <p:tgtEl>
                                          <p:spTgt spid="512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1000" fill="hold"/>
                                        <p:tgtEl>
                                          <p:spTgt spid="512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>
                            <p:stCondLst>
                              <p:cond delay="16000"/>
                            </p:stCondLst>
                            <p:childTnLst>
                              <p:par>
                                <p:cTn id="104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6" dur="1000"/>
                                        <p:tgtEl>
                                          <p:spTgt spid="512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7" dur="1000" fill="hold"/>
                                        <p:tgtEl>
                                          <p:spTgt spid="512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1000" fill="hold"/>
                                        <p:tgtEl>
                                          <p:spTgt spid="512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9" fill="hold">
                            <p:stCondLst>
                              <p:cond delay="17000"/>
                            </p:stCondLst>
                            <p:childTnLst>
                              <p:par>
                                <p:cTn id="110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1000"/>
                                        <p:tgtEl>
                                          <p:spTgt spid="512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3" dur="1000" fill="hold"/>
                                        <p:tgtEl>
                                          <p:spTgt spid="512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1000" fill="hold"/>
                                        <p:tgtEl>
                                          <p:spTgt spid="512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5" fill="hold">
                            <p:stCondLst>
                              <p:cond delay="18000"/>
                            </p:stCondLst>
                            <p:childTnLst>
                              <p:par>
                                <p:cTn id="116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8" dur="1000"/>
                                        <p:tgtEl>
                                          <p:spTgt spid="512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9" dur="1000" fill="hold"/>
                                        <p:tgtEl>
                                          <p:spTgt spid="512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1000" fill="hold"/>
                                        <p:tgtEl>
                                          <p:spTgt spid="512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1" fill="hold">
                            <p:stCondLst>
                              <p:cond delay="19000"/>
                            </p:stCondLst>
                            <p:childTnLst>
                              <p:par>
                                <p:cTn id="122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4" dur="1000"/>
                                        <p:tgtEl>
                                          <p:spTgt spid="512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5" dur="1000" fill="hold"/>
                                        <p:tgtEl>
                                          <p:spTgt spid="512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1000" fill="hold"/>
                                        <p:tgtEl>
                                          <p:spTgt spid="512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7" fill="hold">
                            <p:stCondLst>
                              <p:cond delay="20000"/>
                            </p:stCondLst>
                            <p:childTnLst>
                              <p:par>
                                <p:cTn id="128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0" dur="1000"/>
                                        <p:tgtEl>
                                          <p:spTgt spid="5123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1" dur="1000" fill="hold"/>
                                        <p:tgtEl>
                                          <p:spTgt spid="5123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2" dur="1000" fill="hold"/>
                                        <p:tgtEl>
                                          <p:spTgt spid="5123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3" fill="hold">
                            <p:stCondLst>
                              <p:cond delay="21000"/>
                            </p:stCondLst>
                            <p:childTnLst>
                              <p:par>
                                <p:cTn id="134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6" dur="1000"/>
                                        <p:tgtEl>
                                          <p:spTgt spid="5123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7" dur="1000" fill="hold"/>
                                        <p:tgtEl>
                                          <p:spTgt spid="5123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1000" fill="hold"/>
                                        <p:tgtEl>
                                          <p:spTgt spid="5123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9" fill="hold">
                            <p:stCondLst>
                              <p:cond delay="22000"/>
                            </p:stCondLst>
                            <p:childTnLst>
                              <p:par>
                                <p:cTn id="140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21" end="2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2" dur="1000"/>
                                        <p:tgtEl>
                                          <p:spTgt spid="5123">
                                            <p:txEl>
                                              <p:pRg st="21" end="2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3" dur="1000" fill="hold"/>
                                        <p:tgtEl>
                                          <p:spTgt spid="5123">
                                            <p:txEl>
                                              <p:pRg st="21" end="2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1000" fill="hold"/>
                                        <p:tgtEl>
                                          <p:spTgt spid="5123">
                                            <p:txEl>
                                              <p:pRg st="21" end="2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5" fill="hold">
                            <p:stCondLst>
                              <p:cond delay="23000"/>
                            </p:stCondLst>
                            <p:childTnLst>
                              <p:par>
                                <p:cTn id="146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22" end="2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8" dur="1000"/>
                                        <p:tgtEl>
                                          <p:spTgt spid="5123">
                                            <p:txEl>
                                              <p:pRg st="22" end="2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9" dur="1000" fill="hold"/>
                                        <p:tgtEl>
                                          <p:spTgt spid="5123">
                                            <p:txEl>
                                              <p:pRg st="22" end="2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0" dur="1000" fill="hold"/>
                                        <p:tgtEl>
                                          <p:spTgt spid="5123">
                                            <p:txEl>
                                              <p:pRg st="22" end="2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1" fill="hold">
                            <p:stCondLst>
                              <p:cond delay="24000"/>
                            </p:stCondLst>
                            <p:childTnLst>
                              <p:par>
                                <p:cTn id="152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23" end="2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4" dur="1000"/>
                                        <p:tgtEl>
                                          <p:spTgt spid="5123">
                                            <p:txEl>
                                              <p:pRg st="23" end="2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5" dur="1000" fill="hold"/>
                                        <p:tgtEl>
                                          <p:spTgt spid="5123">
                                            <p:txEl>
                                              <p:pRg st="23" end="2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6" dur="1000" fill="hold"/>
                                        <p:tgtEl>
                                          <p:spTgt spid="5123">
                                            <p:txEl>
                                              <p:pRg st="23" end="2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7" fill="hold">
                            <p:stCondLst>
                              <p:cond delay="25000"/>
                            </p:stCondLst>
                            <p:childTnLst>
                              <p:par>
                                <p:cTn id="158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24" end="2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0" dur="1000"/>
                                        <p:tgtEl>
                                          <p:spTgt spid="5123">
                                            <p:txEl>
                                              <p:pRg st="24" end="2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1" dur="1000" fill="hold"/>
                                        <p:tgtEl>
                                          <p:spTgt spid="5123">
                                            <p:txEl>
                                              <p:pRg st="24" end="2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2" dur="1000" fill="hold"/>
                                        <p:tgtEl>
                                          <p:spTgt spid="5123">
                                            <p:txEl>
                                              <p:pRg st="24" end="2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3" fill="hold">
                            <p:stCondLst>
                              <p:cond delay="26000"/>
                            </p:stCondLst>
                            <p:childTnLst>
                              <p:par>
                                <p:cTn id="164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25" end="2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6" dur="1000"/>
                                        <p:tgtEl>
                                          <p:spTgt spid="5123">
                                            <p:txEl>
                                              <p:pRg st="25" end="2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7" dur="1000" fill="hold"/>
                                        <p:tgtEl>
                                          <p:spTgt spid="5123">
                                            <p:txEl>
                                              <p:pRg st="25" end="2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8" dur="1000" fill="hold"/>
                                        <p:tgtEl>
                                          <p:spTgt spid="5123">
                                            <p:txEl>
                                              <p:pRg st="25" end="2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9" fill="hold">
                            <p:stCondLst>
                              <p:cond delay="27000"/>
                            </p:stCondLst>
                            <p:childTnLst>
                              <p:par>
                                <p:cTn id="170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26" end="2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2" dur="1000"/>
                                        <p:tgtEl>
                                          <p:spTgt spid="5123">
                                            <p:txEl>
                                              <p:pRg st="26" end="2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3" dur="1000" fill="hold"/>
                                        <p:tgtEl>
                                          <p:spTgt spid="5123">
                                            <p:txEl>
                                              <p:pRg st="26" end="2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4" dur="1000" fill="hold"/>
                                        <p:tgtEl>
                                          <p:spTgt spid="5123">
                                            <p:txEl>
                                              <p:pRg st="26" end="2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5" fill="hold">
                            <p:stCondLst>
                              <p:cond delay="28000"/>
                            </p:stCondLst>
                            <p:childTnLst>
                              <p:par>
                                <p:cTn id="176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27" end="2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8" dur="1000"/>
                                        <p:tgtEl>
                                          <p:spTgt spid="5123">
                                            <p:txEl>
                                              <p:pRg st="27" end="2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9" dur="1000" fill="hold"/>
                                        <p:tgtEl>
                                          <p:spTgt spid="5123">
                                            <p:txEl>
                                              <p:pRg st="27" end="2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0" dur="1000" fill="hold"/>
                                        <p:tgtEl>
                                          <p:spTgt spid="5123">
                                            <p:txEl>
                                              <p:pRg st="27" end="2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1" fill="hold">
                            <p:stCondLst>
                              <p:cond delay="29000"/>
                            </p:stCondLst>
                            <p:childTnLst>
                              <p:par>
                                <p:cTn id="182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28" end="2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4" dur="1000"/>
                                        <p:tgtEl>
                                          <p:spTgt spid="5123">
                                            <p:txEl>
                                              <p:pRg st="28" end="2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5" dur="1000" fill="hold"/>
                                        <p:tgtEl>
                                          <p:spTgt spid="5123">
                                            <p:txEl>
                                              <p:pRg st="28" end="2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6" dur="1000" fill="hold"/>
                                        <p:tgtEl>
                                          <p:spTgt spid="5123">
                                            <p:txEl>
                                              <p:pRg st="28" end="2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7" fill="hold">
                            <p:stCondLst>
                              <p:cond delay="30000"/>
                            </p:stCondLst>
                            <p:childTnLst>
                              <p:par>
                                <p:cTn id="188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29" end="2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0" dur="1000"/>
                                        <p:tgtEl>
                                          <p:spTgt spid="5123">
                                            <p:txEl>
                                              <p:pRg st="29" end="2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1" dur="1000" fill="hold"/>
                                        <p:tgtEl>
                                          <p:spTgt spid="5123">
                                            <p:txEl>
                                              <p:pRg st="29" end="2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2" dur="1000" fill="hold"/>
                                        <p:tgtEl>
                                          <p:spTgt spid="5123">
                                            <p:txEl>
                                              <p:pRg st="29" end="2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3" fill="hold">
                            <p:stCondLst>
                              <p:cond delay="31000"/>
                            </p:stCondLst>
                            <p:childTnLst>
                              <p:par>
                                <p:cTn id="194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30" end="3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6" dur="1000"/>
                                        <p:tgtEl>
                                          <p:spTgt spid="5123">
                                            <p:txEl>
                                              <p:pRg st="30" end="3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7" dur="1000" fill="hold"/>
                                        <p:tgtEl>
                                          <p:spTgt spid="5123">
                                            <p:txEl>
                                              <p:pRg st="30" end="3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8" dur="1000" fill="hold"/>
                                        <p:tgtEl>
                                          <p:spTgt spid="5123">
                                            <p:txEl>
                                              <p:pRg st="30" end="3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9" fill="hold">
                            <p:stCondLst>
                              <p:cond delay="32000"/>
                            </p:stCondLst>
                            <p:childTnLst>
                              <p:par>
                                <p:cTn id="200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31" end="3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2" dur="1000"/>
                                        <p:tgtEl>
                                          <p:spTgt spid="5123">
                                            <p:txEl>
                                              <p:pRg st="31" end="3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3" dur="1000" fill="hold"/>
                                        <p:tgtEl>
                                          <p:spTgt spid="5123">
                                            <p:txEl>
                                              <p:pRg st="31" end="3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4" dur="1000" fill="hold"/>
                                        <p:tgtEl>
                                          <p:spTgt spid="5123">
                                            <p:txEl>
                                              <p:pRg st="31" end="3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5" fill="hold">
                            <p:stCondLst>
                              <p:cond delay="33000"/>
                            </p:stCondLst>
                            <p:childTnLst>
                              <p:par>
                                <p:cTn id="206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32" end="3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8" dur="1000"/>
                                        <p:tgtEl>
                                          <p:spTgt spid="5123">
                                            <p:txEl>
                                              <p:pRg st="32" end="3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9" dur="1000" fill="hold"/>
                                        <p:tgtEl>
                                          <p:spTgt spid="5123">
                                            <p:txEl>
                                              <p:pRg st="32" end="3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0" dur="1000" fill="hold"/>
                                        <p:tgtEl>
                                          <p:spTgt spid="5123">
                                            <p:txEl>
                                              <p:pRg st="32" end="3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1" fill="hold">
                            <p:stCondLst>
                              <p:cond delay="34000"/>
                            </p:stCondLst>
                            <p:childTnLst>
                              <p:par>
                                <p:cTn id="212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33" end="3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4" dur="1000"/>
                                        <p:tgtEl>
                                          <p:spTgt spid="5123">
                                            <p:txEl>
                                              <p:pRg st="33" end="3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5" dur="1000" fill="hold"/>
                                        <p:tgtEl>
                                          <p:spTgt spid="5123">
                                            <p:txEl>
                                              <p:pRg st="33" end="3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6" dur="1000" fill="hold"/>
                                        <p:tgtEl>
                                          <p:spTgt spid="5123">
                                            <p:txEl>
                                              <p:pRg st="33" end="3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7" fill="hold">
                            <p:stCondLst>
                              <p:cond delay="35000"/>
                            </p:stCondLst>
                            <p:childTnLst>
                              <p:par>
                                <p:cTn id="218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34" end="3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0" dur="1000"/>
                                        <p:tgtEl>
                                          <p:spTgt spid="5123">
                                            <p:txEl>
                                              <p:pRg st="34" end="3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1" dur="1000" fill="hold"/>
                                        <p:tgtEl>
                                          <p:spTgt spid="5123">
                                            <p:txEl>
                                              <p:pRg st="34" end="3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2" dur="1000" fill="hold"/>
                                        <p:tgtEl>
                                          <p:spTgt spid="5123">
                                            <p:txEl>
                                              <p:pRg st="34" end="3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2" grpId="0"/>
      <p:bldP spid="512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Simplex </a:t>
            </a:r>
            <a:r>
              <a:rPr lang="cs-CZ" dirty="0" err="1" smtClean="0"/>
              <a:t>Lattice</a:t>
            </a:r>
            <a:r>
              <a:rPr lang="cs-CZ" dirty="0" smtClean="0"/>
              <a:t> za optimálního nastavení parametrů 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buNone/>
            </a:pPr>
            <a:r>
              <a:rPr lang="cs-CZ" sz="1100" b="1" dirty="0" err="1" smtClean="0"/>
              <a:t>Mixture</a:t>
            </a:r>
            <a:r>
              <a:rPr lang="cs-CZ" sz="1100" b="1" dirty="0" smtClean="0"/>
              <a:t> </a:t>
            </a:r>
            <a:r>
              <a:rPr lang="cs-CZ" sz="1100" b="1" dirty="0" err="1" smtClean="0"/>
              <a:t>Contour</a:t>
            </a:r>
            <a:r>
              <a:rPr lang="cs-CZ" sz="1100" b="1" dirty="0" smtClean="0"/>
              <a:t> Plot of </a:t>
            </a:r>
            <a:r>
              <a:rPr lang="cs-CZ" sz="1100" b="1" dirty="0" err="1" smtClean="0"/>
              <a:t>Responce</a:t>
            </a:r>
            <a:r>
              <a:rPr lang="cs-CZ" sz="1100" b="1" dirty="0" smtClean="0"/>
              <a:t> (Přírůstek tržeb %) </a:t>
            </a:r>
            <a:endParaRPr lang="cs-CZ" sz="1100" dirty="0" smtClean="0"/>
          </a:p>
          <a:p>
            <a:pPr>
              <a:buNone/>
            </a:pPr>
            <a:r>
              <a:rPr lang="cs-CZ" sz="1100" dirty="0" smtClean="0"/>
              <a:t> </a:t>
            </a:r>
          </a:p>
          <a:p>
            <a:pPr>
              <a:buNone/>
            </a:pPr>
            <a:r>
              <a:rPr lang="cs-CZ" sz="1100" b="1" dirty="0" err="1" smtClean="0"/>
              <a:t>Cox</a:t>
            </a:r>
            <a:r>
              <a:rPr lang="cs-CZ" sz="1100" b="1" dirty="0" smtClean="0"/>
              <a:t> Response </a:t>
            </a:r>
            <a:r>
              <a:rPr lang="cs-CZ" sz="1100" b="1" dirty="0" err="1" smtClean="0"/>
              <a:t>Trace</a:t>
            </a:r>
            <a:r>
              <a:rPr lang="cs-CZ" sz="1100" b="1" dirty="0" smtClean="0"/>
              <a:t> Plot </a:t>
            </a:r>
            <a:endParaRPr lang="cs-CZ" sz="1100" dirty="0" smtClean="0"/>
          </a:p>
          <a:p>
            <a:pPr>
              <a:buNone/>
            </a:pPr>
            <a:r>
              <a:rPr lang="cs-CZ" sz="1100" dirty="0" smtClean="0"/>
              <a:t> </a:t>
            </a:r>
          </a:p>
          <a:p>
            <a:pPr>
              <a:buNone/>
            </a:pPr>
            <a:r>
              <a:rPr lang="cs-CZ" sz="1100" b="1" dirty="0" smtClean="0"/>
              <a:t>Response </a:t>
            </a:r>
            <a:r>
              <a:rPr lang="cs-CZ" sz="1100" b="1" dirty="0" err="1" smtClean="0"/>
              <a:t>Optimization</a:t>
            </a:r>
            <a:r>
              <a:rPr lang="cs-CZ" sz="1100" b="1" dirty="0" smtClean="0"/>
              <a:t> </a:t>
            </a:r>
            <a:endParaRPr lang="cs-CZ" sz="1100" dirty="0" smtClean="0"/>
          </a:p>
          <a:p>
            <a:pPr>
              <a:buNone/>
            </a:pPr>
            <a:r>
              <a:rPr lang="cs-CZ" sz="1100" b="1" dirty="0" smtClean="0"/>
              <a:t> </a:t>
            </a:r>
            <a:endParaRPr lang="cs-CZ" sz="1100" dirty="0" smtClean="0"/>
          </a:p>
          <a:p>
            <a:pPr>
              <a:buNone/>
            </a:pPr>
            <a:r>
              <a:rPr lang="cs-CZ" sz="1100" dirty="0" err="1" smtClean="0"/>
              <a:t>Parameters</a:t>
            </a:r>
            <a:endParaRPr lang="cs-CZ" sz="1100" dirty="0" smtClean="0"/>
          </a:p>
          <a:p>
            <a:pPr>
              <a:buNone/>
            </a:pPr>
            <a:r>
              <a:rPr lang="cs-CZ" sz="1100" dirty="0" smtClean="0"/>
              <a:t> </a:t>
            </a:r>
          </a:p>
          <a:p>
            <a:pPr>
              <a:buNone/>
            </a:pPr>
            <a:r>
              <a:rPr lang="cs-CZ" sz="1100" dirty="0" smtClean="0"/>
              <a:t>              Goal     </a:t>
            </a:r>
            <a:r>
              <a:rPr lang="cs-CZ" sz="1100" dirty="0" err="1" smtClean="0"/>
              <a:t>Lower</a:t>
            </a:r>
            <a:r>
              <a:rPr lang="cs-CZ" sz="1100" dirty="0" smtClean="0"/>
              <a:t>  </a:t>
            </a:r>
            <a:r>
              <a:rPr lang="cs-CZ" sz="1100" dirty="0" err="1" smtClean="0"/>
              <a:t>Target</a:t>
            </a:r>
            <a:r>
              <a:rPr lang="cs-CZ" sz="1100" dirty="0" smtClean="0"/>
              <a:t>  </a:t>
            </a:r>
            <a:r>
              <a:rPr lang="cs-CZ" sz="1100" dirty="0" err="1" smtClean="0"/>
              <a:t>Upper</a:t>
            </a:r>
            <a:r>
              <a:rPr lang="cs-CZ" sz="1100" dirty="0" smtClean="0"/>
              <a:t>  </a:t>
            </a:r>
            <a:r>
              <a:rPr lang="cs-CZ" sz="1100" dirty="0" err="1" smtClean="0"/>
              <a:t>Weight</a:t>
            </a:r>
            <a:r>
              <a:rPr lang="cs-CZ" sz="1100" dirty="0" smtClean="0"/>
              <a:t>  Import</a:t>
            </a:r>
          </a:p>
          <a:p>
            <a:pPr>
              <a:buNone/>
            </a:pPr>
            <a:r>
              <a:rPr lang="cs-CZ" sz="1100" dirty="0" err="1" smtClean="0"/>
              <a:t>Responce</a:t>
            </a:r>
            <a:r>
              <a:rPr lang="cs-CZ" sz="1100" dirty="0" smtClean="0"/>
              <a:t> (</a:t>
            </a:r>
            <a:r>
              <a:rPr lang="cs-CZ" sz="1100" dirty="0" err="1" smtClean="0"/>
              <a:t>Př</a:t>
            </a:r>
            <a:r>
              <a:rPr lang="cs-CZ" sz="1100" dirty="0" smtClean="0"/>
              <a:t>  Maximum     20      28     </a:t>
            </a:r>
            <a:r>
              <a:rPr lang="cs-CZ" sz="1100" dirty="0" err="1" smtClean="0"/>
              <a:t>28</a:t>
            </a:r>
            <a:r>
              <a:rPr lang="cs-CZ" sz="1100" dirty="0" smtClean="0"/>
              <a:t>       1       </a:t>
            </a:r>
            <a:r>
              <a:rPr lang="cs-CZ" sz="1100" dirty="0" err="1" smtClean="0"/>
              <a:t>1</a:t>
            </a:r>
            <a:endParaRPr lang="cs-CZ" sz="1100" dirty="0" smtClean="0"/>
          </a:p>
          <a:p>
            <a:pPr>
              <a:buNone/>
            </a:pPr>
            <a:r>
              <a:rPr lang="cs-CZ" sz="1100" dirty="0" smtClean="0"/>
              <a:t>  </a:t>
            </a:r>
          </a:p>
          <a:p>
            <a:pPr>
              <a:buNone/>
            </a:pPr>
            <a:r>
              <a:rPr lang="cs-CZ" sz="1100" dirty="0" err="1" smtClean="0"/>
              <a:t>Global</a:t>
            </a:r>
            <a:r>
              <a:rPr lang="cs-CZ" sz="1100" dirty="0" smtClean="0"/>
              <a:t> </a:t>
            </a:r>
            <a:r>
              <a:rPr lang="cs-CZ" sz="1100" dirty="0" err="1" smtClean="0"/>
              <a:t>Solution</a:t>
            </a:r>
            <a:endParaRPr lang="cs-CZ" sz="1100" dirty="0" smtClean="0"/>
          </a:p>
          <a:p>
            <a:pPr>
              <a:buNone/>
            </a:pPr>
            <a:r>
              <a:rPr lang="cs-CZ" sz="1100" dirty="0" smtClean="0"/>
              <a:t> </a:t>
            </a:r>
          </a:p>
          <a:p>
            <a:pPr>
              <a:buNone/>
            </a:pPr>
            <a:r>
              <a:rPr lang="cs-CZ" sz="1100" dirty="0" err="1" smtClean="0"/>
              <a:t>Components</a:t>
            </a:r>
            <a:endParaRPr lang="cs-CZ" sz="1100" dirty="0" smtClean="0"/>
          </a:p>
          <a:p>
            <a:pPr>
              <a:buNone/>
            </a:pPr>
            <a:r>
              <a:rPr lang="cs-CZ" sz="1100" dirty="0" smtClean="0"/>
              <a:t> </a:t>
            </a:r>
          </a:p>
          <a:p>
            <a:pPr>
              <a:buNone/>
            </a:pPr>
            <a:r>
              <a:rPr lang="cs-CZ" sz="1100" dirty="0" smtClean="0"/>
              <a:t>A - </a:t>
            </a:r>
            <a:r>
              <a:rPr lang="cs-CZ" sz="1100" dirty="0" err="1" smtClean="0"/>
              <a:t>Particip</a:t>
            </a:r>
            <a:r>
              <a:rPr lang="cs-CZ" sz="1100" dirty="0" smtClean="0"/>
              <a:t>   =   0,353535</a:t>
            </a:r>
          </a:p>
          <a:p>
            <a:pPr>
              <a:buNone/>
            </a:pPr>
            <a:r>
              <a:rPr lang="cs-CZ" sz="1100" dirty="0" smtClean="0"/>
              <a:t>B - </a:t>
            </a:r>
            <a:r>
              <a:rPr lang="cs-CZ" sz="1100" dirty="0" err="1" smtClean="0"/>
              <a:t>Upsellin</a:t>
            </a:r>
            <a:r>
              <a:rPr lang="cs-CZ" sz="1100" dirty="0" smtClean="0"/>
              <a:t>   =          0</a:t>
            </a:r>
          </a:p>
          <a:p>
            <a:pPr>
              <a:buNone/>
            </a:pPr>
            <a:r>
              <a:rPr lang="cs-CZ" sz="1100" dirty="0" smtClean="0"/>
              <a:t>C - Prodej-m   =   0,646465</a:t>
            </a:r>
          </a:p>
          <a:p>
            <a:pPr>
              <a:buNone/>
            </a:pPr>
            <a:r>
              <a:rPr lang="cs-CZ" sz="1100" dirty="0" smtClean="0"/>
              <a:t> </a:t>
            </a:r>
          </a:p>
          <a:p>
            <a:pPr>
              <a:buNone/>
            </a:pPr>
            <a:r>
              <a:rPr lang="cs-CZ" sz="1100" dirty="0" err="1" smtClean="0"/>
              <a:t>Predicted</a:t>
            </a:r>
            <a:r>
              <a:rPr lang="cs-CZ" sz="1100" dirty="0" smtClean="0"/>
              <a:t> </a:t>
            </a:r>
            <a:r>
              <a:rPr lang="cs-CZ" sz="1100" dirty="0" err="1" smtClean="0"/>
              <a:t>Responses</a:t>
            </a:r>
            <a:endParaRPr lang="cs-CZ" sz="1100" dirty="0" smtClean="0"/>
          </a:p>
          <a:p>
            <a:pPr>
              <a:buNone/>
            </a:pPr>
            <a:r>
              <a:rPr lang="cs-CZ" sz="1100" dirty="0" smtClean="0"/>
              <a:t> </a:t>
            </a:r>
            <a:r>
              <a:rPr lang="cs-CZ" sz="1100" dirty="0" err="1" smtClean="0"/>
              <a:t>Responce</a:t>
            </a:r>
            <a:r>
              <a:rPr lang="cs-CZ" sz="1100" dirty="0" smtClean="0"/>
              <a:t> (</a:t>
            </a:r>
            <a:r>
              <a:rPr lang="cs-CZ" sz="1100" dirty="0" err="1" smtClean="0"/>
              <a:t>Př</a:t>
            </a:r>
            <a:r>
              <a:rPr lang="cs-CZ" sz="1100" dirty="0" smtClean="0"/>
              <a:t>   =   23,7871  ,   </a:t>
            </a:r>
            <a:r>
              <a:rPr lang="cs-CZ" sz="1100" dirty="0" err="1" smtClean="0"/>
              <a:t>desirability</a:t>
            </a:r>
            <a:r>
              <a:rPr lang="cs-CZ" sz="1100" dirty="0" smtClean="0"/>
              <a:t> =   0,473383</a:t>
            </a:r>
          </a:p>
          <a:p>
            <a:pPr>
              <a:buNone/>
            </a:pPr>
            <a:r>
              <a:rPr lang="cs-CZ" sz="1100" dirty="0" smtClean="0"/>
              <a:t> </a:t>
            </a:r>
          </a:p>
          <a:p>
            <a:pPr>
              <a:buNone/>
            </a:pPr>
            <a:r>
              <a:rPr lang="cs-CZ" sz="1100" dirty="0" err="1" smtClean="0"/>
              <a:t>Composite</a:t>
            </a:r>
            <a:r>
              <a:rPr lang="cs-CZ" sz="1100" dirty="0" smtClean="0"/>
              <a:t> </a:t>
            </a:r>
            <a:r>
              <a:rPr lang="cs-CZ" sz="1100" dirty="0" err="1" smtClean="0"/>
              <a:t>Desirability</a:t>
            </a:r>
            <a:r>
              <a:rPr lang="cs-CZ" sz="1100" dirty="0" smtClean="0"/>
              <a:t> = 0,473383</a:t>
            </a:r>
            <a:endParaRPr lang="cs-CZ" sz="1100" dirty="0"/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cs-CZ" dirty="0" err="1" smtClean="0"/>
              <a:t>Kontůrový</a:t>
            </a:r>
            <a:r>
              <a:rPr lang="cs-CZ" dirty="0" smtClean="0"/>
              <a:t> diagram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cs-CZ" sz="1100" dirty="0" err="1" smtClean="0"/>
              <a:t>Kontůrový</a:t>
            </a:r>
            <a:r>
              <a:rPr lang="cs-CZ" sz="1100" dirty="0" smtClean="0"/>
              <a:t> diagram ukazuje, že dlouhodobě stabilní odezvu je možné udržet při optimální </a:t>
            </a:r>
            <a:r>
              <a:rPr lang="cs-CZ" sz="1100" dirty="0" smtClean="0"/>
              <a:t>skladbě </a:t>
            </a:r>
            <a:r>
              <a:rPr lang="cs-CZ" sz="1100" dirty="0" smtClean="0"/>
              <a:t>stimulačních nástrojů na úrovni 23 % procent nárůstu odezvy (tržeb), a to při nastavení velmi nízké hodnoty faktoru B (upselling),  nízké hodnoty A (participace)  a vysoké hodnoty C (prodejně-motivační soutěž).</a:t>
            </a:r>
          </a:p>
          <a:p>
            <a:pPr lvl="0">
              <a:buNone/>
            </a:pPr>
            <a:endParaRPr lang="cs-CZ" sz="1100" dirty="0" smtClean="0"/>
          </a:p>
        </p:txBody>
      </p:sp>
      <p:sp>
        <p:nvSpPr>
          <p:cNvPr id="11266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graphicFrame>
        <p:nvGraphicFramePr>
          <p:cNvPr id="11265" name="Object 1"/>
          <p:cNvGraphicFramePr>
            <a:graphicFrameLocks noChangeAspect="1"/>
          </p:cNvGraphicFramePr>
          <p:nvPr/>
        </p:nvGraphicFramePr>
        <p:xfrm>
          <a:off x="1893912" y="2708920"/>
          <a:ext cx="5270376" cy="351358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67" r:id="rId3" imgW="5486400" imgH="3657600" progId="">
                  <p:embed/>
                </p:oleObj>
              </mc:Choice>
              <mc:Fallback>
                <p:oleObj r:id="rId3" imgW="5486400" imgH="3657600" progId="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93912" y="2708920"/>
                        <a:ext cx="5270376" cy="351358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err="1" smtClean="0"/>
              <a:t>Cox</a:t>
            </a:r>
            <a:r>
              <a:rPr lang="cs-CZ" dirty="0" smtClean="0"/>
              <a:t> response </a:t>
            </a:r>
            <a:r>
              <a:rPr lang="cs-CZ" dirty="0" err="1" smtClean="0"/>
              <a:t>trace</a:t>
            </a:r>
            <a:r>
              <a:rPr lang="cs-CZ" dirty="0" smtClean="0"/>
              <a:t> 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cs-CZ" sz="1050" dirty="0" smtClean="0"/>
              <a:t>Zpřesnění těchto výsledků zachycují následující dva diagramy. </a:t>
            </a:r>
            <a:r>
              <a:rPr lang="cs-CZ" sz="1050" dirty="0" err="1" smtClean="0"/>
              <a:t>Cox</a:t>
            </a:r>
            <a:r>
              <a:rPr lang="cs-CZ" sz="1050" dirty="0" smtClean="0"/>
              <a:t> response </a:t>
            </a:r>
            <a:r>
              <a:rPr lang="cs-CZ" sz="1050" dirty="0" err="1" smtClean="0"/>
              <a:t>trace</a:t>
            </a:r>
            <a:r>
              <a:rPr lang="cs-CZ" sz="1050" dirty="0" smtClean="0"/>
              <a:t> demonstruje skutečnost, že pokud by byly faktory A, B, C nastaveny ve stejné míře, bylo by možné očekávat pouze stabilní zvýšení výkonu (přírůstku tržeb) okolo 17 %.</a:t>
            </a:r>
            <a:endParaRPr lang="cs-CZ" sz="1050" dirty="0"/>
          </a:p>
        </p:txBody>
      </p:sp>
      <p:sp>
        <p:nvSpPr>
          <p:cNvPr id="1024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graphicFrame>
        <p:nvGraphicFramePr>
          <p:cNvPr id="10241" name="Object 1"/>
          <p:cNvGraphicFramePr>
            <a:graphicFrameLocks noChangeAspect="1"/>
          </p:cNvGraphicFramePr>
          <p:nvPr/>
        </p:nvGraphicFramePr>
        <p:xfrm>
          <a:off x="1763688" y="2780928"/>
          <a:ext cx="5486400" cy="3657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3" r:id="rId3" imgW="5486400" imgH="3657600" progId="">
                  <p:embed/>
                </p:oleObj>
              </mc:Choice>
              <mc:Fallback>
                <p:oleObj r:id="rId3" imgW="5486400" imgH="3657600" progId="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63688" y="2780928"/>
                        <a:ext cx="5486400" cy="3657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cs-CZ" dirty="0" smtClean="0"/>
              <a:t>Response </a:t>
            </a:r>
            <a:r>
              <a:rPr lang="cs-CZ" dirty="0" err="1" smtClean="0"/>
              <a:t>Optimizer</a:t>
            </a:r>
            <a:endParaRPr lang="cs-CZ" dirty="0" smtClean="0"/>
          </a:p>
        </p:txBody>
      </p:sp>
      <p:sp>
        <p:nvSpPr>
          <p:cNvPr id="6147" name="Rectangle 3"/>
          <p:cNvSpPr>
            <a:spLocks noGrp="1" noChangeArrowheads="1"/>
          </p:cNvSpPr>
          <p:nvPr>
            <p:ph idx="1"/>
          </p:nvPr>
        </p:nvSpPr>
        <p:spPr>
          <a:xfrm>
            <a:off x="467544" y="1916832"/>
            <a:ext cx="8229600" cy="4389120"/>
          </a:xfrm>
        </p:spPr>
        <p:txBody>
          <a:bodyPr>
            <a:noAutofit/>
          </a:bodyPr>
          <a:lstStyle/>
          <a:p>
            <a:pPr algn="just"/>
            <a:r>
              <a:rPr lang="cs-CZ" sz="1200" dirty="0" smtClean="0"/>
              <a:t>Nejpřesnější výsledek zachycuje následující diagram - Response </a:t>
            </a:r>
            <a:r>
              <a:rPr lang="cs-CZ" sz="1200" dirty="0" err="1" smtClean="0"/>
              <a:t>Optimizer</a:t>
            </a:r>
            <a:r>
              <a:rPr lang="cs-CZ" sz="1200" dirty="0" smtClean="0"/>
              <a:t>. Vyplývá z něj,  že k udržení nárůstu výkonu o 23% procent by se měly faktory nastavit takto: A = 35%, B = 0%, C = 65%. Ve finančním vyjádření to znamená, že dostanou-li například zaměstnanci 10% ze zvýšeného toku tržeb ve formě odměny, pak jim bude při desetiprocentním zvýšení výkonu vyplaceno 3,5% u faktoru A </a:t>
            </a:r>
            <a:r>
              <a:rPr lang="cs-CZ" sz="1200" dirty="0" err="1" smtClean="0"/>
              <a:t>a</a:t>
            </a:r>
            <a:r>
              <a:rPr lang="cs-CZ" sz="1200" dirty="0" smtClean="0"/>
              <a:t> 6,5% u faktoru C. Faktor B by nebyl v systému hodnocení vůbec zvažován.</a:t>
            </a:r>
          </a:p>
          <a:p>
            <a:pPr lvl="0">
              <a:buNone/>
            </a:pPr>
            <a:endParaRPr lang="cs-CZ" sz="1100" dirty="0" smtClean="0"/>
          </a:p>
        </p:txBody>
      </p:sp>
      <p:sp>
        <p:nvSpPr>
          <p:cNvPr id="921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graphicFrame>
        <p:nvGraphicFramePr>
          <p:cNvPr id="9217" name="Object 1"/>
          <p:cNvGraphicFramePr>
            <a:graphicFrameLocks noChangeAspect="1"/>
          </p:cNvGraphicFramePr>
          <p:nvPr/>
        </p:nvGraphicFramePr>
        <p:xfrm>
          <a:off x="2195736" y="3068960"/>
          <a:ext cx="5126360" cy="341757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19" r:id="rId3" imgW="5486400" imgH="3657600" progId="">
                  <p:embed/>
                </p:oleObj>
              </mc:Choice>
              <mc:Fallback>
                <p:oleObj r:id="rId3" imgW="5486400" imgH="3657600" progId="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95736" y="3068960"/>
                        <a:ext cx="5126360" cy="341757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cs-CZ" sz="4400" dirty="0" smtClean="0"/>
              <a:t>Je vidět, že věda nemusí být vždy nudná a nepraktická!</a:t>
            </a:r>
          </a:p>
        </p:txBody>
      </p:sp>
      <p:sp>
        <p:nvSpPr>
          <p:cNvPr id="10243" name="Rectangle 8"/>
          <p:cNvSpPr>
            <a:spLocks noGrp="1" noChangeArrowheads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pPr eaLnBrk="1" hangingPunct="1">
              <a:lnSpc>
                <a:spcPct val="80000"/>
              </a:lnSpc>
            </a:pPr>
            <a:endParaRPr lang="cs-CZ" sz="2400" dirty="0" smtClean="0"/>
          </a:p>
          <a:p>
            <a:pPr eaLnBrk="1" hangingPunct="1">
              <a:lnSpc>
                <a:spcPct val="80000"/>
              </a:lnSpc>
            </a:pPr>
            <a:r>
              <a:rPr lang="cs-CZ" sz="2400" dirty="0" smtClean="0"/>
              <a:t>Michal Motyčka</a:t>
            </a:r>
          </a:p>
          <a:p>
            <a:pPr eaLnBrk="1" hangingPunct="1">
              <a:lnSpc>
                <a:spcPct val="80000"/>
              </a:lnSpc>
            </a:pPr>
            <a:r>
              <a:rPr lang="cs-CZ" sz="2400" dirty="0" err="1" smtClean="0"/>
              <a:t>Krčmářovská</a:t>
            </a:r>
            <a:r>
              <a:rPr lang="cs-CZ" sz="2400" dirty="0" smtClean="0"/>
              <a:t> 233/53, Praha 9</a:t>
            </a:r>
          </a:p>
          <a:p>
            <a:pPr eaLnBrk="1" hangingPunct="1">
              <a:lnSpc>
                <a:spcPct val="80000"/>
              </a:lnSpc>
            </a:pPr>
            <a:r>
              <a:rPr lang="cs-CZ" sz="2400" dirty="0" smtClean="0"/>
              <a:t>tel. 603 37 85 15</a:t>
            </a:r>
          </a:p>
          <a:p>
            <a:pPr eaLnBrk="1" hangingPunct="1">
              <a:lnSpc>
                <a:spcPct val="80000"/>
              </a:lnSpc>
            </a:pPr>
            <a:r>
              <a:rPr lang="cs-CZ" sz="2400" dirty="0" smtClean="0"/>
              <a:t>e-mail: </a:t>
            </a:r>
            <a:r>
              <a:rPr lang="cs-CZ" sz="2400" dirty="0" err="1" smtClean="0"/>
              <a:t>michal.motycka</a:t>
            </a:r>
            <a:r>
              <a:rPr lang="cs-CZ" sz="2400" dirty="0" smtClean="0"/>
              <a:t>@</a:t>
            </a:r>
            <a:r>
              <a:rPr lang="cs-CZ" sz="2400" dirty="0" err="1" smtClean="0"/>
              <a:t>goldenwell.cz</a:t>
            </a:r>
            <a:endParaRPr lang="cs-CZ" sz="2400" dirty="0" smtClean="0"/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ok">
  <a:themeElements>
    <a:clrScheme name="Tok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Tok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ok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3122</TotalTime>
  <Words>1070</Words>
  <Application>Microsoft Office PowerPoint</Application>
  <PresentationFormat>Předvádění na obrazovce (4:3)</PresentationFormat>
  <Paragraphs>107</Paragraphs>
  <Slides>9</Slides>
  <Notes>0</Notes>
  <HiddenSlides>0</HiddenSlides>
  <MMClips>0</MMClips>
  <ScaleCrop>false</ScaleCrop>
  <HeadingPairs>
    <vt:vector size="8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Vložené servery OLE</vt:lpstr>
      </vt:variant>
      <vt:variant>
        <vt:i4>0</vt:i4>
      </vt:variant>
      <vt:variant>
        <vt:lpstr>Nadpisy snímků</vt:lpstr>
      </vt:variant>
      <vt:variant>
        <vt:i4>9</vt:i4>
      </vt:variant>
    </vt:vector>
  </HeadingPairs>
  <TitlesOfParts>
    <vt:vector size="15" baseType="lpstr">
      <vt:lpstr>Arial</vt:lpstr>
      <vt:lpstr>Calibri</vt:lpstr>
      <vt:lpstr>Constantia</vt:lpstr>
      <vt:lpstr>Wingdings</vt:lpstr>
      <vt:lpstr>Wingdings 2</vt:lpstr>
      <vt:lpstr>Tok</vt:lpstr>
      <vt:lpstr>Integrace vědy a praxe</vt:lpstr>
      <vt:lpstr>Integrace vědy a praxe</vt:lpstr>
      <vt:lpstr>Simplex Lattice Design</vt:lpstr>
      <vt:lpstr>Výsledky simulací Simplex Lattice pro určení síly faktorů a síly interakcí</vt:lpstr>
      <vt:lpstr>Simplex Lattice za optimálního nastavení parametrů </vt:lpstr>
      <vt:lpstr>Kontůrový diagram</vt:lpstr>
      <vt:lpstr>Cox response trace </vt:lpstr>
      <vt:lpstr>Response Optimizer</vt:lpstr>
      <vt:lpstr>Je vidět, že věda nemusí být vždy nudná a nepraktická!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Řízení pracovního výkonu v hotelnictví v ČR</dc:title>
  <dc:creator>UMC_Cakovice</dc:creator>
  <cp:lastModifiedBy>Michal Motyčka</cp:lastModifiedBy>
  <cp:revision>47</cp:revision>
  <dcterms:created xsi:type="dcterms:W3CDTF">2013-02-06T13:17:20Z</dcterms:created>
  <dcterms:modified xsi:type="dcterms:W3CDTF">2021-11-14T15:46:52Z</dcterms:modified>
</cp:coreProperties>
</file>