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9" r:id="rId1"/>
  </p:sldMasterIdLst>
  <p:sldIdLst>
    <p:sldId id="256" r:id="rId2"/>
    <p:sldId id="258" r:id="rId3"/>
    <p:sldId id="281" r:id="rId4"/>
    <p:sldId id="278" r:id="rId5"/>
    <p:sldId id="279" r:id="rId6"/>
    <p:sldId id="282" r:id="rId7"/>
    <p:sldId id="283" r:id="rId8"/>
    <p:sldId id="284" r:id="rId9"/>
    <p:sldId id="285" r:id="rId10"/>
    <p:sldId id="286" r:id="rId11"/>
    <p:sldId id="287" r:id="rId12"/>
    <p:sldId id="288" r:id="rId13"/>
    <p:sldId id="289" r:id="rId14"/>
    <p:sldId id="290" r:id="rId15"/>
    <p:sldId id="291" r:id="rId16"/>
    <p:sldId id="274"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Motivace</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buNone/>
            </a:pPr>
            <a:endParaRPr lang="cs-CZ" sz="1100" dirty="0" smtClean="0"/>
          </a:p>
          <a:p>
            <a:pPr algn="just"/>
            <a:r>
              <a:rPr lang="cs-CZ" sz="1100" dirty="0" smtClean="0"/>
              <a:t>Zatímco v obou případech negativní účinky uvedených faktorů u pracovníků vyvolávají pracovní nespokojenost, v případě pozitivních účinků je tomu u každé skupiny faktorů jinak. To vše již bylo výše popsáno – pozitivní účinky hygienických faktorů/</a:t>
            </a:r>
            <a:r>
              <a:rPr lang="cs-CZ" sz="1100" dirty="0" err="1" smtClean="0"/>
              <a:t>frustrátorů</a:t>
            </a:r>
            <a:r>
              <a:rPr lang="cs-CZ" sz="1100" dirty="0" smtClean="0"/>
              <a:t> nevedou přímo k pracovní spokojenosti, ale jen k absenci nespokojenosti. Spokojenost mohou navodit teprve až pozitivní účinky </a:t>
            </a:r>
            <a:r>
              <a:rPr lang="cs-CZ" sz="1100" dirty="0" err="1" smtClean="0"/>
              <a:t>motivátorů</a:t>
            </a:r>
            <a:r>
              <a:rPr lang="cs-CZ" sz="1100" dirty="0" smtClean="0"/>
              <a:t> /</a:t>
            </a:r>
            <a:r>
              <a:rPr lang="cs-CZ" sz="1100" dirty="0" err="1" smtClean="0"/>
              <a:t>satisfaktorů</a:t>
            </a:r>
            <a:r>
              <a:rPr lang="cs-CZ" sz="1100" dirty="0" smtClean="0"/>
              <a:t>.</a:t>
            </a:r>
          </a:p>
          <a:p>
            <a:pPr algn="just"/>
            <a:r>
              <a:rPr lang="cs-CZ" sz="1100" dirty="0" err="1" smtClean="0"/>
              <a:t>Herzbergova</a:t>
            </a:r>
            <a:r>
              <a:rPr lang="cs-CZ" sz="1100" dirty="0" smtClean="0"/>
              <a:t> práce měla silný vliv na způsoby odměňování a soubory mzdových         i jiných požitků, nabízených organizacemi. Ve vzrůstající míře se projevuje trend směřující k poskytování volitelných odměn, které si lidé mohou vybrat z řady možností. V podstatě je možné vybrat ty prvky, které uznají za dostatečně motivující ke své práci (systém zaměstnaneckých výhod, tzv. cafeteria systém).</a:t>
            </a:r>
          </a:p>
          <a:p>
            <a:pPr algn="just"/>
            <a:r>
              <a:rPr lang="cs-CZ" sz="1100" dirty="0" smtClean="0"/>
              <a:t>Podobně je tomu u současného důrazu na osobní rozvoj, řízení vlastní kariéry a určení, který jako by se vyvinul z </a:t>
            </a:r>
            <a:r>
              <a:rPr lang="cs-CZ" sz="1100" dirty="0" err="1" smtClean="0"/>
              <a:t>Herzbergových</a:t>
            </a:r>
            <a:r>
              <a:rPr lang="cs-CZ" sz="1100" dirty="0" smtClean="0"/>
              <a:t> závěrů. Motivace rozhodně vychází od jednotlivců, nelze ji jednoduše vytvořit organizací na základě nějakého receptu.</a:t>
            </a:r>
          </a:p>
          <a:p>
            <a:pPr algn="just"/>
            <a:r>
              <a:rPr lang="cs-CZ" sz="1100" dirty="0" err="1" smtClean="0"/>
              <a:t>Herzberg</a:t>
            </a:r>
            <a:r>
              <a:rPr lang="cs-CZ" sz="1100" dirty="0" smtClean="0"/>
              <a:t> podtrhl význam obsahu práce pro motivaci a jeho poznatky se staly základem pro tvoření systémů obohacování práce.</a:t>
            </a:r>
          </a:p>
          <a:p>
            <a:pPr algn="just">
              <a:buNone/>
            </a:pPr>
            <a:endParaRPr lang="cs-CZ" sz="1050" dirty="0" smtClean="0"/>
          </a:p>
          <a:p>
            <a:pPr algn="just">
              <a:buNone/>
            </a:pPr>
            <a:r>
              <a:rPr lang="cs-CZ" sz="1100" b="1" cap="small" dirty="0" smtClean="0"/>
              <a:t>Teorie potřeby dosáhnout úspěchu</a:t>
            </a:r>
          </a:p>
          <a:p>
            <a:pPr algn="just"/>
            <a:r>
              <a:rPr lang="cs-CZ" sz="1100" dirty="0" smtClean="0"/>
              <a:t>Autorem této teorie je David </a:t>
            </a:r>
            <a:r>
              <a:rPr lang="cs-CZ" sz="1100" dirty="0" err="1" smtClean="0"/>
              <a:t>McClelland</a:t>
            </a:r>
            <a:r>
              <a:rPr lang="cs-CZ" sz="1100" dirty="0" smtClean="0"/>
              <a:t>. Je založena na rozboru účinků tří skupin potřeb – potřeba </a:t>
            </a:r>
            <a:r>
              <a:rPr lang="cs-CZ" sz="1100" b="1" dirty="0" smtClean="0"/>
              <a:t>sounáležitosti</a:t>
            </a:r>
            <a:r>
              <a:rPr lang="cs-CZ" sz="1100" dirty="0" smtClean="0"/>
              <a:t>, </a:t>
            </a:r>
            <a:r>
              <a:rPr lang="cs-CZ" sz="1100" b="1" dirty="0" smtClean="0"/>
              <a:t>moci</a:t>
            </a:r>
            <a:r>
              <a:rPr lang="cs-CZ" sz="1100" dirty="0" smtClean="0"/>
              <a:t> a </a:t>
            </a:r>
            <a:r>
              <a:rPr lang="cs-CZ" sz="1100" b="1" dirty="0" smtClean="0"/>
              <a:t>úspěchu</a:t>
            </a:r>
            <a:r>
              <a:rPr lang="cs-CZ" sz="1100" dirty="0" smtClean="0"/>
              <a:t>.</a:t>
            </a:r>
          </a:p>
          <a:p>
            <a:pPr algn="just"/>
            <a:r>
              <a:rPr lang="cs-CZ" sz="1100" i="1" dirty="0" smtClean="0"/>
              <a:t>Potřeba sounáležitosti</a:t>
            </a:r>
            <a:r>
              <a:rPr lang="cs-CZ" sz="1100" dirty="0" smtClean="0"/>
              <a:t> – odráží snahu většiny lidí mít v organizaci kooperativní přátelské vztahy se spolupracovníky. Tato potřeba je závažná zejména u profesí, jejichž úspěch závisí na jednání s partnery. Je charakteristickou pro sociálně orientované řídící pracovníky.</a:t>
            </a:r>
          </a:p>
          <a:p>
            <a:pPr algn="just"/>
            <a:r>
              <a:rPr lang="cs-CZ" sz="1100" i="1" dirty="0" smtClean="0"/>
              <a:t>Potřeba moci </a:t>
            </a:r>
            <a:r>
              <a:rPr lang="cs-CZ" sz="1100" dirty="0" smtClean="0"/>
              <a:t>– souvisí se snahou prosadit se v zajímavé a vlivné pozici. Je charakteristická pro pracovníky se snahou zaujmout v kolektivu dominantní postavení. Představuje typickou vlastnost manažerské profese.</a:t>
            </a:r>
          </a:p>
          <a:p>
            <a:pPr algn="just"/>
            <a:r>
              <a:rPr lang="cs-CZ" sz="1100" i="1" dirty="0" smtClean="0"/>
              <a:t>Potřeba úspěchu</a:t>
            </a:r>
            <a:r>
              <a:rPr lang="cs-CZ" sz="1100" dirty="0" smtClean="0"/>
              <a:t> – se obvykle výrazně projevuje u pracovníků, kteří řeší úkoly vyžadující tvůrčí práci. Tato potřeba je vede k tomu, že si sami staví úkoly náročné, nikoli však nepřiměřeně náročné až nereálné, kde by bylo riziko případného neúspěchu příliš vysoké.</a:t>
            </a:r>
          </a:p>
          <a:p>
            <a:pPr algn="just"/>
            <a:r>
              <a:rPr lang="cs-CZ" sz="1100" i="1" dirty="0" smtClean="0"/>
              <a:t>„Úroveň motivace bývá přímo úměrná úspěchu. Zdroje motivace jsou přitom u jednotlivých lidí velmi různé a k úspěchu žádný přímý vztah nemají.“</a:t>
            </a:r>
            <a:r>
              <a:rPr lang="cs-CZ" sz="1100" dirty="0" smtClean="0"/>
              <a:t> </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lgn="just">
              <a:buNone/>
            </a:pPr>
            <a:r>
              <a:rPr lang="cs-CZ" sz="1100" b="1" cap="small" dirty="0" smtClean="0"/>
              <a:t>Teorie očekávání (</a:t>
            </a:r>
            <a:r>
              <a:rPr lang="cs-CZ" sz="1100" b="1" cap="small" dirty="0" err="1" smtClean="0"/>
              <a:t>expektační</a:t>
            </a:r>
            <a:r>
              <a:rPr lang="cs-CZ" sz="1100" b="1" cap="small" dirty="0" smtClean="0"/>
              <a:t> teorie – autor V. H. </a:t>
            </a:r>
            <a:r>
              <a:rPr lang="cs-CZ" sz="1100" b="1" cap="small" dirty="0" err="1" smtClean="0"/>
              <a:t>Vroom</a:t>
            </a:r>
            <a:r>
              <a:rPr lang="cs-CZ" sz="1100" b="1" cap="small" dirty="0" smtClean="0"/>
              <a:t>)</a:t>
            </a:r>
          </a:p>
          <a:p>
            <a:pPr algn="just"/>
            <a:r>
              <a:rPr lang="cs-CZ" sz="1100" dirty="0" smtClean="0"/>
              <a:t>Tato teorie se opírá o rozhodující roli dvou základních faktorů:</a:t>
            </a:r>
          </a:p>
          <a:p>
            <a:pPr algn="just"/>
            <a:r>
              <a:rPr lang="cs-CZ" sz="1100" i="1" dirty="0" smtClean="0"/>
              <a:t>Hodnoty</a:t>
            </a:r>
            <a:r>
              <a:rPr lang="cs-CZ" sz="1100" dirty="0" smtClean="0"/>
              <a:t> (valence), která vyjadřuje individuální preference pro nějaký výsledek. Jinak řečeno, je to ocenění efektu, který člověk přisuzuje dosažení cíle, ke kterému je motivován </a:t>
            </a:r>
            <a:r>
              <a:rPr lang="cs-CZ" sz="1100" b="1" dirty="0" smtClean="0"/>
              <a:t>(E).</a:t>
            </a:r>
            <a:endParaRPr lang="cs-CZ" sz="1100" dirty="0" smtClean="0"/>
          </a:p>
          <a:p>
            <a:pPr algn="just"/>
            <a:r>
              <a:rPr lang="cs-CZ" sz="1100" i="1" dirty="0" smtClean="0"/>
              <a:t>Očekávání</a:t>
            </a:r>
            <a:r>
              <a:rPr lang="cs-CZ" sz="1100" dirty="0" smtClean="0"/>
              <a:t>, což je pravděpodobnost, že určitá činnost povede k žádoucímu výsledku </a:t>
            </a:r>
            <a:r>
              <a:rPr lang="cs-CZ" sz="1100" b="1" dirty="0" smtClean="0"/>
              <a:t>(O)</a:t>
            </a:r>
            <a:r>
              <a:rPr lang="cs-CZ" sz="1100" dirty="0" smtClean="0"/>
              <a:t>.</a:t>
            </a:r>
          </a:p>
          <a:p>
            <a:pPr algn="just"/>
            <a:r>
              <a:rPr lang="cs-CZ" sz="1100" dirty="0" smtClean="0"/>
              <a:t>Teorii očekávání lze vyjádřit vztahem:        </a:t>
            </a:r>
            <a:r>
              <a:rPr lang="cs-CZ" sz="1100" b="1" dirty="0" smtClean="0"/>
              <a:t>M = E</a:t>
            </a:r>
            <a:r>
              <a:rPr lang="cs-CZ" sz="1100" dirty="0" smtClean="0"/>
              <a:t> x </a:t>
            </a:r>
            <a:r>
              <a:rPr lang="cs-CZ" sz="1100" b="1" dirty="0" smtClean="0"/>
              <a:t>O    		rovnice očekávání,</a:t>
            </a:r>
            <a:endParaRPr lang="cs-CZ" sz="1100" dirty="0" smtClean="0"/>
          </a:p>
          <a:p>
            <a:pPr algn="just">
              <a:buNone/>
            </a:pPr>
            <a:r>
              <a:rPr lang="cs-CZ" sz="1100" i="1" dirty="0" smtClean="0"/>
              <a:t>kde M je motivační síla určená k určitému jednání, síla osobní motivace.</a:t>
            </a:r>
            <a:endParaRPr lang="cs-CZ" sz="1100" dirty="0" smtClean="0"/>
          </a:p>
          <a:p>
            <a:pPr algn="just">
              <a:buNone/>
            </a:pPr>
            <a:r>
              <a:rPr lang="cs-CZ" sz="1100" i="1" dirty="0" smtClean="0"/>
              <a:t>Ve většině situací vyvolá konkrétní chování několik  různých výsledků. Rovnice</a:t>
            </a:r>
            <a:r>
              <a:rPr lang="cs-CZ" sz="1100" dirty="0" smtClean="0"/>
              <a:t> </a:t>
            </a:r>
            <a:r>
              <a:rPr lang="cs-CZ" sz="1100" i="1" dirty="0" smtClean="0"/>
              <a:t>očekávání proto musí počítat se všemi možnými výsledky. Výsledná rovnice je proto následující:					M = Σ (M x O)</a:t>
            </a:r>
            <a:endParaRPr lang="cs-CZ" sz="1100" dirty="0" smtClean="0"/>
          </a:p>
          <a:p>
            <a:pPr algn="just">
              <a:buNone/>
            </a:pPr>
            <a:r>
              <a:rPr lang="cs-CZ" sz="1100" i="1" dirty="0" smtClean="0"/>
              <a:t>Znak  Σ zde znamená sumu všech hodnot kalkulovaných v závorce. Očekávání a valence se navzájem násobí, neboť pokud E nebo V se rovná 0, výsledná motivace je také nulová. To je pochopitelné. Pokud by se očekávání k valenci přičetlo, byl by výsledek nereálný. Pokud věříte tomu, že dané chování spolehlivě povede k danému výsledku, který však pro vás nepředstavuje žádnou hodnotu, nebudete motivováni chovat se tak, abyste se k výsledku dostali. Pokud výsledku přikládáte vysokou hodnotu, přičemž se ale domníváte, že pravděpodobnost jeho dosažení je nulová, vaše motivace bude opět nulová. O motivaci lze  opravdu hovořit pouze tehdy, pokud jsou oba termíny pozitivní.</a:t>
            </a:r>
            <a:endParaRPr lang="cs-CZ" sz="1100" dirty="0" smtClean="0"/>
          </a:p>
          <a:p>
            <a:pPr algn="just">
              <a:buNone/>
            </a:pPr>
            <a:r>
              <a:rPr lang="cs-CZ" sz="1100" i="1" dirty="0" smtClean="0"/>
              <a:t> </a:t>
            </a:r>
            <a:endParaRPr lang="cs-CZ" sz="1100" dirty="0" smtClean="0"/>
          </a:p>
          <a:p>
            <a:pPr algn="just"/>
            <a:r>
              <a:rPr lang="cs-CZ" sz="1100" i="1" dirty="0" smtClean="0"/>
              <a:t>Tato teorie rozlišuje význam různých individuálních potřeb a motivací. Tím se vyhýbá značným zjednodušením a zobecněním a zdá se být realističtější. Jejím nedostatkem je obtížnost aplikace v praxi. Je však nutno poznamenat, že pravděpodobnost dosažení cíle ovlivňuje hodnotu, kterou člověk dosažení cíle přisuzuje. Vysoká pravděpodobnost až jistota dosažení cíle sice výrazně zvyšuje motivační sílu, ovšem zároveň snižuje jeho hodnotu (snadno dosažitelný cíl se stává neatraktivním), což naopak (viz. výše uvedený vztah) motivační sílu snižuje. Snadná a rutinní práce s jistým výsledkem může vést ke snižování motivace.</a:t>
            </a:r>
            <a:endParaRPr lang="cs-CZ" sz="1100" dirty="0" smtClean="0"/>
          </a:p>
          <a:p>
            <a:pPr algn="just"/>
            <a:r>
              <a:rPr lang="cs-CZ" sz="1100" dirty="0" smtClean="0"/>
              <a:t>M. </a:t>
            </a:r>
            <a:r>
              <a:rPr lang="cs-CZ" sz="1100" dirty="0" err="1" smtClean="0"/>
              <a:t>Nakonečný</a:t>
            </a:r>
            <a:r>
              <a:rPr lang="cs-CZ" sz="1100" dirty="0" smtClean="0"/>
              <a:t> uvádí, že se tato teorie také nazývá </a:t>
            </a:r>
            <a:r>
              <a:rPr lang="cs-CZ" sz="1100" b="1" i="1" dirty="0" smtClean="0"/>
              <a:t>instrumentalistickou teorií pracovní motivace</a:t>
            </a:r>
            <a:r>
              <a:rPr lang="cs-CZ" sz="1100" dirty="0" smtClean="0"/>
              <a:t>. „</a:t>
            </a:r>
            <a:r>
              <a:rPr lang="cs-CZ" sz="1100" dirty="0" err="1" smtClean="0"/>
              <a:t>Vroomova</a:t>
            </a:r>
            <a:r>
              <a:rPr lang="cs-CZ" sz="1100" dirty="0" smtClean="0"/>
              <a:t> teorie pracovní motivace dává jisté návody k opatřením: motivace může být zvyšována nejen zesilováním pobídek, nýbrž také zpevněnou </a:t>
            </a:r>
            <a:r>
              <a:rPr lang="cs-CZ" sz="1100" dirty="0" err="1" smtClean="0"/>
              <a:t>instrumentalitou</a:t>
            </a:r>
            <a:r>
              <a:rPr lang="cs-CZ" sz="1100" dirty="0" smtClean="0"/>
              <a:t> (ustavováním užšího a pevného vztahu mezi výkonem a odměnou za využití zálib jedince tím, že jsou mu dávány úkoly, které ho skutečně podněcují.)“</a:t>
            </a:r>
            <a:r>
              <a:rPr lang="cs-CZ" sz="1100" baseline="30000" dirty="0" smtClean="0"/>
              <a:t> </a:t>
            </a:r>
            <a:endParaRPr lang="cs-CZ" sz="1100" dirty="0" smtClean="0"/>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buNone/>
            </a:pPr>
            <a:r>
              <a:rPr lang="cs-CZ" sz="1100" b="1" cap="small" dirty="0" smtClean="0"/>
              <a:t>Rozšířený model teorie očekávání (autor L. W. Porter a E. E. Lawler)</a:t>
            </a:r>
          </a:p>
          <a:p>
            <a:r>
              <a:rPr lang="cs-CZ" sz="1100" dirty="0" smtClean="0"/>
              <a:t>Tato teorie představuje tvůrčí syntézu včetně snahy o systémové pojetí teorie motivace. Dle tohoto modelu intenzita motivace závisí na hodnotě odměny, množství energie, lidské víře a míry pravděpodobnosti získání odměny. Odměna, kterou pracovník považuje za spravedlivou přináší uspokojení.</a:t>
            </a:r>
          </a:p>
          <a:p>
            <a:endParaRPr lang="cs-CZ" sz="1100" dirty="0" smtClean="0"/>
          </a:p>
          <a:p>
            <a:r>
              <a:rPr lang="cs-CZ" sz="1100" dirty="0" smtClean="0"/>
              <a:t>Význam modelu je v tom, že ukazuje složitost motivace pracovníků a názorně ilustruje, že motivace není za každých okolností účinnou záležitostí. Protože podle </a:t>
            </a:r>
            <a:r>
              <a:rPr lang="cs-CZ" sz="1100" dirty="0" err="1" smtClean="0"/>
              <a:t>Adaira</a:t>
            </a:r>
            <a:r>
              <a:rPr lang="cs-CZ" sz="1100" dirty="0" smtClean="0"/>
              <a:t> existují okamžiky, kdy – možná iracionálně – požadujeme víc, než jsme ochotni poskytnout – nebo naopak dáváme daleko více, než očekáváme, že dostaneme. Platí zde zákon rovnosti v recipročních jednáních, výměnách či transakcích lidského ducha. Budete-li velkoryse dávat, budete mít tendenci v podobné míře i přijímat. Budete-li například platit ty, co pro vás pracují, víc, než je na trhu obvyklé, vytvoříte tak nezbytnou podmínku pro jejich odpovídající reakci. Pokud třeba budete poskytovat svým zákazníkům více, než požadují, budou mít tendenci vám například dávat více zakázek. </a:t>
            </a:r>
          </a:p>
          <a:p>
            <a:endParaRPr lang="cs-CZ" sz="1100" dirty="0" smtClean="0"/>
          </a:p>
          <a:p>
            <a:r>
              <a:rPr lang="cs-CZ" sz="1100" dirty="0" smtClean="0"/>
              <a:t>Z pohledu praktického manažera lze vyvodit dvě další ponaučení. Rozšířená teorie očekávání učí zajistit si, aby cesty k požadovaným výsledkům týmů či jednotlivců byly tak zřejmé a jednoznačné, jak jen je to možné. Navíc nás upozorňuje na fakt, že dva různí jedinci mohou ve stejné situaci vnímat dostupnost odměny či trestu velmi odlišným způsobem,           v závislosti na svém osobním žebříčku hodnot a odhadu pravděpodobností. Následně z toho vyplývá, že neexistuje univerzální recept pro motivování druhých. S každým člověkem je nutno zacházet jako s neopakovatelnou individualitou. To znamená, že manažeři by měli pečlivě vyhodnotit používaný systém odměňování.</a:t>
            </a:r>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buNone/>
            </a:pPr>
            <a:r>
              <a:rPr lang="cs-CZ" sz="1100" b="1" cap="small" dirty="0" smtClean="0"/>
              <a:t>Teorie spravedlivé odměny (autor J. S. </a:t>
            </a:r>
            <a:r>
              <a:rPr lang="cs-CZ" sz="1100" b="1" cap="small" dirty="0" err="1" smtClean="0"/>
              <a:t>Adams</a:t>
            </a:r>
            <a:r>
              <a:rPr lang="cs-CZ" sz="1100" b="1" cap="small" dirty="0" smtClean="0"/>
              <a:t>)</a:t>
            </a:r>
          </a:p>
          <a:p>
            <a:pPr>
              <a:buNone/>
            </a:pPr>
            <a:r>
              <a:rPr lang="cs-CZ" sz="1100" dirty="0" smtClean="0"/>
              <a:t>Klíčovou myšlenkou teorie spravedlnosti či také teorie rovnováhy vydání a zisku je sklon lidí k sociálnímu srovnání, spojený s tendencí k rovnováze. Člověk srovnává s jinými lidmi to, co do práce vkládá  - vstupy a co za to získává - výstupy.</a:t>
            </a:r>
          </a:p>
          <a:p>
            <a:pPr>
              <a:buNone/>
            </a:pPr>
            <a:r>
              <a:rPr lang="cs-CZ" sz="1100" dirty="0" smtClean="0"/>
              <a:t>Mezi vstupy a výstupy můžeme zahrnout:</a:t>
            </a:r>
          </a:p>
          <a:p>
            <a:pPr lvl="0"/>
            <a:r>
              <a:rPr lang="cs-CZ" sz="1100" b="1" dirty="0" smtClean="0"/>
              <a:t>vstupy	- </a:t>
            </a:r>
            <a:r>
              <a:rPr lang="cs-CZ" sz="1100" dirty="0" smtClean="0"/>
              <a:t>čas, vzdělání, výcvik, zkušenosti, dovednosti, tvořivost, praxe, kladný vztah  k organizaci, věk, osobní kvality, vynaložené úsilí, image osoby a další.</a:t>
            </a:r>
          </a:p>
          <a:p>
            <a:pPr lvl="0"/>
            <a:r>
              <a:rPr lang="cs-CZ" sz="1100" b="1" dirty="0" smtClean="0"/>
              <a:t>výstupy – </a:t>
            </a:r>
            <a:r>
              <a:rPr lang="cs-CZ" sz="1100" dirty="0" smtClean="0"/>
              <a:t>výdělek, příplatky, důležité pověření, bezpečnost práce, povýšení, </a:t>
            </a:r>
            <a:r>
              <a:rPr lang="cs-CZ" sz="1100" dirty="0" err="1" smtClean="0"/>
              <a:t>statusové</a:t>
            </a:r>
            <a:r>
              <a:rPr lang="cs-CZ" sz="1100" dirty="0" smtClean="0"/>
              <a:t> symboly, dobré pracovní prostředí, možnost osobního rozvoje, kvalitní vedoucí, uznání    a účast na rozhodování.</a:t>
            </a:r>
            <a:r>
              <a:rPr lang="cs-CZ" sz="1100" b="1" dirty="0" smtClean="0"/>
              <a:t>		</a:t>
            </a:r>
            <a:endParaRPr lang="cs-CZ" sz="1100" dirty="0" smtClean="0"/>
          </a:p>
          <a:p>
            <a:pPr>
              <a:buNone/>
            </a:pPr>
            <a:r>
              <a:rPr lang="cs-CZ" sz="1100" b="1" dirty="0" smtClean="0"/>
              <a:t>			</a:t>
            </a:r>
            <a:endParaRPr lang="cs-CZ" sz="1100" dirty="0" smtClean="0"/>
          </a:p>
          <a:p>
            <a:pPr>
              <a:buNone/>
            </a:pPr>
            <a:r>
              <a:rPr lang="cs-CZ" sz="1100" dirty="0" smtClean="0"/>
              <a:t>Spravedlnost (rovnováhu) lze podle </a:t>
            </a:r>
            <a:r>
              <a:rPr lang="cs-CZ" sz="1100" dirty="0" err="1" smtClean="0"/>
              <a:t>Adamsovy</a:t>
            </a:r>
            <a:r>
              <a:rPr lang="cs-CZ" sz="1100" dirty="0" smtClean="0"/>
              <a:t> teorie spravedlnosti vyjádřit vzorcem:</a:t>
            </a:r>
          </a:p>
          <a:p>
            <a:pPr>
              <a:buNone/>
            </a:pPr>
            <a:r>
              <a:rPr lang="cs-CZ" sz="1100" b="1" dirty="0" smtClean="0"/>
              <a:t> 	O</a:t>
            </a:r>
            <a:r>
              <a:rPr lang="cs-CZ" sz="1100" b="1" baseline="-25000" dirty="0" smtClean="0"/>
              <a:t>V </a:t>
            </a:r>
            <a:r>
              <a:rPr lang="cs-CZ" sz="1100" b="1" dirty="0" smtClean="0"/>
              <a:t>                  O</a:t>
            </a:r>
            <a:r>
              <a:rPr lang="cs-CZ" sz="1100" b="1" baseline="-25000" dirty="0" smtClean="0"/>
              <a:t>D</a:t>
            </a:r>
            <a:endParaRPr lang="cs-CZ" sz="1100" dirty="0" smtClean="0"/>
          </a:p>
          <a:p>
            <a:pPr>
              <a:buNone/>
            </a:pPr>
            <a:r>
              <a:rPr lang="cs-CZ" sz="1100" b="1" dirty="0" smtClean="0"/>
              <a:t>	------      =       ------</a:t>
            </a:r>
            <a:endParaRPr lang="cs-CZ" sz="1100" dirty="0" smtClean="0"/>
          </a:p>
          <a:p>
            <a:pPr>
              <a:buNone/>
            </a:pPr>
            <a:r>
              <a:rPr lang="cs-CZ" sz="1100" b="1" cap="all" dirty="0" smtClean="0"/>
              <a:t>  	I</a:t>
            </a:r>
            <a:r>
              <a:rPr lang="cs-CZ" sz="1100" b="1" cap="all" baseline="-25000" dirty="0" smtClean="0"/>
              <a:t>V</a:t>
            </a:r>
            <a:r>
              <a:rPr lang="cs-CZ" sz="1100" b="1" cap="all" dirty="0" smtClean="0"/>
              <a:t>                  I</a:t>
            </a:r>
            <a:r>
              <a:rPr lang="cs-CZ" sz="1100" b="1" cap="all" baseline="-25000" dirty="0" smtClean="0"/>
              <a:t>D</a:t>
            </a:r>
            <a:endParaRPr lang="cs-CZ" sz="1100" cap="all" dirty="0" smtClean="0"/>
          </a:p>
          <a:p>
            <a:pPr>
              <a:buNone/>
            </a:pPr>
            <a:r>
              <a:rPr lang="cs-CZ" sz="1100" dirty="0" smtClean="0"/>
              <a:t>přičemž:</a:t>
            </a:r>
          </a:p>
          <a:p>
            <a:r>
              <a:rPr lang="cs-CZ" sz="1100" b="1" i="1" dirty="0" smtClean="0"/>
              <a:t>O</a:t>
            </a:r>
            <a:r>
              <a:rPr lang="cs-CZ" sz="1100" b="1" i="1" baseline="-25000" dirty="0" smtClean="0"/>
              <a:t>V</a:t>
            </a:r>
            <a:r>
              <a:rPr lang="cs-CZ" sz="1100" i="1" dirty="0" smtClean="0"/>
              <a:t> 	(</a:t>
            </a:r>
            <a:r>
              <a:rPr lang="cs-CZ" sz="1100" i="1" dirty="0" err="1" smtClean="0"/>
              <a:t>output</a:t>
            </a:r>
            <a:r>
              <a:rPr lang="cs-CZ" sz="1100" i="1" dirty="0" smtClean="0"/>
              <a:t>) 	je vlastní výstup, především výdělek nebo jiný zisk </a:t>
            </a:r>
            <a:endParaRPr lang="cs-CZ" sz="1100" dirty="0" smtClean="0"/>
          </a:p>
          <a:p>
            <a:r>
              <a:rPr lang="cs-CZ" sz="1100" b="1" i="1" dirty="0" smtClean="0"/>
              <a:t>I</a:t>
            </a:r>
            <a:r>
              <a:rPr lang="cs-CZ" sz="1100" b="1" i="1" baseline="-25000" dirty="0" smtClean="0"/>
              <a:t>V</a:t>
            </a:r>
            <a:r>
              <a:rPr lang="cs-CZ" sz="1100" i="1" dirty="0" smtClean="0"/>
              <a:t> 	(input) 	je vlastní vstup, především práce </a:t>
            </a:r>
            <a:endParaRPr lang="cs-CZ" sz="1100" dirty="0" smtClean="0"/>
          </a:p>
          <a:p>
            <a:r>
              <a:rPr lang="cs-CZ" sz="1100" b="1" i="1" dirty="0" smtClean="0"/>
              <a:t>O</a:t>
            </a:r>
            <a:r>
              <a:rPr lang="cs-CZ" sz="1100" b="1" i="1" baseline="-25000" dirty="0" smtClean="0"/>
              <a:t>D</a:t>
            </a:r>
            <a:r>
              <a:rPr lang="cs-CZ" sz="1100" i="1" dirty="0" smtClean="0"/>
              <a:t> 	je výstup druhé osoby, její práce</a:t>
            </a:r>
            <a:endParaRPr lang="cs-CZ" sz="1100" dirty="0" smtClean="0"/>
          </a:p>
          <a:p>
            <a:r>
              <a:rPr lang="cs-CZ" sz="1100" b="1" i="1" dirty="0" smtClean="0"/>
              <a:t>I</a:t>
            </a:r>
            <a:r>
              <a:rPr lang="cs-CZ" sz="1100" b="1" i="1" baseline="-25000" dirty="0" smtClean="0"/>
              <a:t>D</a:t>
            </a:r>
            <a:r>
              <a:rPr lang="cs-CZ" sz="1100" i="1" dirty="0" smtClean="0"/>
              <a:t> 	je vstup druhé osoby, její výdělek</a:t>
            </a:r>
            <a:endParaRPr lang="cs-CZ" sz="1100" dirty="0" smtClean="0"/>
          </a:p>
          <a:p>
            <a:pPr>
              <a:buNone/>
            </a:pPr>
            <a:endParaRPr lang="cs-CZ" sz="1100" dirty="0" smtClean="0"/>
          </a:p>
          <a:p>
            <a:pPr>
              <a:buNone/>
            </a:pPr>
            <a:r>
              <a:rPr lang="cs-CZ" sz="1100" dirty="0" err="1" smtClean="0"/>
              <a:t>Adams</a:t>
            </a:r>
            <a:r>
              <a:rPr lang="cs-CZ" sz="1100" dirty="0" smtClean="0"/>
              <a:t> sám formuluje základní tezi této teorie takto: </a:t>
            </a:r>
          </a:p>
          <a:p>
            <a:pPr>
              <a:buNone/>
            </a:pPr>
            <a:r>
              <a:rPr lang="cs-CZ" sz="1100" dirty="0" smtClean="0"/>
              <a:t>„Nerovnováha vzniká, když pracovník vnímá jako nerovnovážný poměr svých odměn  a výkonů a poměr odměn a výkonů druhých, buď:</a:t>
            </a:r>
          </a:p>
          <a:p>
            <a:pPr lvl="0"/>
            <a:r>
              <a:rPr lang="cs-CZ" sz="1100" dirty="0" smtClean="0"/>
              <a:t>když on i druhý jsou v přímém vztahu výměny, nebo </a:t>
            </a:r>
          </a:p>
          <a:p>
            <a:pPr lvl="0"/>
            <a:r>
              <a:rPr lang="cs-CZ" sz="1100" dirty="0" smtClean="0"/>
              <a:t>když oba jsou ve vztahu výměny s třetí osobou a pracovník se s druhým srovnává.“</a:t>
            </a:r>
          </a:p>
          <a:p>
            <a:pPr>
              <a:buNone/>
            </a:pPr>
            <a:r>
              <a:rPr lang="cs-CZ" sz="1100" dirty="0" smtClean="0"/>
              <a:t> </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r>
              <a:rPr lang="cs-CZ" sz="1100" dirty="0" smtClean="0"/>
              <a:t>Nespravedlnost při odměňování může mít dvě formy: pozitivní a negativní. </a:t>
            </a:r>
          </a:p>
          <a:p>
            <a:pPr>
              <a:buNone/>
            </a:pPr>
            <a:endParaRPr lang="cs-CZ" sz="1100" dirty="0" smtClean="0"/>
          </a:p>
          <a:p>
            <a:pPr lvl="0">
              <a:buNone/>
            </a:pPr>
            <a:r>
              <a:rPr lang="cs-CZ" sz="1100" b="1" dirty="0" smtClean="0"/>
              <a:t>negativní nespravedlnost</a:t>
            </a:r>
            <a:r>
              <a:rPr lang="cs-CZ" sz="1100" dirty="0" smtClean="0"/>
              <a:t> (nedoplacení): </a:t>
            </a:r>
          </a:p>
          <a:p>
            <a:r>
              <a:rPr lang="cs-CZ" sz="1100" dirty="0" smtClean="0"/>
              <a:t>Vyjadřuje ji stav, kdy poměr mezi výstupem a vstupem druhého je vyšší než můj vlastní. Vyvolává pocit nespravedlnosti, který demotivuje a působí negativně na emoce daného jednotlivce. Jednoduchým případem je dojem pracovníka, že od svého zaměstnavatele dostává méně, než si zaslouží vzhledem k tomu, co ze sebe v práci vydává. Projevuje se zde již zmíněný princip kognitivní disonance, tedy dojem, že výše odměny není v rovnováze s výkonem jedince a že není hodnocen spravedlivě s ohledem na  pracovní úsilí, a v porovnání s jinými pracovníky je podceňován. V takovém případě má dotyčný tendenci přizpůsobit resp. snížit svůj výkon dané úrovni platu. </a:t>
            </a:r>
          </a:p>
          <a:p>
            <a:pPr>
              <a:buNone/>
            </a:pPr>
            <a:r>
              <a:rPr lang="cs-CZ" sz="1100" dirty="0" smtClean="0"/>
              <a:t> </a:t>
            </a:r>
          </a:p>
          <a:p>
            <a:pPr lvl="0">
              <a:buNone/>
            </a:pPr>
            <a:r>
              <a:rPr lang="cs-CZ" sz="1100" b="1" dirty="0" smtClean="0"/>
              <a:t>pozitivní nespravedlnost</a:t>
            </a:r>
            <a:r>
              <a:rPr lang="cs-CZ" sz="1100" dirty="0" smtClean="0"/>
              <a:t> (přeplacení): </a:t>
            </a:r>
          </a:p>
          <a:p>
            <a:r>
              <a:rPr lang="cs-CZ" sz="1100" dirty="0" smtClean="0"/>
              <a:t>Ačkoli se tato pozice může zdát výhodná, pro motivaci je rovněž nežádoucí. Zvýhodněný pracovník může buď zakoušet pocity viny nebo může nabýt dojmu, že na tom, zda pracuje málo nebo hodně příliš nezáleží – peníze tak jako tak dostane.</a:t>
            </a:r>
          </a:p>
          <a:p>
            <a:pPr>
              <a:buNone/>
            </a:pPr>
            <a:endParaRPr lang="cs-CZ" sz="1100" dirty="0" smtClean="0"/>
          </a:p>
          <a:p>
            <a:r>
              <a:rPr lang="cs-CZ" sz="1100" dirty="0" smtClean="0"/>
              <a:t>Každý jedinec chápe zcela odlišně, co je nebo není při odměňování spravedlivé, proto je velice obtížné odměňování hodnotit zcela nezávisle a objektivně. Lidé subjektivně používají zcela rozdílná kriteria. V případě, že dojde k nerovnosti u srovnávání dvou pracovníků ve prospěch daného jedince, může to u něj vyvolat motivaci k lepšímu výkonu.</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buNone/>
            </a:pPr>
            <a:r>
              <a:rPr lang="cs-CZ" sz="1100" b="1" cap="small" dirty="0" smtClean="0"/>
              <a:t>Teorie zesílení vjemů (autor </a:t>
            </a:r>
            <a:r>
              <a:rPr lang="cs-CZ" sz="1100" b="1" cap="small" dirty="0" err="1" smtClean="0"/>
              <a:t>Frederic</a:t>
            </a:r>
            <a:r>
              <a:rPr lang="cs-CZ" sz="1100" b="1" cap="small" dirty="0" smtClean="0"/>
              <a:t> </a:t>
            </a:r>
            <a:r>
              <a:rPr lang="cs-CZ" sz="1100" b="1" cap="small" dirty="0" err="1" smtClean="0"/>
              <a:t>Skinner</a:t>
            </a:r>
            <a:r>
              <a:rPr lang="cs-CZ" sz="1100" b="1" cap="small" dirty="0" smtClean="0"/>
              <a:t>)</a:t>
            </a:r>
          </a:p>
          <a:p>
            <a:r>
              <a:rPr lang="cs-CZ" sz="1100" dirty="0" smtClean="0"/>
              <a:t>Vychází z teze, že lidské chování jsou naučené, tzv. situačně podmíněné zvyky. Chování jedince se stává konformní se standardy dané organizace když ty reakce, které jsou z hlediska organizace žádoucí, jsou systematicky zpevňovány, ostatní jsou ponechávány nezpevněné nebo jsou trestány.</a:t>
            </a:r>
          </a:p>
          <a:p>
            <a:r>
              <a:rPr lang="cs-CZ" sz="1100" dirty="0" smtClean="0"/>
              <a:t>Pozitivní motivace, která má být vedoucím uplatňována přednostně, je založena na podvědomém či vědomém vytvoření dojmu kladné zkušenosti. Podněcuje k opakování takového chování, za které byl pracovník dříve odměněn. Naproti tomu negativní motivace vede k uvědomovanému či neuvědomovanému varování před takovým chováním, které v minulosti vyústilo v postih. Další možností je utlumení nežádoucí aktivity pracovníka cestou lhostejnosti či ignorování ze strany vedoucího. Poslední z uváděných možností, která by však měla být uplatňována pouze v případech zcela nezbytných, je bezprostřední trestání s cílem zabránit škodlivému jednání pracovníka.</a:t>
            </a:r>
          </a:p>
          <a:p>
            <a:r>
              <a:rPr lang="cs-CZ" sz="1100" dirty="0" smtClean="0"/>
              <a:t>Proto zde vyvstává nezbytná potřeba kvalitního a vysoce motivovaného vedoucího pracovníka. Neboť jen ten je schopen používat vhodně pozitivní a negativní motivaci.  Je důležité, aby on sám byl vysoce motivovaný, neboť jak je známo první a zlaté pravidlo motivace je, že nikdy nebude inspirovat jiné, pokud sám není inspirovaný. Pouze motivovaný vedoucí motivuje ostatní – příklady táhnou:</a:t>
            </a:r>
          </a:p>
          <a:p>
            <a:r>
              <a:rPr lang="cs-CZ" sz="1100" i="1" dirty="0" smtClean="0"/>
              <a:t>„Jeden z prvních filozofických poradců, </a:t>
            </a:r>
            <a:r>
              <a:rPr lang="cs-CZ" sz="1100" i="1" dirty="0" err="1" smtClean="0"/>
              <a:t>Konfucius</a:t>
            </a:r>
            <a:r>
              <a:rPr lang="cs-CZ" sz="1100" i="1" dirty="0" smtClean="0"/>
              <a:t>, byl jednou povolán čínským císařem, aby prošetřil korupci a rozkrádání, které spadaly do jeho okruhu působnosti. Brzy začalo být </a:t>
            </a:r>
            <a:r>
              <a:rPr lang="cs-CZ" sz="1100" i="1" dirty="0" err="1" smtClean="0"/>
              <a:t>Konfuciovci</a:t>
            </a:r>
            <a:r>
              <a:rPr lang="cs-CZ" sz="1100" i="1" dirty="0" smtClean="0"/>
              <a:t> jasné, že se těmto praktikám oddávali král i jeho dvůr a ostatní si z toho „jen“ vzali příklad. </a:t>
            </a:r>
            <a:r>
              <a:rPr lang="cs-CZ" sz="1100" i="1" dirty="0" err="1" smtClean="0"/>
              <a:t>Konfucius</a:t>
            </a:r>
            <a:r>
              <a:rPr lang="cs-CZ" sz="1100" i="1" dirty="0" smtClean="0"/>
              <a:t> svému klientovi ukázal motivační vliv daného příkladu – k dobrému i ke zlému. „Kdybyste sám nekradl,“ řekl, „ani nikdo jiný by to nedělal, dokonce ani kdybyste mu nabízel zlato odměnou za to, že pokrade.“</a:t>
            </a:r>
            <a:endParaRPr lang="cs-CZ" sz="1100" dirty="0" smtClean="0"/>
          </a:p>
          <a:p>
            <a:r>
              <a:rPr lang="cs-CZ" sz="1100" dirty="0" smtClean="0"/>
              <a:t>Všechny výše uvedené teorie mají svůj význam a opodstatnění, ale jsou to pouze teorie. A proto je nutné je modifikovat pro praxi v závislosti na okolní situaci a dispozičních faktorech řídícího objektu. Velmi často se také stává, že manažeři vytvářejí kombinované styly motivací, jež jsou vytvořené z několika teorií. Lidské chování je determinováno hlavně okolím a danou situací. Proto je nutné vybrat ty způsoby či fragmenty různých teorií, které je možné v dané situaci aplikovat. Správnost výběru tedy závisí pouze na schopnostech a zkušenostech daného manažera. A díky těmto schopnostem je možné odlišit od sebe kvalitní a nekvalitní řídící pracovníky. </a:t>
            </a:r>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Věřím, že jste již dostatečně motivováni!</a:t>
            </a:r>
          </a:p>
        </p:txBody>
      </p:sp>
      <p:sp>
        <p:nvSpPr>
          <p:cNvPr id="10243" name="Rectangle 8"/>
          <p:cNvSpPr>
            <a:spLocks noGrp="1" noChangeArrowheads="1"/>
          </p:cNvSpPr>
          <p:nvPr>
            <p:ph type="subTitle" idx="1"/>
          </p:nvPr>
        </p:nvSpPr>
        <p:spPr/>
        <p:txBody>
          <a:bodyPr/>
          <a:lstStyle/>
          <a:p>
            <a:pPr eaLnBrk="1" hangingPunct="1">
              <a:lnSpc>
                <a:spcPct val="80000"/>
              </a:lnSpc>
            </a:pPr>
            <a:r>
              <a:rPr lang="cs-CZ" sz="2400" dirty="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a:t>
            </a:r>
            <a:r>
              <a:rPr lang="cs-CZ" sz="2400" dirty="0" smtClean="0"/>
              <a:t>603 37 85 15</a:t>
            </a:r>
          </a:p>
          <a:p>
            <a:pPr eaLnBrk="1" hangingPunct="1">
              <a:lnSpc>
                <a:spcPct val="80000"/>
              </a:lnSpc>
            </a:pPr>
            <a:r>
              <a:rPr lang="cs-CZ" sz="2400" dirty="0" smtClean="0"/>
              <a:t>e-mail: michal.motycka@goldenwell.cz</a:t>
            </a: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Motivace</a:t>
            </a:r>
          </a:p>
        </p:txBody>
      </p:sp>
      <p:sp>
        <p:nvSpPr>
          <p:cNvPr id="4099" name="Rectangle 3"/>
          <p:cNvSpPr>
            <a:spLocks noGrp="1" noChangeArrowheads="1"/>
          </p:cNvSpPr>
          <p:nvPr>
            <p:ph idx="1"/>
          </p:nvPr>
        </p:nvSpPr>
        <p:spPr/>
        <p:txBody>
          <a:bodyPr>
            <a:normAutofit/>
          </a:bodyPr>
          <a:lstStyle/>
          <a:p>
            <a:pPr algn="just">
              <a:buNone/>
            </a:pPr>
            <a:r>
              <a:rPr lang="cs-CZ" sz="1200" dirty="0" smtClean="0"/>
              <a:t>Motivací se nazývá vše, co přiměje člověka k činu. Motivy mohou být různé a mohou se pohybovat od vědomého souhlasu až k nevědomí. Motivy jsou nezbytné pro vznik akce, samy o sobě však nestačí. Aby došlo k činu, musí dojít k rozhodnutí  podmíněném vůlí. Proto platí právní zásada: „Musíme soudit motivy lidí podle jejich zjevných činů“ Nicméně důvody, proč se do jistých akcí pouštíme, ne vždy korespondují s našimi motivy. </a:t>
            </a:r>
          </a:p>
          <a:p>
            <a:pPr algn="just">
              <a:buNone/>
            </a:pPr>
            <a:r>
              <a:rPr lang="cs-CZ" sz="1200" i="1" dirty="0" smtClean="0"/>
              <a:t>	„Motivace je v jistém smyslu psychologický hypotetický konstrukt, popisující, resp. vysvětlující „psychologické příčiny“ chování.“ (M. </a:t>
            </a:r>
            <a:r>
              <a:rPr lang="cs-CZ" sz="1200" i="1" dirty="0" err="1" smtClean="0"/>
              <a:t>Nakonečný</a:t>
            </a:r>
            <a:r>
              <a:rPr lang="cs-CZ" sz="1200" i="1" dirty="0" smtClean="0"/>
              <a:t>)</a:t>
            </a:r>
            <a:endParaRPr lang="cs-CZ" sz="1200" dirty="0" smtClean="0"/>
          </a:p>
          <a:p>
            <a:pPr algn="just">
              <a:buNone/>
            </a:pPr>
            <a:r>
              <a:rPr lang="cs-CZ" sz="1200" dirty="0" smtClean="0"/>
              <a:t>Motivací člověka se tedy rozumí soubor činitelů představujících vnitřní hnací síly jeho činnosti, které usměrňují lidské jednání a prožívání. Motivace znamená vytvořit u lidí vnitřní zájem, ochotu a chuť se angažovat při plnění jim svěřených úkolů. Motivace je pojem, který označuje vzájemný vztah mezi motivovaným subjektem a motivující situací. </a:t>
            </a:r>
          </a:p>
          <a:p>
            <a:pPr algn="just"/>
            <a:endParaRPr lang="cs-CZ" sz="1200" dirty="0" smtClean="0"/>
          </a:p>
          <a:p>
            <a:pPr algn="just">
              <a:buNone/>
            </a:pPr>
            <a:r>
              <a:rPr lang="cs-CZ" sz="1200" dirty="0" smtClean="0"/>
              <a:t>			Interakční povahu motivace lze znázornit jednoduchým vztahem:</a:t>
            </a:r>
          </a:p>
          <a:p>
            <a:pPr algn="just"/>
            <a:endParaRPr lang="cs-CZ" sz="1200" dirty="0" smtClean="0"/>
          </a:p>
          <a:p>
            <a:pPr algn="just">
              <a:buNone/>
            </a:pPr>
            <a:r>
              <a:rPr lang="cs-CZ" sz="1200" dirty="0" smtClean="0"/>
              <a:t>				subjekt 			situace</a:t>
            </a:r>
          </a:p>
          <a:p>
            <a:pPr algn="just">
              <a:buNone/>
            </a:pPr>
            <a:endParaRPr lang="cs-CZ" sz="1200" dirty="0" smtClean="0"/>
          </a:p>
          <a:p>
            <a:pPr algn="just">
              <a:buNone/>
            </a:pPr>
            <a:r>
              <a:rPr lang="cs-CZ" sz="1200" dirty="0" smtClean="0"/>
              <a:t>Motivaci lze jednoduše vyjádřit  jako řetězec návazných reakcí, kdy pocit potřeby vede ke vzniku přání dosáhnout určitého cíle. Vědomí tohoto cíle vyvolává napětí, které vyúsťuje do aktivit (úsilí), jež směřují k dosahování cílů. Výsledkem dosažení cílů je uspokojení.</a:t>
            </a:r>
          </a:p>
          <a:p>
            <a:pPr algn="just">
              <a:buNone/>
            </a:pPr>
            <a:r>
              <a:rPr lang="cs-CZ" sz="1200" i="1" dirty="0" smtClean="0"/>
              <a:t>Je nutno si  uvědomit, že tento řetězec je značně zjednodušený, neboť skutečné vztahy bývají složitější. Proces motivace je dynamický, vyvíjí se v čase, a výsledkem tohoto procesu je určitý motiv, resp. systém motivů.</a:t>
            </a:r>
            <a:endParaRPr lang="cs-CZ" sz="1200" dirty="0" smtClean="0"/>
          </a:p>
          <a:p>
            <a:pPr algn="just">
              <a:buNone/>
            </a:pPr>
            <a:endParaRPr lang="cs-CZ" sz="1600" dirty="0" smtClean="0"/>
          </a:p>
        </p:txBody>
      </p:sp>
      <p:cxnSp>
        <p:nvCxnSpPr>
          <p:cNvPr id="5" name="Přímá spojovací šipka 4"/>
          <p:cNvCxnSpPr/>
          <p:nvPr/>
        </p:nvCxnSpPr>
        <p:spPr>
          <a:xfrm>
            <a:off x="4211960" y="4509120"/>
            <a:ext cx="11521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6" end="6"/>
                                            </p:txEl>
                                          </p:spTgt>
                                        </p:tgtEl>
                                        <p:attrNameLst>
                                          <p:attrName>style.visibility</p:attrName>
                                        </p:attrNameLst>
                                      </p:cBhvr>
                                      <p:to>
                                        <p:strVal val="visible"/>
                                      </p:to>
                                    </p:set>
                                    <p:animEffect transition="in" filter="fade">
                                      <p:cBhvr>
                                        <p:cTn id="40" dur="1000"/>
                                        <p:tgtEl>
                                          <p:spTgt spid="4099">
                                            <p:txEl>
                                              <p:pRg st="6" end="6"/>
                                            </p:txEl>
                                          </p:spTgt>
                                        </p:tgtEl>
                                      </p:cBhvr>
                                    </p:animEffect>
                                    <p:anim calcmode="lin" valueType="num">
                                      <p:cBhvr>
                                        <p:cTn id="41"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8" end="8"/>
                                            </p:txEl>
                                          </p:spTgt>
                                        </p:tgtEl>
                                        <p:attrNameLst>
                                          <p:attrName>style.visibility</p:attrName>
                                        </p:attrNameLst>
                                      </p:cBhvr>
                                      <p:to>
                                        <p:strVal val="visible"/>
                                      </p:to>
                                    </p:set>
                                    <p:animEffect transition="in" filter="fade">
                                      <p:cBhvr>
                                        <p:cTn id="46" dur="1000"/>
                                        <p:tgtEl>
                                          <p:spTgt spid="4099">
                                            <p:txEl>
                                              <p:pRg st="8" end="8"/>
                                            </p:txEl>
                                          </p:spTgt>
                                        </p:tgtEl>
                                      </p:cBhvr>
                                    </p:animEffect>
                                    <p:anim calcmode="lin" valueType="num">
                                      <p:cBhvr>
                                        <p:cTn id="47"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9" end="9"/>
                                            </p:txEl>
                                          </p:spTgt>
                                        </p:tgtEl>
                                        <p:attrNameLst>
                                          <p:attrName>style.visibility</p:attrName>
                                        </p:attrNameLst>
                                      </p:cBhvr>
                                      <p:to>
                                        <p:strVal val="visible"/>
                                      </p:to>
                                    </p:set>
                                    <p:animEffect transition="in" filter="fade">
                                      <p:cBhvr>
                                        <p:cTn id="52" dur="1000"/>
                                        <p:tgtEl>
                                          <p:spTgt spid="4099">
                                            <p:txEl>
                                              <p:pRg st="9" end="9"/>
                                            </p:txEl>
                                          </p:spTgt>
                                        </p:tgtEl>
                                      </p:cBhvr>
                                    </p:animEffect>
                                    <p:anim calcmode="lin" valueType="num">
                                      <p:cBhvr>
                                        <p:cTn id="53"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Členění motivů</a:t>
            </a:r>
          </a:p>
        </p:txBody>
      </p:sp>
      <p:sp>
        <p:nvSpPr>
          <p:cNvPr id="4099" name="Rectangle 3"/>
          <p:cNvSpPr>
            <a:spLocks noGrp="1" noChangeArrowheads="1"/>
          </p:cNvSpPr>
          <p:nvPr>
            <p:ph idx="1"/>
          </p:nvPr>
        </p:nvSpPr>
        <p:spPr/>
        <p:txBody>
          <a:bodyPr>
            <a:normAutofit fontScale="62500" lnSpcReduction="20000"/>
          </a:bodyPr>
          <a:lstStyle/>
          <a:p>
            <a:pPr algn="just">
              <a:buNone/>
            </a:pPr>
            <a:r>
              <a:rPr lang="cs-CZ" sz="1400" i="1" dirty="0" smtClean="0"/>
              <a:t>Prvotním impulsem motivace určitého chování je </a:t>
            </a:r>
            <a:r>
              <a:rPr lang="cs-CZ" sz="1400" b="1" i="1" dirty="0" smtClean="0"/>
              <a:t>motiv</a:t>
            </a:r>
            <a:r>
              <a:rPr lang="cs-CZ" sz="1400" i="1" dirty="0" smtClean="0"/>
              <a:t>, který lze definovat jako každou vnitřní pohnutku podněcující jednání člověka.</a:t>
            </a:r>
            <a:endParaRPr lang="cs-CZ" sz="1400" dirty="0" smtClean="0"/>
          </a:p>
          <a:p>
            <a:pPr algn="just">
              <a:buNone/>
            </a:pPr>
            <a:r>
              <a:rPr lang="cs-CZ" sz="1400" dirty="0" smtClean="0"/>
              <a:t>„Slovo  motiv je odvozeno od  latinského slova „</a:t>
            </a:r>
            <a:r>
              <a:rPr lang="cs-CZ" sz="1400" dirty="0" err="1" smtClean="0"/>
              <a:t>movere</a:t>
            </a:r>
            <a:r>
              <a:rPr lang="cs-CZ" sz="1400" dirty="0" smtClean="0"/>
              <a:t>“, což znamená hýbat, pohybovat. Takže motiv, zcela jednoduše, je něco, co vás uvede do pohybu.“</a:t>
            </a:r>
          </a:p>
          <a:p>
            <a:pPr algn="just">
              <a:buNone/>
            </a:pPr>
            <a:r>
              <a:rPr lang="cs-CZ" sz="1400" i="1" dirty="0" smtClean="0"/>
              <a:t>Na jednání člověka většinou nepůsobí motiv izolovaný, ale celý soubor motivů. Přitom vlastní motiv je ovlivňován i vnějším prostředím, jak je zřetelné z obrázku</a:t>
            </a:r>
            <a:endParaRPr lang="cs-CZ" sz="1400" dirty="0" smtClean="0"/>
          </a:p>
          <a:p>
            <a:pPr algn="just"/>
            <a:endParaRPr lang="cs-CZ" sz="1400" dirty="0" smtClean="0"/>
          </a:p>
          <a:p>
            <a:pPr algn="just"/>
            <a:endParaRPr lang="cs-CZ" sz="1400" dirty="0" smtClean="0"/>
          </a:p>
          <a:p>
            <a:pPr algn="just"/>
            <a:endParaRPr lang="cs-CZ" sz="1400" dirty="0" smtClean="0"/>
          </a:p>
          <a:p>
            <a:pPr algn="just"/>
            <a:endParaRPr lang="cs-CZ" sz="1400" dirty="0" smtClean="0"/>
          </a:p>
          <a:p>
            <a:pPr algn="just">
              <a:buNone/>
            </a:pPr>
            <a:r>
              <a:rPr lang="cs-CZ" sz="1400" dirty="0" smtClean="0"/>
              <a:t/>
            </a:r>
            <a:br>
              <a:rPr lang="cs-CZ" sz="1400" dirty="0" smtClean="0"/>
            </a:br>
            <a:endParaRPr lang="cs-CZ" sz="1400" dirty="0" smtClean="0"/>
          </a:p>
          <a:p>
            <a:pPr algn="just">
              <a:buNone/>
            </a:pPr>
            <a:endParaRPr lang="cs-CZ" sz="1400" dirty="0" smtClean="0"/>
          </a:p>
          <a:p>
            <a:pPr algn="just">
              <a:buNone/>
            </a:pPr>
            <a:r>
              <a:rPr lang="cs-CZ" sz="1400" dirty="0" smtClean="0"/>
              <a:t>	</a:t>
            </a:r>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r>
              <a:rPr lang="cs-CZ" sz="1400" dirty="0" smtClean="0"/>
              <a:t>Zdroje motivace jsou podněty nebo skutečnosti, které vyvolávají lidskou motivaci. Mezi základní zdroje patří:</a:t>
            </a:r>
          </a:p>
          <a:p>
            <a:pPr lvl="0" algn="just"/>
            <a:r>
              <a:rPr lang="cs-CZ" sz="1400" b="1" dirty="0" smtClean="0"/>
              <a:t>potřeby</a:t>
            </a:r>
            <a:r>
              <a:rPr lang="cs-CZ" sz="1400" dirty="0" smtClean="0"/>
              <a:t> (pociťovaný nedostatek něčeho důležitého pro život jedince; jsou vždy spojeny s činností zaměřenou na překonání pociťovaného nedostatku, což znamená, že potřeby nutí člověka k jednání a v podstatě mají v souladu s názorem Maslowa následující posloupnost)</a:t>
            </a:r>
          </a:p>
          <a:p>
            <a:pPr lvl="0" algn="just"/>
            <a:r>
              <a:rPr lang="cs-CZ" sz="1400" b="1" dirty="0" smtClean="0"/>
              <a:t>zájmy </a:t>
            </a:r>
            <a:r>
              <a:rPr lang="cs-CZ" sz="1400" dirty="0" smtClean="0"/>
              <a:t>(představují trvalejší zaměření člověka na určitou oblast předmětů a jevů skutečnosti)</a:t>
            </a:r>
          </a:p>
          <a:p>
            <a:pPr algn="just"/>
            <a:r>
              <a:rPr lang="cs-CZ" sz="1400" dirty="0" smtClean="0"/>
              <a:t>-během života se obvykle mění;</a:t>
            </a:r>
          </a:p>
          <a:p>
            <a:pPr algn="just"/>
            <a:r>
              <a:rPr lang="cs-CZ" sz="1400" dirty="0" smtClean="0"/>
              <a:t>-</a:t>
            </a:r>
            <a:r>
              <a:rPr lang="cs-CZ" sz="1400" u="sng" dirty="0" smtClean="0"/>
              <a:t>charakter:</a:t>
            </a:r>
            <a:r>
              <a:rPr lang="cs-CZ" sz="1400" dirty="0" smtClean="0"/>
              <a:t> šíře, hloubka, stálost;</a:t>
            </a:r>
          </a:p>
          <a:p>
            <a:pPr algn="just"/>
            <a:r>
              <a:rPr lang="cs-CZ" sz="1400" dirty="0" smtClean="0"/>
              <a:t>-</a:t>
            </a:r>
            <a:r>
              <a:rPr lang="cs-CZ" sz="1400" u="sng" dirty="0" smtClean="0"/>
              <a:t>skupina:</a:t>
            </a:r>
            <a:r>
              <a:rPr lang="cs-CZ" sz="1400" dirty="0" smtClean="0"/>
              <a:t> sběratelské, sportovní, lingvistické, umělecké, obchodně-ekonomické, rukodělné, sociální.</a:t>
            </a:r>
          </a:p>
          <a:p>
            <a:pPr lvl="0" algn="just"/>
            <a:r>
              <a:rPr lang="cs-CZ" sz="1400" b="1" dirty="0" smtClean="0"/>
              <a:t>hodnoty</a:t>
            </a:r>
            <a:r>
              <a:rPr lang="cs-CZ" sz="1400" dirty="0" smtClean="0"/>
              <a:t> (hodnotou rozumíme něco důležitého, čeho si člověk váží, co ovlivňuje jeho</a:t>
            </a:r>
          </a:p>
          <a:p>
            <a:pPr algn="just"/>
            <a:r>
              <a:rPr lang="cs-CZ" sz="1400" dirty="0" smtClean="0"/>
              <a:t>chování)</a:t>
            </a:r>
          </a:p>
          <a:p>
            <a:pPr lvl="0" algn="just"/>
            <a:r>
              <a:rPr lang="cs-CZ" sz="1400" b="1" dirty="0" smtClean="0"/>
              <a:t>ideály</a:t>
            </a:r>
            <a:r>
              <a:rPr lang="cs-CZ" sz="1400" dirty="0" smtClean="0"/>
              <a:t> (model / vzor, podle kterého člověk jedná, ke kterému směřuje)</a:t>
            </a:r>
          </a:p>
          <a:p>
            <a:pPr lvl="0" algn="just"/>
            <a:r>
              <a:rPr lang="cs-CZ" sz="1400" b="1" dirty="0" smtClean="0"/>
              <a:t>návyky</a:t>
            </a:r>
            <a:r>
              <a:rPr lang="cs-CZ" sz="1400" dirty="0" smtClean="0"/>
              <a:t> (soubor opakovaných, ustálených a zautomatizovaných způsobů jednání v určité situaci)</a:t>
            </a:r>
          </a:p>
          <a:p>
            <a:endParaRPr lang="cs-CZ" sz="1600" dirty="0" smtClean="0"/>
          </a:p>
        </p:txBody>
      </p:sp>
      <p:grpSp>
        <p:nvGrpSpPr>
          <p:cNvPr id="1026" name="Group 2"/>
          <p:cNvGrpSpPr>
            <a:grpSpLocks/>
          </p:cNvGrpSpPr>
          <p:nvPr/>
        </p:nvGrpSpPr>
        <p:grpSpPr bwMode="auto">
          <a:xfrm>
            <a:off x="1835696" y="2564905"/>
            <a:ext cx="3528392" cy="1800200"/>
            <a:chOff x="2304" y="10797"/>
            <a:chExt cx="5760" cy="3315"/>
          </a:xfrm>
        </p:grpSpPr>
        <p:grpSp>
          <p:nvGrpSpPr>
            <p:cNvPr id="1027" name="Group 3"/>
            <p:cNvGrpSpPr>
              <a:grpSpLocks/>
            </p:cNvGrpSpPr>
            <p:nvPr/>
          </p:nvGrpSpPr>
          <p:grpSpPr bwMode="auto">
            <a:xfrm>
              <a:off x="2304" y="10797"/>
              <a:ext cx="5760" cy="2448"/>
              <a:chOff x="2160" y="11088"/>
              <a:chExt cx="5760" cy="2448"/>
            </a:xfrm>
          </p:grpSpPr>
          <p:sp>
            <p:nvSpPr>
              <p:cNvPr id="1028" name="Rectangle 4"/>
              <p:cNvSpPr>
                <a:spLocks noChangeArrowheads="1"/>
              </p:cNvSpPr>
              <p:nvPr/>
            </p:nvSpPr>
            <p:spPr bwMode="auto">
              <a:xfrm>
                <a:off x="4608" y="11376"/>
                <a:ext cx="1440" cy="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29" name="Rectangle 5"/>
              <p:cNvSpPr>
                <a:spLocks noChangeArrowheads="1"/>
              </p:cNvSpPr>
              <p:nvPr/>
            </p:nvSpPr>
            <p:spPr bwMode="auto">
              <a:xfrm>
                <a:off x="6624" y="11232"/>
                <a:ext cx="1296" cy="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0" name="Rectangle 6"/>
              <p:cNvSpPr>
                <a:spLocks noChangeArrowheads="1"/>
              </p:cNvSpPr>
              <p:nvPr/>
            </p:nvSpPr>
            <p:spPr bwMode="auto">
              <a:xfrm>
                <a:off x="4320" y="12528"/>
                <a:ext cx="1872"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1" name="Rectangle 7"/>
              <p:cNvSpPr>
                <a:spLocks noChangeArrowheads="1"/>
              </p:cNvSpPr>
              <p:nvPr/>
            </p:nvSpPr>
            <p:spPr bwMode="auto">
              <a:xfrm>
                <a:off x="2160" y="11088"/>
                <a:ext cx="1872" cy="115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2" name="Text Box 8"/>
              <p:cNvSpPr txBox="1">
                <a:spLocks noChangeArrowheads="1"/>
              </p:cNvSpPr>
              <p:nvPr/>
            </p:nvSpPr>
            <p:spPr bwMode="auto">
              <a:xfrm>
                <a:off x="4896" y="11520"/>
                <a:ext cx="864" cy="43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r>
                  <a:rPr kumimoji="0" lang="cs-CZ" sz="1200" b="0" i="0" u="none" strike="noStrike" cap="none" normalizeH="0" baseline="0" smtClean="0">
                    <a:ln>
                      <a:noFill/>
                    </a:ln>
                    <a:solidFill>
                      <a:srgbClr val="243F60"/>
                    </a:solidFill>
                    <a:effectLst/>
                    <a:latin typeface="Cambria" pitchFamily="18" charset="0"/>
                    <a:cs typeface="Arial" pitchFamily="34" charset="0"/>
                  </a:rPr>
                  <a:t>MOTIV</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2304" y="11088"/>
                <a:ext cx="1584" cy="100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Individuální zdroje motivů člověka</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Individuální cíle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4464" y="12528"/>
                <a:ext cx="1584" cy="8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cs-CZ" sz="1100" b="0" i="0" u="none" strike="noStrike" cap="none" normalizeH="0" baseline="0" dirty="0" smtClean="0">
                    <a:ln>
                      <a:noFill/>
                    </a:ln>
                    <a:solidFill>
                      <a:schemeClr val="tx1"/>
                    </a:solidFill>
                    <a:effectLst/>
                    <a:latin typeface="Times New Roman" pitchFamily="18" charset="0"/>
                    <a:cs typeface="Arial" pitchFamily="34" charset="0"/>
                  </a:rPr>
                  <a:t>Prostředí, ve kterém člověk žije a pracuje</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6768" y="11376"/>
                <a:ext cx="1008" cy="28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r>
                  <a:rPr kumimoji="0" lang="cs-CZ" sz="1200" b="0" i="1" u="none" strike="noStrike" cap="none" normalizeH="0" baseline="0" smtClean="0">
                    <a:ln>
                      <a:noFill/>
                    </a:ln>
                    <a:solidFill>
                      <a:srgbClr val="243F60"/>
                    </a:solidFill>
                    <a:effectLst/>
                    <a:latin typeface="Cambria" pitchFamily="18" charset="0"/>
                    <a:cs typeface="Arial" pitchFamily="34" charset="0"/>
                  </a:rPr>
                  <a:t>Stimuly</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Line 12"/>
              <p:cNvSpPr>
                <a:spLocks noChangeShapeType="1"/>
              </p:cNvSpPr>
              <p:nvPr/>
            </p:nvSpPr>
            <p:spPr bwMode="auto">
              <a:xfrm flipV="1">
                <a:off x="5328" y="11952"/>
                <a:ext cx="0" cy="57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7" name="Line 13"/>
              <p:cNvSpPr>
                <a:spLocks noChangeShapeType="1"/>
              </p:cNvSpPr>
              <p:nvPr/>
            </p:nvSpPr>
            <p:spPr bwMode="auto">
              <a:xfrm>
                <a:off x="4032" y="11664"/>
                <a:ext cx="57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8" name="Line 14"/>
              <p:cNvSpPr>
                <a:spLocks noChangeShapeType="1"/>
              </p:cNvSpPr>
              <p:nvPr/>
            </p:nvSpPr>
            <p:spPr bwMode="auto">
              <a:xfrm flipH="1">
                <a:off x="6048" y="11664"/>
                <a:ext cx="57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grpSp>
        <p:sp>
          <p:nvSpPr>
            <p:cNvPr id="1039" name="Text Box 15"/>
            <p:cNvSpPr txBox="1">
              <a:spLocks noChangeArrowheads="1"/>
            </p:cNvSpPr>
            <p:nvPr/>
          </p:nvSpPr>
          <p:spPr bwMode="auto">
            <a:xfrm>
              <a:off x="3744" y="13536"/>
              <a:ext cx="4032" cy="57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Zdroj: Motivující činitelé podle skript Managementu VŠE Praha po částečné úpravě úpravě</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7" end="7"/>
                                            </p:txEl>
                                          </p:spTgt>
                                        </p:tgtEl>
                                        <p:attrNameLst>
                                          <p:attrName>style.visibility</p:attrName>
                                        </p:attrNameLst>
                                      </p:cBhvr>
                                      <p:to>
                                        <p:strVal val="visible"/>
                                      </p:to>
                                    </p:set>
                                    <p:animEffect transition="in" filter="fade">
                                      <p:cBhvr>
                                        <p:cTn id="34" dur="1000"/>
                                        <p:tgtEl>
                                          <p:spTgt spid="4099">
                                            <p:txEl>
                                              <p:pRg st="7" end="7"/>
                                            </p:txEl>
                                          </p:spTgt>
                                        </p:tgtEl>
                                      </p:cBhvr>
                                    </p:animEffect>
                                    <p:anim calcmode="lin" valueType="num">
                                      <p:cBhvr>
                                        <p:cTn id="35"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9" end="9"/>
                                            </p:txEl>
                                          </p:spTgt>
                                        </p:tgtEl>
                                        <p:attrNameLst>
                                          <p:attrName>style.visibility</p:attrName>
                                        </p:attrNameLst>
                                      </p:cBhvr>
                                      <p:to>
                                        <p:strVal val="visible"/>
                                      </p:to>
                                    </p:set>
                                    <p:animEffect transition="in" filter="fade">
                                      <p:cBhvr>
                                        <p:cTn id="40" dur="1000"/>
                                        <p:tgtEl>
                                          <p:spTgt spid="4099">
                                            <p:txEl>
                                              <p:pRg st="9" end="9"/>
                                            </p:txEl>
                                          </p:spTgt>
                                        </p:tgtEl>
                                      </p:cBhvr>
                                    </p:animEffect>
                                    <p:anim calcmode="lin" valueType="num">
                                      <p:cBhvr>
                                        <p:cTn id="41"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19" end="19"/>
                                            </p:txEl>
                                          </p:spTgt>
                                        </p:tgtEl>
                                        <p:attrNameLst>
                                          <p:attrName>style.visibility</p:attrName>
                                        </p:attrNameLst>
                                      </p:cBhvr>
                                      <p:to>
                                        <p:strVal val="visible"/>
                                      </p:to>
                                    </p:set>
                                    <p:animEffect transition="in" filter="fade">
                                      <p:cBhvr>
                                        <p:cTn id="46" dur="1000"/>
                                        <p:tgtEl>
                                          <p:spTgt spid="4099">
                                            <p:txEl>
                                              <p:pRg st="19" end="19"/>
                                            </p:txEl>
                                          </p:spTgt>
                                        </p:tgtEl>
                                      </p:cBhvr>
                                    </p:animEffect>
                                    <p:anim calcmode="lin" valueType="num">
                                      <p:cBhvr>
                                        <p:cTn id="47" dur="1000" fill="hold"/>
                                        <p:tgtEl>
                                          <p:spTgt spid="4099">
                                            <p:txEl>
                                              <p:pRg st="19" end="19"/>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19" end="19"/>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20" end="20"/>
                                            </p:txEl>
                                          </p:spTgt>
                                        </p:tgtEl>
                                        <p:attrNameLst>
                                          <p:attrName>style.visibility</p:attrName>
                                        </p:attrNameLst>
                                      </p:cBhvr>
                                      <p:to>
                                        <p:strVal val="visible"/>
                                      </p:to>
                                    </p:set>
                                    <p:animEffect transition="in" filter="fade">
                                      <p:cBhvr>
                                        <p:cTn id="52" dur="1000"/>
                                        <p:tgtEl>
                                          <p:spTgt spid="4099">
                                            <p:txEl>
                                              <p:pRg st="20" end="20"/>
                                            </p:txEl>
                                          </p:spTgt>
                                        </p:tgtEl>
                                      </p:cBhvr>
                                    </p:animEffect>
                                    <p:anim calcmode="lin" valueType="num">
                                      <p:cBhvr>
                                        <p:cTn id="53" dur="1000" fill="hold"/>
                                        <p:tgtEl>
                                          <p:spTgt spid="4099">
                                            <p:txEl>
                                              <p:pRg st="20" end="20"/>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20" end="20"/>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21" end="21"/>
                                            </p:txEl>
                                          </p:spTgt>
                                        </p:tgtEl>
                                        <p:attrNameLst>
                                          <p:attrName>style.visibility</p:attrName>
                                        </p:attrNameLst>
                                      </p:cBhvr>
                                      <p:to>
                                        <p:strVal val="visible"/>
                                      </p:to>
                                    </p:set>
                                    <p:animEffect transition="in" filter="fade">
                                      <p:cBhvr>
                                        <p:cTn id="58" dur="1000"/>
                                        <p:tgtEl>
                                          <p:spTgt spid="4099">
                                            <p:txEl>
                                              <p:pRg st="21" end="21"/>
                                            </p:txEl>
                                          </p:spTgt>
                                        </p:tgtEl>
                                      </p:cBhvr>
                                    </p:animEffect>
                                    <p:anim calcmode="lin" valueType="num">
                                      <p:cBhvr>
                                        <p:cTn id="59" dur="1000" fill="hold"/>
                                        <p:tgtEl>
                                          <p:spTgt spid="4099">
                                            <p:txEl>
                                              <p:pRg st="21" end="21"/>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21" end="21"/>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22" end="22"/>
                                            </p:txEl>
                                          </p:spTgt>
                                        </p:tgtEl>
                                        <p:attrNameLst>
                                          <p:attrName>style.visibility</p:attrName>
                                        </p:attrNameLst>
                                      </p:cBhvr>
                                      <p:to>
                                        <p:strVal val="visible"/>
                                      </p:to>
                                    </p:set>
                                    <p:animEffect transition="in" filter="fade">
                                      <p:cBhvr>
                                        <p:cTn id="64" dur="1000"/>
                                        <p:tgtEl>
                                          <p:spTgt spid="4099">
                                            <p:txEl>
                                              <p:pRg st="22" end="22"/>
                                            </p:txEl>
                                          </p:spTgt>
                                        </p:tgtEl>
                                      </p:cBhvr>
                                    </p:animEffect>
                                    <p:anim calcmode="lin" valueType="num">
                                      <p:cBhvr>
                                        <p:cTn id="65" dur="1000" fill="hold"/>
                                        <p:tgtEl>
                                          <p:spTgt spid="4099">
                                            <p:txEl>
                                              <p:pRg st="22" end="22"/>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22" end="22"/>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23" end="23"/>
                                            </p:txEl>
                                          </p:spTgt>
                                        </p:tgtEl>
                                        <p:attrNameLst>
                                          <p:attrName>style.visibility</p:attrName>
                                        </p:attrNameLst>
                                      </p:cBhvr>
                                      <p:to>
                                        <p:strVal val="visible"/>
                                      </p:to>
                                    </p:set>
                                    <p:animEffect transition="in" filter="fade">
                                      <p:cBhvr>
                                        <p:cTn id="70" dur="1000"/>
                                        <p:tgtEl>
                                          <p:spTgt spid="4099">
                                            <p:txEl>
                                              <p:pRg st="23" end="23"/>
                                            </p:txEl>
                                          </p:spTgt>
                                        </p:tgtEl>
                                      </p:cBhvr>
                                    </p:animEffect>
                                    <p:anim calcmode="lin" valueType="num">
                                      <p:cBhvr>
                                        <p:cTn id="71" dur="1000" fill="hold"/>
                                        <p:tgtEl>
                                          <p:spTgt spid="4099">
                                            <p:txEl>
                                              <p:pRg st="23" end="23"/>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23" end="23"/>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4099">
                                            <p:txEl>
                                              <p:pRg st="24" end="24"/>
                                            </p:txEl>
                                          </p:spTgt>
                                        </p:tgtEl>
                                        <p:attrNameLst>
                                          <p:attrName>style.visibility</p:attrName>
                                        </p:attrNameLst>
                                      </p:cBhvr>
                                      <p:to>
                                        <p:strVal val="visible"/>
                                      </p:to>
                                    </p:set>
                                    <p:animEffect transition="in" filter="fade">
                                      <p:cBhvr>
                                        <p:cTn id="76" dur="1000"/>
                                        <p:tgtEl>
                                          <p:spTgt spid="4099">
                                            <p:txEl>
                                              <p:pRg st="24" end="24"/>
                                            </p:txEl>
                                          </p:spTgt>
                                        </p:tgtEl>
                                      </p:cBhvr>
                                    </p:animEffect>
                                    <p:anim calcmode="lin" valueType="num">
                                      <p:cBhvr>
                                        <p:cTn id="77" dur="1000" fill="hold"/>
                                        <p:tgtEl>
                                          <p:spTgt spid="4099">
                                            <p:txEl>
                                              <p:pRg st="24" end="24"/>
                                            </p:txEl>
                                          </p:spTgt>
                                        </p:tgtEl>
                                        <p:attrNameLst>
                                          <p:attrName>ppt_x</p:attrName>
                                        </p:attrNameLst>
                                      </p:cBhvr>
                                      <p:tavLst>
                                        <p:tav tm="0">
                                          <p:val>
                                            <p:strVal val="#ppt_x"/>
                                          </p:val>
                                        </p:tav>
                                        <p:tav tm="100000">
                                          <p:val>
                                            <p:strVal val="#ppt_x"/>
                                          </p:val>
                                        </p:tav>
                                      </p:tavLst>
                                    </p:anim>
                                    <p:anim calcmode="lin" valueType="num">
                                      <p:cBhvr>
                                        <p:cTn id="78" dur="1000" fill="hold"/>
                                        <p:tgtEl>
                                          <p:spTgt spid="4099">
                                            <p:txEl>
                                              <p:pRg st="24" end="24"/>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4099">
                                            <p:txEl>
                                              <p:pRg st="25" end="25"/>
                                            </p:txEl>
                                          </p:spTgt>
                                        </p:tgtEl>
                                        <p:attrNameLst>
                                          <p:attrName>style.visibility</p:attrName>
                                        </p:attrNameLst>
                                      </p:cBhvr>
                                      <p:to>
                                        <p:strVal val="visible"/>
                                      </p:to>
                                    </p:set>
                                    <p:animEffect transition="in" filter="fade">
                                      <p:cBhvr>
                                        <p:cTn id="82" dur="1000"/>
                                        <p:tgtEl>
                                          <p:spTgt spid="4099">
                                            <p:txEl>
                                              <p:pRg st="25" end="25"/>
                                            </p:txEl>
                                          </p:spTgt>
                                        </p:tgtEl>
                                      </p:cBhvr>
                                    </p:animEffect>
                                    <p:anim calcmode="lin" valueType="num">
                                      <p:cBhvr>
                                        <p:cTn id="83" dur="1000" fill="hold"/>
                                        <p:tgtEl>
                                          <p:spTgt spid="4099">
                                            <p:txEl>
                                              <p:pRg st="25" end="25"/>
                                            </p:txEl>
                                          </p:spTgt>
                                        </p:tgtEl>
                                        <p:attrNameLst>
                                          <p:attrName>ppt_x</p:attrName>
                                        </p:attrNameLst>
                                      </p:cBhvr>
                                      <p:tavLst>
                                        <p:tav tm="0">
                                          <p:val>
                                            <p:strVal val="#ppt_x"/>
                                          </p:val>
                                        </p:tav>
                                        <p:tav tm="100000">
                                          <p:val>
                                            <p:strVal val="#ppt_x"/>
                                          </p:val>
                                        </p:tav>
                                      </p:tavLst>
                                    </p:anim>
                                    <p:anim calcmode="lin" valueType="num">
                                      <p:cBhvr>
                                        <p:cTn id="84" dur="1000" fill="hold"/>
                                        <p:tgtEl>
                                          <p:spTgt spid="4099">
                                            <p:txEl>
                                              <p:pRg st="25" end="25"/>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4099">
                                            <p:txEl>
                                              <p:pRg st="26" end="26"/>
                                            </p:txEl>
                                          </p:spTgt>
                                        </p:tgtEl>
                                        <p:attrNameLst>
                                          <p:attrName>style.visibility</p:attrName>
                                        </p:attrNameLst>
                                      </p:cBhvr>
                                      <p:to>
                                        <p:strVal val="visible"/>
                                      </p:to>
                                    </p:set>
                                    <p:animEffect transition="in" filter="fade">
                                      <p:cBhvr>
                                        <p:cTn id="88" dur="1000"/>
                                        <p:tgtEl>
                                          <p:spTgt spid="4099">
                                            <p:txEl>
                                              <p:pRg st="26" end="26"/>
                                            </p:txEl>
                                          </p:spTgt>
                                        </p:tgtEl>
                                      </p:cBhvr>
                                    </p:animEffect>
                                    <p:anim calcmode="lin" valueType="num">
                                      <p:cBhvr>
                                        <p:cTn id="89" dur="1000" fill="hold"/>
                                        <p:tgtEl>
                                          <p:spTgt spid="4099">
                                            <p:txEl>
                                              <p:pRg st="26" end="26"/>
                                            </p:txEl>
                                          </p:spTgt>
                                        </p:tgtEl>
                                        <p:attrNameLst>
                                          <p:attrName>ppt_x</p:attrName>
                                        </p:attrNameLst>
                                      </p:cBhvr>
                                      <p:tavLst>
                                        <p:tav tm="0">
                                          <p:val>
                                            <p:strVal val="#ppt_x"/>
                                          </p:val>
                                        </p:tav>
                                        <p:tav tm="100000">
                                          <p:val>
                                            <p:strVal val="#ppt_x"/>
                                          </p:val>
                                        </p:tav>
                                      </p:tavLst>
                                    </p:anim>
                                    <p:anim calcmode="lin" valueType="num">
                                      <p:cBhvr>
                                        <p:cTn id="90" dur="1000" fill="hold"/>
                                        <p:tgtEl>
                                          <p:spTgt spid="4099">
                                            <p:txEl>
                                              <p:pRg st="26" end="26"/>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4099">
                                            <p:txEl>
                                              <p:pRg st="27" end="27"/>
                                            </p:txEl>
                                          </p:spTgt>
                                        </p:tgtEl>
                                        <p:attrNameLst>
                                          <p:attrName>style.visibility</p:attrName>
                                        </p:attrNameLst>
                                      </p:cBhvr>
                                      <p:to>
                                        <p:strVal val="visible"/>
                                      </p:to>
                                    </p:set>
                                    <p:animEffect transition="in" filter="fade">
                                      <p:cBhvr>
                                        <p:cTn id="94" dur="1000"/>
                                        <p:tgtEl>
                                          <p:spTgt spid="4099">
                                            <p:txEl>
                                              <p:pRg st="27" end="27"/>
                                            </p:txEl>
                                          </p:spTgt>
                                        </p:tgtEl>
                                      </p:cBhvr>
                                    </p:animEffect>
                                    <p:anim calcmode="lin" valueType="num">
                                      <p:cBhvr>
                                        <p:cTn id="95" dur="1000" fill="hold"/>
                                        <p:tgtEl>
                                          <p:spTgt spid="4099">
                                            <p:txEl>
                                              <p:pRg st="27" end="27"/>
                                            </p:txEl>
                                          </p:spTgt>
                                        </p:tgtEl>
                                        <p:attrNameLst>
                                          <p:attrName>ppt_x</p:attrName>
                                        </p:attrNameLst>
                                      </p:cBhvr>
                                      <p:tavLst>
                                        <p:tav tm="0">
                                          <p:val>
                                            <p:strVal val="#ppt_x"/>
                                          </p:val>
                                        </p:tav>
                                        <p:tav tm="100000">
                                          <p:val>
                                            <p:strVal val="#ppt_x"/>
                                          </p:val>
                                        </p:tav>
                                      </p:tavLst>
                                    </p:anim>
                                    <p:anim calcmode="lin" valueType="num">
                                      <p:cBhvr>
                                        <p:cTn id="96" dur="1000" fill="hold"/>
                                        <p:tgtEl>
                                          <p:spTgt spid="4099">
                                            <p:txEl>
                                              <p:pRg st="27" end="27"/>
                                            </p:txEl>
                                          </p:spTgt>
                                        </p:tgtEl>
                                        <p:attrNameLst>
                                          <p:attrName>ppt_y</p:attrName>
                                        </p:attrNameLst>
                                      </p:cBhvr>
                                      <p:tavLst>
                                        <p:tav tm="0">
                                          <p:val>
                                            <p:strVal val="#ppt_y-.1"/>
                                          </p:val>
                                        </p:tav>
                                        <p:tav tm="100000">
                                          <p:val>
                                            <p:strVal val="#ppt_y"/>
                                          </p:val>
                                        </p:tav>
                                      </p:tavLst>
                                    </p:anim>
                                  </p:childTnLst>
                                </p:cTn>
                              </p:par>
                            </p:childTnLst>
                          </p:cTn>
                        </p:par>
                        <p:par>
                          <p:cTn id="97" fill="hold">
                            <p:stCondLst>
                              <p:cond delay="15000"/>
                            </p:stCondLst>
                            <p:childTnLst>
                              <p:par>
                                <p:cTn id="98" presetID="47" presetClass="entr" presetSubtype="0" fill="hold" grpId="0" nodeType="afterEffect">
                                  <p:stCondLst>
                                    <p:cond delay="0"/>
                                  </p:stCondLst>
                                  <p:childTnLst>
                                    <p:set>
                                      <p:cBhvr>
                                        <p:cTn id="99" dur="1" fill="hold">
                                          <p:stCondLst>
                                            <p:cond delay="0"/>
                                          </p:stCondLst>
                                        </p:cTn>
                                        <p:tgtEl>
                                          <p:spTgt spid="4099">
                                            <p:txEl>
                                              <p:pRg st="28" end="28"/>
                                            </p:txEl>
                                          </p:spTgt>
                                        </p:tgtEl>
                                        <p:attrNameLst>
                                          <p:attrName>style.visibility</p:attrName>
                                        </p:attrNameLst>
                                      </p:cBhvr>
                                      <p:to>
                                        <p:strVal val="visible"/>
                                      </p:to>
                                    </p:set>
                                    <p:animEffect transition="in" filter="fade">
                                      <p:cBhvr>
                                        <p:cTn id="100" dur="1000"/>
                                        <p:tgtEl>
                                          <p:spTgt spid="4099">
                                            <p:txEl>
                                              <p:pRg st="28" end="28"/>
                                            </p:txEl>
                                          </p:spTgt>
                                        </p:tgtEl>
                                      </p:cBhvr>
                                    </p:animEffect>
                                    <p:anim calcmode="lin" valueType="num">
                                      <p:cBhvr>
                                        <p:cTn id="101" dur="1000" fill="hold"/>
                                        <p:tgtEl>
                                          <p:spTgt spid="4099">
                                            <p:txEl>
                                              <p:pRg st="28" end="28"/>
                                            </p:txEl>
                                          </p:spTgt>
                                        </p:tgtEl>
                                        <p:attrNameLst>
                                          <p:attrName>ppt_x</p:attrName>
                                        </p:attrNameLst>
                                      </p:cBhvr>
                                      <p:tavLst>
                                        <p:tav tm="0">
                                          <p:val>
                                            <p:strVal val="#ppt_x"/>
                                          </p:val>
                                        </p:tav>
                                        <p:tav tm="100000">
                                          <p:val>
                                            <p:strVal val="#ppt_x"/>
                                          </p:val>
                                        </p:tav>
                                      </p:tavLst>
                                    </p:anim>
                                    <p:anim calcmode="lin" valueType="num">
                                      <p:cBhvr>
                                        <p:cTn id="102" dur="1000" fill="hold"/>
                                        <p:tgtEl>
                                          <p:spTgt spid="4099">
                                            <p:txEl>
                                              <p:pRg st="28" end="2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cs-CZ" dirty="0" smtClean="0"/>
              <a:t>Členění motivů</a:t>
            </a:r>
            <a:endParaRPr lang="cs-CZ" dirty="0"/>
          </a:p>
        </p:txBody>
      </p:sp>
      <p:sp>
        <p:nvSpPr>
          <p:cNvPr id="5123" name="Rectangle 3"/>
          <p:cNvSpPr>
            <a:spLocks noGrp="1" noChangeArrowheads="1"/>
          </p:cNvSpPr>
          <p:nvPr>
            <p:ph idx="1"/>
          </p:nvPr>
        </p:nvSpPr>
        <p:spPr/>
        <p:txBody>
          <a:bodyPr>
            <a:normAutofit/>
          </a:bodyPr>
          <a:lstStyle/>
          <a:p>
            <a:pPr algn="just">
              <a:buNone/>
            </a:pPr>
            <a:r>
              <a:rPr lang="cs-CZ" sz="1200" dirty="0" smtClean="0"/>
              <a:t>Mezi zdroje motivace se dají  dle názoru </a:t>
            </a:r>
            <a:r>
              <a:rPr lang="cs-CZ" sz="1200" dirty="0" err="1" smtClean="0"/>
              <a:t>Papuse</a:t>
            </a:r>
            <a:r>
              <a:rPr lang="cs-CZ" sz="1200" dirty="0" smtClean="0"/>
              <a:t> zahrnout i pudy – vnitřní pohnutky. Ty jsou neopomenutelnými hybateli našeho chování, jednání. Záleží jen čistě na síle „ vůle člověka“, jak dokáže odolat „motivacím“ jež byly prostřednictvím pudového jednání vyvolány. </a:t>
            </a:r>
          </a:p>
          <a:p>
            <a:pPr algn="just">
              <a:buNone/>
            </a:pPr>
            <a:r>
              <a:rPr lang="cs-CZ" sz="1200" dirty="0" smtClean="0"/>
              <a:t>Lze to pochopit na příkladu, kdy pohnutka vždy nutí udeřeného člověka, aby sám udeřil. </a:t>
            </a:r>
            <a:r>
              <a:rPr lang="cs-CZ" sz="1200" i="1" dirty="0" smtClean="0"/>
              <a:t>„Hle pruského vojína. Dostane od svého důstojníka políček – jeho první pohnutka, motiv jistě bude, aby toto příkoří vrátil jeho původci“ vojínova ruka bude postižena prudkým popudem (stimulem) nutícím je k příslušnému pohybu. Tento pohyb je téměř bezvolný a byl by proveden takřka s nezbytnou nutností, kdyby nebylo toho, čemu říkáme rozum. Ale v okamžiku, kdy vojínova ruka podléhá nucenému popudu, jenž by vznikl, představí se jeho duchu pomyšlení na kázeň, na povinnost trpné poslušnosti a hlavně na válečný soud a na smrt, a nový popud, tentokrát vědomý, zarazí snahu prvního hnutí, jež nebylo rozváženo.“ </a:t>
            </a:r>
            <a:r>
              <a:rPr lang="cs-CZ" sz="1200" dirty="0" smtClean="0"/>
              <a:t>(</a:t>
            </a:r>
            <a:r>
              <a:rPr lang="cs-CZ" sz="1200" dirty="0" err="1" smtClean="0"/>
              <a:t>Papus</a:t>
            </a:r>
            <a:r>
              <a:rPr lang="cs-CZ" sz="1200" dirty="0" smtClean="0"/>
              <a:t>)</a:t>
            </a:r>
          </a:p>
          <a:p>
            <a:pPr algn="just">
              <a:buFont typeface="Wingdings" pitchFamily="2" charset="2"/>
              <a:buNone/>
            </a:pPr>
            <a:endParaRPr lang="cs-CZ" sz="1200" dirty="0" smtClean="0"/>
          </a:p>
        </p:txBody>
      </p:sp>
      <p:sp>
        <p:nvSpPr>
          <p:cNvPr id="2050" name="AutoShape 2" descr="Kapky vody"/>
          <p:cNvSpPr>
            <a:spLocks noChangeArrowheads="1"/>
          </p:cNvSpPr>
          <p:nvPr/>
        </p:nvSpPr>
        <p:spPr bwMode="auto">
          <a:xfrm>
            <a:off x="2915816" y="3789040"/>
            <a:ext cx="3648397" cy="2549277"/>
          </a:xfrm>
          <a:prstGeom prst="triangle">
            <a:avLst>
              <a:gd name="adj" fmla="val 50000"/>
            </a:avLst>
          </a:prstGeom>
          <a:blipFill dpi="0" rotWithShape="1">
            <a:blip r:embed="rId2" cstate="print">
              <a:alphaModFix amt="50000"/>
            </a:blip>
            <a:srcRect/>
            <a:tile tx="0" ty="0" sx="100000" sy="100000" flip="none" algn="tl"/>
          </a:blipFill>
          <a:ln w="76200" cmpd="tri">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ctr"/>
            <a:r>
              <a:rPr lang="cs-CZ" sz="1000" b="1" i="1" dirty="0" smtClean="0">
                <a:latin typeface="Arial" pitchFamily="34" charset="0"/>
                <a:ea typeface="Calibri" pitchFamily="34" charset="0"/>
                <a:cs typeface="Times New Roman" pitchFamily="18" charset="0"/>
              </a:rPr>
              <a:t>Potřeba seberealizace</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Potřeba uznání a úcty</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Potřeba sounáležitosti a lásky</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Potřeba bezpečí</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Potřeby fyziologické</a:t>
            </a:r>
            <a:endParaRPr lang="cs-CZ" sz="1000" dirty="0" smtClean="0">
              <a:latin typeface="Arial" pitchFamily="34" charset="0"/>
              <a:cs typeface="Arial"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Historický vývoj motivace</a:t>
            </a:r>
          </a:p>
        </p:txBody>
      </p:sp>
      <p:sp>
        <p:nvSpPr>
          <p:cNvPr id="6147" name="Rectangle 3"/>
          <p:cNvSpPr>
            <a:spLocks noGrp="1" noChangeArrowheads="1"/>
          </p:cNvSpPr>
          <p:nvPr>
            <p:ph idx="1"/>
          </p:nvPr>
        </p:nvSpPr>
        <p:spPr/>
        <p:txBody>
          <a:bodyPr>
            <a:noAutofit/>
          </a:bodyPr>
          <a:lstStyle/>
          <a:p>
            <a:pPr algn="just">
              <a:buNone/>
            </a:pPr>
            <a:r>
              <a:rPr lang="cs-CZ" sz="1100" i="1" dirty="0" smtClean="0"/>
              <a:t>„Dvěma hlavními hybateli lidské mysli jsou touha po dobru a strach ze zla.“</a:t>
            </a:r>
            <a:endParaRPr lang="cs-CZ" sz="1100" dirty="0" smtClean="0"/>
          </a:p>
          <a:p>
            <a:pPr algn="just">
              <a:buNone/>
            </a:pPr>
            <a:r>
              <a:rPr lang="cs-CZ" sz="1100" dirty="0" smtClean="0"/>
              <a:t>								Samuel </a:t>
            </a:r>
            <a:r>
              <a:rPr lang="cs-CZ" sz="1100" dirty="0" err="1" smtClean="0"/>
              <a:t>Johnson</a:t>
            </a:r>
            <a:endParaRPr lang="cs-CZ" sz="1100" dirty="0" smtClean="0"/>
          </a:p>
          <a:p>
            <a:pPr algn="just"/>
            <a:r>
              <a:rPr lang="cs-CZ" sz="1100" dirty="0" smtClean="0"/>
              <a:t>Nejstarší teorie na světě – a stále nejrozšířenější – je známá jako úsloví o „cukru             a biči“. Tato teorie předkládá ve své podstatě dva „motivy“, které lze použít a to odměnu nebo nějaké lákadlo na jedné straně a strach z následků na straně druhé. Jde o vnější stimuly, které vznikly na základě analogie chování zvířat. Zvířata těmto stimulům rozumějí – cukr: pochutina, která je pozitivním stimulem a v případě, že je zvíře vyhládlé ho může snadno přinutit k činnosti. V případě, že není zvíře hladové má „cukr“ nepatrný účinek. Ke slovu přichází - bič: negativní stimul, než riskovat bolest, raději vykonám požadovanou činnost. Z toho vyplývá, že do jisté míry jsme schopni ovládat druhé, v závislosti na situaci, pomocí odměn a trestů. </a:t>
            </a:r>
          </a:p>
          <a:p>
            <a:pPr algn="just">
              <a:buNone/>
            </a:pPr>
            <a:r>
              <a:rPr lang="cs-CZ" sz="1100" i="1" dirty="0" smtClean="0"/>
              <a:t> </a:t>
            </a:r>
            <a:endParaRPr lang="cs-CZ" sz="1100" dirty="0" smtClean="0"/>
          </a:p>
          <a:p>
            <a:pPr algn="just">
              <a:buNone/>
            </a:pPr>
            <a:r>
              <a:rPr lang="cs-CZ" sz="1100" i="1" dirty="0" smtClean="0"/>
              <a:t>„Ale lidská přirozenost, zvláště pak naše mimořádná schopnost komunikace, otevírá i třetí možnost. Jsme totiž schopni vyvolat (stimulovat) v druhých celou řadu motivů, které budou mít pramálo společného se strachem z bolesti nebo hledáním materiálních odměn.“( </a:t>
            </a:r>
            <a:r>
              <a:rPr lang="cs-CZ" sz="1100" i="1" dirty="0" err="1" smtClean="0"/>
              <a:t>Adair</a:t>
            </a:r>
            <a:r>
              <a:rPr lang="cs-CZ" sz="1100" i="1" dirty="0" smtClean="0"/>
              <a:t>)</a:t>
            </a:r>
            <a:r>
              <a:rPr lang="cs-CZ" sz="1100" dirty="0" smtClean="0"/>
              <a:t> </a:t>
            </a:r>
          </a:p>
          <a:p>
            <a:pPr algn="just"/>
            <a:r>
              <a:rPr lang="cs-CZ" sz="1100" dirty="0" smtClean="0"/>
              <a:t>O tom jak „úspěšně“ ovládat druhé se v historii pokoušelo pojednat mnoho osobností psychologie a sociologie. Díky nim vznikla řada významných teoriích, které jsou podrobně rozvedeny v další kapitole.</a:t>
            </a:r>
          </a:p>
          <a:p>
            <a:pPr algn="just">
              <a:buNone/>
            </a:pPr>
            <a:endParaRPr lang="cs-CZ" sz="1100" b="1" dirty="0" smtClean="0"/>
          </a:p>
          <a:p>
            <a:pPr algn="just">
              <a:buNone/>
            </a:pPr>
            <a:r>
              <a:rPr lang="cs-CZ" sz="1100" b="1" dirty="0" smtClean="0"/>
              <a:t>Tvůrci mezníků v přístupu k motivaci.</a:t>
            </a:r>
          </a:p>
          <a:p>
            <a:pPr algn="just">
              <a:buNone/>
            </a:pPr>
            <a:r>
              <a:rPr lang="cs-CZ" sz="1100" i="1" dirty="0" smtClean="0"/>
              <a:t>„Pokud by neexistovala ani nepatrná vědomost, stěží bychom mohli naplnit, co lidská povaha v sobě zahrnuje.“							</a:t>
            </a:r>
            <a:r>
              <a:rPr lang="cs-CZ" sz="1100" dirty="0" err="1" smtClean="0"/>
              <a:t>Epiktétos</a:t>
            </a:r>
            <a:r>
              <a:rPr lang="cs-CZ" sz="1100" dirty="0" smtClean="0"/>
              <a:t>			</a:t>
            </a:r>
          </a:p>
          <a:p>
            <a:pPr algn="just"/>
            <a:r>
              <a:rPr lang="cs-CZ" sz="1100" dirty="0" smtClean="0"/>
              <a:t>Existuje mnoho teorií motivace. Důvodem jejich vzniku a spíše rozsáhlejšího počtu různých teorií je fakt, že lidé jsou komplikovaní a žádná teorie neposkytuje univerzálně přijatelné vysvětlení. Motivační teorie slouží manažerům jako zásobník poznatků, z kterého mohou čerpat znalosti, doporučení i inspiraci pro vlastní praxi.</a:t>
            </a:r>
          </a:p>
          <a:p>
            <a:pPr marL="0" indent="0" algn="just">
              <a:buNone/>
            </a:pPr>
            <a:r>
              <a:rPr lang="cs-CZ" sz="1100" dirty="0" smtClean="0"/>
              <a:t>Teorie lze rozdělit do dvou základních skupin:</a:t>
            </a:r>
          </a:p>
          <a:p>
            <a:pPr lvl="0" algn="just"/>
            <a:r>
              <a:rPr lang="cs-CZ" sz="1100" dirty="0" smtClean="0"/>
              <a:t>Teorie potřeb, které se soustřeďují na poznání motivačních příčin. (hledají odpověď na otázku „proč“)</a:t>
            </a:r>
          </a:p>
          <a:p>
            <a:pPr lvl="0"/>
            <a:r>
              <a:rPr lang="cs-CZ" sz="1100" dirty="0" smtClean="0"/>
              <a:t>Teorie zaměřené na průběh motivačního procesu. (hledají odpověď na otázku „jak“)</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buNone/>
            </a:pPr>
            <a:r>
              <a:rPr lang="cs-CZ" sz="1100" b="1" cap="small" dirty="0" smtClean="0"/>
              <a:t>Teorie zaměřené na poznání motivačních příčin:</a:t>
            </a:r>
          </a:p>
          <a:p>
            <a:pPr>
              <a:buNone/>
            </a:pPr>
            <a:r>
              <a:rPr lang="cs-CZ" sz="1100" b="1" u="sng" dirty="0" err="1" smtClean="0"/>
              <a:t>Maslowova</a:t>
            </a:r>
            <a:r>
              <a:rPr lang="cs-CZ" sz="1100" b="1" u="sng" dirty="0" smtClean="0"/>
              <a:t> teorie hierarchie potřeb</a:t>
            </a:r>
            <a:endParaRPr lang="cs-CZ" sz="1100" b="1" i="1" dirty="0" smtClean="0"/>
          </a:p>
          <a:p>
            <a:r>
              <a:rPr lang="cs-CZ" sz="1100" dirty="0" smtClean="0"/>
              <a:t>Jedna z nejznámějších motivačních teorií je vytvořena americkým psychologem A. </a:t>
            </a:r>
            <a:r>
              <a:rPr lang="cs-CZ" sz="1100" dirty="0" err="1" smtClean="0"/>
              <a:t>Maslowem</a:t>
            </a:r>
            <a:r>
              <a:rPr lang="cs-CZ" sz="1100" dirty="0" smtClean="0"/>
              <a:t> (1908 – 1970). Tato teorie motivace  hledí na člověka jako na psychologický organismus, kdy snahou jedince je uspokojit své životní potřeby. Ty se však uspokojují na různých úrovních, jsou tedy hierarchicky strukturovány a různé potřeby mají tudíž pro každého jedince odlišný význam. Primárně lze rozlišit tzv. potřeby nižšího řádu a vyššího řádu. M. </a:t>
            </a:r>
            <a:r>
              <a:rPr lang="cs-CZ" sz="1100" dirty="0" err="1" smtClean="0"/>
              <a:t>Nakonečný</a:t>
            </a:r>
            <a:r>
              <a:rPr lang="cs-CZ" sz="1100" dirty="0" smtClean="0"/>
              <a:t> označuje „nižší“ potřeby jako deficitní motivy a vývojově „vyšší“ potřeby jako motivy růstu. Na zmíněné potřeby se zároveň váže i dvojí druh uspokojování. </a:t>
            </a:r>
          </a:p>
          <a:p>
            <a:pPr marL="0" indent="0">
              <a:buNone/>
            </a:pPr>
            <a:r>
              <a:rPr lang="cs-CZ" sz="1100" b="1" dirty="0" smtClean="0"/>
              <a:t>1) Deficitní motivy</a:t>
            </a:r>
            <a:endParaRPr lang="cs-CZ" sz="1100" dirty="0" smtClean="0"/>
          </a:p>
          <a:p>
            <a:r>
              <a:rPr lang="cs-CZ" sz="1100" dirty="0" smtClean="0"/>
              <a:t>Nižší potřeby jsou potřebami prvního hierarchického stupně a patří sem základní lidské potřeby, tzv. fyziologické potřeby. Označují se jako deficitní. V tomto smyslu se jedná především o existenční podmínky, kdy každá potřeba vyjadřuje určitý základní nedostatek (např. jídla, spánku), a může být uspokojena redukcí, tj. dosažením příslušného podnětu (nasycením, odpočinkem). V pracovní oblasti tvoří tyto potřeby např. mzdy a základní pracovní podmínky. S postupným uspokojováním této skupiny potřeb jejich intenzita klesá. Jsou tedy potřebami přechodnými.</a:t>
            </a:r>
          </a:p>
          <a:p>
            <a:r>
              <a:rPr lang="cs-CZ" sz="1100" b="1" i="1" dirty="0" smtClean="0"/>
              <a:t>Potřeby fyziologické</a:t>
            </a:r>
            <a:r>
              <a:rPr lang="cs-CZ" sz="1100" b="1" dirty="0" smtClean="0"/>
              <a:t> </a:t>
            </a:r>
            <a:r>
              <a:rPr lang="cs-CZ" sz="1100" dirty="0" smtClean="0"/>
              <a:t>– potřeba stravy, spánku, aktivity, zachování rodu, odpovídající pracovní podmínky, spravedlivá odměna.</a:t>
            </a:r>
          </a:p>
          <a:p>
            <a:r>
              <a:rPr lang="cs-CZ" sz="1100" b="1" i="1" dirty="0" smtClean="0"/>
              <a:t>Potřeby bezpečí a jistoty</a:t>
            </a:r>
            <a:r>
              <a:rPr lang="cs-CZ" sz="1100" dirty="0" smtClean="0"/>
              <a:t> – bezpečné </a:t>
            </a:r>
            <a:r>
              <a:rPr lang="cs-CZ" sz="1100" dirty="0" err="1" smtClean="0"/>
              <a:t>prac</a:t>
            </a:r>
            <a:r>
              <a:rPr lang="cs-CZ" sz="1100" dirty="0" smtClean="0"/>
              <a:t>. podmínky, jistota zaměstnání.</a:t>
            </a:r>
          </a:p>
          <a:p>
            <a:pPr marL="0" indent="0">
              <a:buNone/>
            </a:pPr>
            <a:r>
              <a:rPr lang="cs-CZ" sz="1100" b="1" dirty="0" smtClean="0"/>
              <a:t>2) Motivy růstu</a:t>
            </a:r>
            <a:endParaRPr lang="cs-CZ" sz="1100" dirty="0" smtClean="0"/>
          </a:p>
          <a:p>
            <a:r>
              <a:rPr lang="cs-CZ" sz="1100" dirty="0" smtClean="0"/>
              <a:t>Jedinec osvobozený od deficitních potřeb se snaží uspokojit potřeby druhého hierarchického stupně – potřeby vyšší. Nazývají se potřebami růstu. Na této úrovni jde zejména o existenční jistoty a potřebu seberealizace. </a:t>
            </a:r>
            <a:r>
              <a:rPr lang="cs-CZ" sz="1100" dirty="0" err="1" smtClean="0"/>
              <a:t>Nakonečný</a:t>
            </a:r>
            <a:r>
              <a:rPr lang="cs-CZ" sz="1100" dirty="0" smtClean="0"/>
              <a:t> se k této skutečnosti vyjadřuje: </a:t>
            </a:r>
          </a:p>
          <a:p>
            <a:pPr>
              <a:buNone/>
            </a:pPr>
            <a:r>
              <a:rPr lang="cs-CZ" sz="1100" i="1" dirty="0" smtClean="0"/>
              <a:t>„Je-li člověk relativně uspokojen ve svých deficitních potřebách, tj., cítí-li se zdráv                  a existenčně zabezpečen, má tendenci k transcendování své situace a k uplatnění svých tvořivých sil a schopností.“</a:t>
            </a:r>
            <a:r>
              <a:rPr lang="cs-CZ" sz="1100" dirty="0" smtClean="0"/>
              <a:t> </a:t>
            </a:r>
          </a:p>
          <a:p>
            <a:r>
              <a:rPr lang="cs-CZ" sz="1100" b="1" i="1" dirty="0" smtClean="0"/>
              <a:t>Potřeby sociální</a:t>
            </a:r>
            <a:r>
              <a:rPr lang="cs-CZ" sz="1100" dirty="0" smtClean="0"/>
              <a:t> (sounáležitosti) – potřeba sociálních kontaktů, přátelství, sympatie. </a:t>
            </a:r>
          </a:p>
          <a:p>
            <a:r>
              <a:rPr lang="cs-CZ" sz="1100" b="1" i="1" dirty="0" smtClean="0"/>
              <a:t>Potřeby uznání</a:t>
            </a:r>
            <a:r>
              <a:rPr lang="cs-CZ" sz="1100" dirty="0" smtClean="0"/>
              <a:t> – ocenění úspěchu, pověřování významnými aktivitami, odpovědností.</a:t>
            </a:r>
          </a:p>
          <a:p>
            <a:pPr>
              <a:buNone/>
            </a:pPr>
            <a:r>
              <a:rPr lang="cs-CZ" sz="1100" dirty="0" smtClean="0"/>
              <a:t>Klíčovým se stává pojem seberealizace. Jde o uskutečnění člověka jako člověka, o rozvíjení jeho biogenního lidského potenciálu.</a:t>
            </a:r>
          </a:p>
          <a:p>
            <a:r>
              <a:rPr lang="cs-CZ" sz="1100" b="1" i="1" dirty="0" smtClean="0"/>
              <a:t>Potřeby seberealizace</a:t>
            </a:r>
            <a:r>
              <a:rPr lang="cs-CZ" sz="1100" dirty="0" smtClean="0"/>
              <a:t> – prostor pro tvořivost a rozvoj osobnosti, využití osobního potenciálu, práce se stává posláním.</a:t>
            </a:r>
          </a:p>
          <a:p>
            <a:pPr lvl="0"/>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lgn="just">
              <a:buNone/>
            </a:pPr>
            <a:r>
              <a:rPr lang="cs-CZ" sz="1050" b="1" cap="small" dirty="0" smtClean="0"/>
              <a:t>Teorie X a Y (teorie povolené a přitažené uzdy – autor D. </a:t>
            </a:r>
            <a:r>
              <a:rPr lang="cs-CZ" sz="1050" b="1" cap="small" dirty="0" err="1" smtClean="0"/>
              <a:t>McGregor</a:t>
            </a:r>
            <a:r>
              <a:rPr lang="cs-CZ" sz="1050" b="1" cap="small" dirty="0" smtClean="0"/>
              <a:t>)</a:t>
            </a:r>
          </a:p>
          <a:p>
            <a:pPr algn="just"/>
            <a:r>
              <a:rPr lang="cs-CZ" sz="1050" dirty="0" smtClean="0"/>
              <a:t>Teorie X a Y se řadí do oblasti humanistické psychologie. Reflektuje existenci protikladných představ o člověku jako pracovníkovi. Na základě těchto představ pak vycházejí jednotlivé přístupy k němu. </a:t>
            </a:r>
          </a:p>
          <a:p>
            <a:pPr algn="just"/>
            <a:r>
              <a:rPr lang="cs-CZ" sz="1050" dirty="0" smtClean="0"/>
              <a:t>Tato především manažerská teorie podle definice </a:t>
            </a:r>
            <a:r>
              <a:rPr lang="cs-CZ" sz="1050" dirty="0" err="1" smtClean="0"/>
              <a:t>McGregora</a:t>
            </a:r>
            <a:r>
              <a:rPr lang="cs-CZ" sz="1050" dirty="0" smtClean="0"/>
              <a:t> rozlišuje dvě protichůdné kategorie lidského chování v organizaci. Za každým přístupem manažera tedy stojí v pozadí jeho určité pojetí lidí a jejich chování. </a:t>
            </a:r>
          </a:p>
          <a:p>
            <a:pPr lvl="0" algn="just">
              <a:buNone/>
            </a:pPr>
            <a:r>
              <a:rPr lang="cs-CZ" sz="1050" b="1" dirty="0" smtClean="0"/>
              <a:t>Teorie X</a:t>
            </a:r>
            <a:endParaRPr lang="cs-CZ" sz="1050" dirty="0" smtClean="0"/>
          </a:p>
          <a:p>
            <a:pPr algn="just"/>
            <a:r>
              <a:rPr lang="cs-CZ" sz="1050" dirty="0" smtClean="0"/>
              <a:t>Předpokládá se, že lidé této kategorie pracují neradi. Východiskem je myšlenka,         že člověk je tvor líný, nezodpovědný a má vrozenou nechuť, někdy i odpor k práci. Lidé, protože se o svou práci příliš nezajímají, k ní tedy musejí být nuceni, jinak se jí budou pokud možno vyhýbat. Přitom jsou nejraději, když jsou vedeni a dělají to, co se jim uloží, než kdyby o tom, co mají dělat, museli sami přemýšlet. Takoví lidé se vyhýbají zodpovědnosti, jsou nesamostatní, bez ctižádosti a v zásadě dávají přednost jistotě.  Pro motivaci tohoto typu lidí je nejvhodnější účinný systém odměn a trestů. Dobrý výkon je třeba řádně odměňovat. Podmínkou takového systému je neustálé vedení a kontrola. Jedině tehdy mohou přispívat k plnění cílů organizace. Tuto „filosofii“ podle M. </a:t>
            </a:r>
            <a:r>
              <a:rPr lang="cs-CZ" sz="1050" dirty="0" err="1" smtClean="0"/>
              <a:t>Nakonečného</a:t>
            </a:r>
            <a:r>
              <a:rPr lang="cs-CZ" sz="1050" dirty="0" smtClean="0"/>
              <a:t> zastává mnoho manažerů, kteří používají autoritativní metody vedení. </a:t>
            </a:r>
          </a:p>
          <a:p>
            <a:pPr lvl="0" algn="just">
              <a:buNone/>
            </a:pPr>
            <a:r>
              <a:rPr lang="cs-CZ" sz="1050" b="1" dirty="0" smtClean="0"/>
              <a:t>Teorie Y</a:t>
            </a:r>
            <a:endParaRPr lang="cs-CZ" sz="1050" dirty="0" smtClean="0"/>
          </a:p>
          <a:p>
            <a:pPr algn="just"/>
            <a:r>
              <a:rPr lang="cs-CZ" sz="1050" dirty="0" smtClean="0"/>
              <a:t>Naproti tomu lidé kategorie Y si svůj postoj k práci vytváří teprve během svých pracovních zkušeností. Fyzická i duševní námaha při práci je pro ně přirozeným stavem stejně tak jako např. hraní či odpočinek. Člověk tedy za normálních okolností práci principiálně neodmítá, naopak pracovat chce, je iniciativní, a pokud je jím zastávaná práce v souladu s jeho osobními cíli, nepotřebuje být kontrolován. Lidé tohoto typu mají vrozený smysl pro odpovědnost, kterou také rádi nejen přijímají, ale také vyhledávají a doslova je pro ně zdrojem uspokojení. Povinnosti jsou pro ně rovněž čímsi přirozeným. Radují se ze svých výsledků a směřují k tomu, aby jim práce byla pozitivní zkušeností. Vyhýbání se odpovědnosti, touha po jistotě a absence ctižádosti nejsou podle teorie Y vrozenými vlastnostmi, ale bývají obecně důsledkem nedobrých zkušeností.</a:t>
            </a:r>
          </a:p>
          <a:p>
            <a:pPr algn="just"/>
            <a:r>
              <a:rPr lang="cs-CZ" sz="1050" dirty="0" smtClean="0"/>
              <a:t>Pro lidi typu Y je v souvislosti s motivací podstatný pocit důležitosti a užitečnosti jejich vlastní práce. Musí jim být  umožněno pracovat tvořivě, což je pro ně mnohdy důležitější než např. finanční odměny. Uspokojení potřeb vlastní osobnosti  a  jejího rozvoje je pro ně nejvýznamnější odměnou. Lidé jsou obdařeni představivostí, soudností                      a vynalézavostí pro řešení problémů organizace, od níž očekávají, že jim poskytne příležitost, aby se seberealizovali. V efektivitě jim pak brání špatná organizace práce a další vnější faktory podobného druhu. </a:t>
            </a:r>
          </a:p>
          <a:p>
            <a:pPr algn="just"/>
            <a:r>
              <a:rPr lang="cs-CZ" sz="1050" i="1" dirty="0" smtClean="0"/>
              <a:t>Jak ve svých skriptech uvádí J. Truneček, sociologické rozbory potvrdily, že méně kvalifikovaní výrobní a obslužní dělníci v rutinních oblastech práce přijímají spíše jednoznačné vedení a okamžité a jasné oceňování výsledků, zatímco intelektuálně vyspělí tvůrčí pracovníci dávají spíše přednost pro řízení v duchu teorie Y.</a:t>
            </a:r>
            <a:endParaRPr lang="cs-CZ" sz="1050" dirty="0" smtClean="0"/>
          </a:p>
          <a:p>
            <a:pPr lvl="0"/>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a:xfrm>
            <a:off x="467544" y="1916832"/>
            <a:ext cx="8229600" cy="4389120"/>
          </a:xfrm>
        </p:spPr>
        <p:txBody>
          <a:bodyPr>
            <a:noAutofit/>
          </a:bodyPr>
          <a:lstStyle/>
          <a:p>
            <a:pPr algn="just">
              <a:buNone/>
            </a:pPr>
            <a:r>
              <a:rPr lang="cs-CZ" sz="1200" b="1" cap="small" dirty="0" smtClean="0"/>
              <a:t>Teorie ERG  (teorie tří potřeb – autor C. P. </a:t>
            </a:r>
            <a:r>
              <a:rPr lang="cs-CZ" sz="1200" b="1" cap="small" dirty="0" err="1" smtClean="0"/>
              <a:t>Alderfer</a:t>
            </a:r>
            <a:r>
              <a:rPr lang="cs-CZ" sz="1200" b="1" cap="small" dirty="0" smtClean="0"/>
              <a:t>)</a:t>
            </a:r>
          </a:p>
          <a:p>
            <a:pPr algn="just">
              <a:buNone/>
            </a:pPr>
            <a:r>
              <a:rPr lang="cs-CZ" sz="1200" dirty="0" smtClean="0"/>
              <a:t>Tato teorie navazuje na </a:t>
            </a:r>
            <a:r>
              <a:rPr lang="cs-CZ" sz="1200" dirty="0" err="1" smtClean="0"/>
              <a:t>Maslowovu</a:t>
            </a:r>
            <a:r>
              <a:rPr lang="cs-CZ" sz="1200" dirty="0" smtClean="0"/>
              <a:t> teorii. Lidské potřeby se dle této teorie dělí do tří hierarchických skupin, a to na potřeby:</a:t>
            </a:r>
          </a:p>
          <a:p>
            <a:pPr algn="just"/>
            <a:r>
              <a:rPr lang="cs-CZ" sz="1200" b="1" dirty="0" smtClean="0"/>
              <a:t>E – existence, ve vztahu k přežití a reprodukci (EXISTENCE)</a:t>
            </a:r>
            <a:endParaRPr lang="cs-CZ" sz="1200" dirty="0" smtClean="0"/>
          </a:p>
          <a:p>
            <a:pPr algn="just"/>
            <a:r>
              <a:rPr lang="cs-CZ" sz="1200" b="1" dirty="0" smtClean="0"/>
              <a:t>R – sociálních vztahů k pracovnímu okolí (RELATEDNESS)</a:t>
            </a:r>
            <a:endParaRPr lang="cs-CZ" sz="1200" dirty="0" smtClean="0"/>
          </a:p>
          <a:p>
            <a:pPr algn="just"/>
            <a:r>
              <a:rPr lang="cs-CZ" sz="1200" b="1" dirty="0" smtClean="0"/>
              <a:t>G – dalšího osobního rozvoje, růstu osobního potenciálu (GROWTH).</a:t>
            </a:r>
            <a:endParaRPr lang="cs-CZ" sz="1200" dirty="0" smtClean="0"/>
          </a:p>
          <a:p>
            <a:pPr algn="just">
              <a:buNone/>
            </a:pPr>
            <a:r>
              <a:rPr lang="cs-CZ" sz="1200" i="1" dirty="0" smtClean="0"/>
              <a:t>Nejvíce je vyzdvižena ochota a touha po osobním růstu, zvyšováním a plném využití osobního potenciálu. Zřejmá je podobnost s „</a:t>
            </a:r>
            <a:r>
              <a:rPr lang="cs-CZ" sz="1200" i="1" dirty="0" err="1" smtClean="0"/>
              <a:t>Maslowovou</a:t>
            </a:r>
            <a:r>
              <a:rPr lang="cs-CZ" sz="1200" i="1" dirty="0" smtClean="0"/>
              <a:t> seberealizací“. Jedná se o  největší </a:t>
            </a:r>
            <a:r>
              <a:rPr lang="cs-CZ" sz="1200" i="1" dirty="0" err="1" smtClean="0"/>
              <a:t>motivátor</a:t>
            </a:r>
            <a:r>
              <a:rPr lang="cs-CZ" sz="1200" i="1" dirty="0" smtClean="0"/>
              <a:t>. Jak tvrdí </a:t>
            </a:r>
            <a:r>
              <a:rPr lang="cs-CZ" sz="1200" i="1" dirty="0" err="1" smtClean="0"/>
              <a:t>Niven</a:t>
            </a:r>
            <a:r>
              <a:rPr lang="cs-CZ" sz="1200" i="1" dirty="0" smtClean="0"/>
              <a:t>: „ </a:t>
            </a:r>
            <a:r>
              <a:rPr lang="cs-CZ" sz="1200" dirty="0" smtClean="0"/>
              <a:t>Všechno, co děláme, </a:t>
            </a:r>
            <a:r>
              <a:rPr lang="cs-CZ" sz="1200" dirty="0" err="1" smtClean="0"/>
              <a:t>děláme</a:t>
            </a:r>
            <a:r>
              <a:rPr lang="cs-CZ" sz="1200" dirty="0" smtClean="0"/>
              <a:t> z vlastního zájmu – děláme to , protože jsme přesvědčení, že je to tak pro nás nejlepší. Ti, kdo pracují usilovně, činí tak v očekávání odměny. Tato odměna nejen ospravedlňuje jejich úsilí, ale vyžaduje od nich         i nefalšovaný zápal pro věc. Ti, kdo práci nevěnují dostatečné síly, se tak projevují proto, že z jejich pohledu nepřevyšuje dlouhodobý prospěch z pilné práce prospěch krátkodobý, jímž je lenivá, nenáročná, neunavující činnost. Připomínejte si hodnotu věcí, které chcete, a pocit velikosti budete potom pociťovat i při vynakládání úsilí potřebného k jejich dosažení.“</a:t>
            </a:r>
            <a:r>
              <a:rPr lang="cs-CZ" sz="1200" i="1" dirty="0" smtClean="0"/>
              <a:t> </a:t>
            </a:r>
            <a:endParaRPr lang="cs-CZ" sz="1200" dirty="0" smtClean="0"/>
          </a:p>
          <a:p>
            <a:pPr algn="just"/>
            <a:r>
              <a:rPr lang="cs-CZ" sz="1200" i="1" dirty="0" smtClean="0"/>
              <a:t>Výzkumníci zjišťují, že uvědomovaný vlastní zájem, odměna, o niž podle přesvědčení dotyčného jedince jde, je tím nejvýznamnějším faktorem při předvídaní zápalu při práci           a uspokojení z ní. Vlastní zájem představuje 75 % osobní motivace pracovního výkonu.</a:t>
            </a:r>
            <a:endParaRPr lang="cs-CZ" sz="1200" dirty="0" smtClean="0"/>
          </a:p>
          <a:p>
            <a:pPr algn="just"/>
            <a:r>
              <a:rPr lang="cs-CZ" sz="1200" i="1" dirty="0" smtClean="0"/>
              <a:t> Přístup této teorie přikládá menší význam přísně hierarchickému uspořádání chování podmíněnému potřebami. Potřeby různých úrovní mohou působit součastně a neexistuje automatický přístup z jedné úrovně na druhou. Jestliže potřeby vyšších úrovní není možno uspokojit, potřeby nižších úrovní je mohou vhodně nahrazovat. Jde o užitečné zdokonalení </a:t>
            </a:r>
            <a:r>
              <a:rPr lang="cs-CZ" sz="1200" i="1" dirty="0" err="1" smtClean="0"/>
              <a:t>Maslowova</a:t>
            </a:r>
            <a:r>
              <a:rPr lang="cs-CZ" sz="1200" i="1" dirty="0" smtClean="0"/>
              <a:t> přístupu. </a:t>
            </a:r>
            <a:endParaRPr lang="cs-CZ" sz="1200" dirty="0" smtClean="0"/>
          </a:p>
          <a:p>
            <a:pPr lvl="0">
              <a:buNone/>
            </a:pPr>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lgn="just">
              <a:buNone/>
            </a:pPr>
            <a:r>
              <a:rPr lang="cs-CZ" sz="1050" i="1" dirty="0" smtClean="0"/>
              <a:t>„Pokud stavba mostu neobohatí vědomí těch, kteří na ní pracují, pak by se most neměl stavět.“			</a:t>
            </a:r>
          </a:p>
          <a:p>
            <a:pPr algn="just">
              <a:buNone/>
            </a:pPr>
            <a:r>
              <a:rPr lang="cs-CZ" sz="1050" i="1" dirty="0" smtClean="0"/>
              <a:t>						</a:t>
            </a:r>
            <a:r>
              <a:rPr lang="cs-CZ" sz="1050" dirty="0" smtClean="0"/>
              <a:t>Franz Fanon</a:t>
            </a:r>
          </a:p>
          <a:p>
            <a:pPr algn="just"/>
            <a:r>
              <a:rPr lang="cs-CZ" sz="1100" b="1" dirty="0" smtClean="0"/>
              <a:t>Teorie dvou faktorů. </a:t>
            </a:r>
            <a:r>
              <a:rPr lang="cs-CZ" sz="1100" dirty="0" smtClean="0"/>
              <a:t>Jedná se o zásadní modifikaci </a:t>
            </a:r>
            <a:r>
              <a:rPr lang="cs-CZ" sz="1100" dirty="0" err="1" smtClean="0"/>
              <a:t>Maslowovy</a:t>
            </a:r>
            <a:r>
              <a:rPr lang="cs-CZ" sz="1100" dirty="0" smtClean="0"/>
              <a:t> teorie potřeb, kterou provedl Frederick </a:t>
            </a:r>
            <a:r>
              <a:rPr lang="cs-CZ" sz="1100" dirty="0" err="1" smtClean="0"/>
              <a:t>Herzberg</a:t>
            </a:r>
            <a:r>
              <a:rPr lang="cs-CZ" sz="1100" dirty="0" smtClean="0"/>
              <a:t>. Formuluje dvě skupiny vzájemně odlišných faktorů, z nichž jedny ovlivňují pracovní spokojenost, druhé pak pracovní nespokojenost. První skupina je označena jako </a:t>
            </a:r>
            <a:r>
              <a:rPr lang="cs-CZ" sz="1100" dirty="0" err="1" smtClean="0"/>
              <a:t>motivátory</a:t>
            </a:r>
            <a:r>
              <a:rPr lang="cs-CZ" sz="1100" dirty="0" smtClean="0"/>
              <a:t> (</a:t>
            </a:r>
            <a:r>
              <a:rPr lang="cs-CZ" sz="1100" dirty="0" err="1" smtClean="0"/>
              <a:t>satisfaktory</a:t>
            </a:r>
            <a:r>
              <a:rPr lang="cs-CZ" sz="1100" dirty="0" smtClean="0"/>
              <a:t>). Jejich pozitivní účinek se projevuje jako spokojenost, negativní účinek jako nespokojenost. Druhá skupina bývá označována jako </a:t>
            </a:r>
            <a:r>
              <a:rPr lang="cs-CZ" sz="1100" dirty="0" err="1" smtClean="0"/>
              <a:t>frustrátory</a:t>
            </a:r>
            <a:r>
              <a:rPr lang="cs-CZ" sz="1100" dirty="0" smtClean="0"/>
              <a:t> nebo </a:t>
            </a:r>
            <a:r>
              <a:rPr lang="cs-CZ" sz="1100" dirty="0" err="1" smtClean="0"/>
              <a:t>dissatisfaktory</a:t>
            </a:r>
            <a:r>
              <a:rPr lang="cs-CZ" sz="1100" dirty="0" smtClean="0"/>
              <a:t>. Jejich negativní účinek přináší nespokojenost, pozitivní účinek nepřináší pocit spokojenosti, nýbrž pouze absenci nespokojenosti.</a:t>
            </a:r>
          </a:p>
          <a:p>
            <a:pPr algn="just"/>
            <a:r>
              <a:rPr lang="cs-CZ" sz="1100" i="1" dirty="0" smtClean="0"/>
              <a:t>K </a:t>
            </a:r>
            <a:r>
              <a:rPr lang="cs-CZ" sz="1100" i="1" dirty="0" err="1" smtClean="0"/>
              <a:t>satisfaktorům</a:t>
            </a:r>
            <a:r>
              <a:rPr lang="cs-CZ" sz="1100" i="1" dirty="0" smtClean="0"/>
              <a:t> patří:</a:t>
            </a:r>
            <a:r>
              <a:rPr lang="cs-CZ" sz="1100" dirty="0" smtClean="0"/>
              <a:t>  dosažení cíle, uznání, povýšení, práce sama, možnost osobního růstu, odpovědnost.</a:t>
            </a:r>
          </a:p>
          <a:p>
            <a:pPr algn="just"/>
            <a:r>
              <a:rPr lang="cs-CZ" sz="1100" i="1" dirty="0" smtClean="0"/>
              <a:t>Mezi </a:t>
            </a:r>
            <a:r>
              <a:rPr lang="cs-CZ" sz="1100" i="1" dirty="0" err="1" smtClean="0"/>
              <a:t>dissatisfaktory</a:t>
            </a:r>
            <a:r>
              <a:rPr lang="cs-CZ" sz="1100" i="1" dirty="0" smtClean="0"/>
              <a:t> patří</a:t>
            </a:r>
            <a:r>
              <a:rPr lang="cs-CZ" sz="1100" dirty="0" smtClean="0"/>
              <a:t>:  podniková politika a správa, odborný dozor, vztahy k nadřízeným, vztahy s pracovníky stejné úrovně, vztahy s podřízenými, plat, jistota práce, osobní život, pracovní podmínky, postavení.</a:t>
            </a:r>
          </a:p>
          <a:p>
            <a:pPr algn="just">
              <a:buNone/>
            </a:pPr>
            <a:r>
              <a:rPr lang="cs-CZ" sz="1100" dirty="0" smtClean="0"/>
              <a:t>N. A. Harlander uvádí, že účinky motivátorů a frustrátorů jsou tedy vždy dvojí: pozitivní  a negativní. </a:t>
            </a:r>
          </a:p>
          <a:p>
            <a:pPr algn="just">
              <a:buNone/>
            </a:pPr>
            <a:r>
              <a:rPr lang="cs-CZ" sz="1100" dirty="0" smtClean="0"/>
              <a:t> </a:t>
            </a:r>
          </a:p>
          <a:p>
            <a:pPr algn="just">
              <a:buNone/>
            </a:pPr>
            <a:r>
              <a:rPr lang="cs-CZ" sz="1100" b="1" dirty="0" err="1" smtClean="0"/>
              <a:t>Motivátory</a:t>
            </a:r>
            <a:endParaRPr lang="cs-CZ" sz="1100" dirty="0" smtClean="0"/>
          </a:p>
          <a:p>
            <a:pPr algn="just"/>
            <a:r>
              <a:rPr lang="cs-CZ" sz="1100" i="1" dirty="0" smtClean="0"/>
              <a:t>Pozitivní účinek:</a:t>
            </a:r>
          </a:p>
          <a:p>
            <a:pPr algn="just"/>
            <a:r>
              <a:rPr lang="cs-CZ" sz="1100" dirty="0" smtClean="0"/>
              <a:t>Spokojenost</a:t>
            </a:r>
          </a:p>
          <a:p>
            <a:pPr algn="just"/>
            <a:r>
              <a:rPr lang="cs-CZ" sz="1100" i="1" dirty="0" smtClean="0"/>
              <a:t>Negativní účinek:</a:t>
            </a:r>
            <a:endParaRPr lang="cs-CZ" sz="1100" dirty="0" smtClean="0"/>
          </a:p>
          <a:p>
            <a:pPr algn="just"/>
            <a:r>
              <a:rPr lang="cs-CZ" sz="1100" dirty="0" smtClean="0"/>
              <a:t>Nespokojenost</a:t>
            </a:r>
          </a:p>
          <a:p>
            <a:pPr algn="just">
              <a:buNone/>
            </a:pPr>
            <a:r>
              <a:rPr lang="cs-CZ" sz="1100" b="1" dirty="0" err="1" smtClean="0"/>
              <a:t>Frustrátory</a:t>
            </a:r>
            <a:endParaRPr lang="cs-CZ" sz="1100" dirty="0" smtClean="0"/>
          </a:p>
          <a:p>
            <a:pPr algn="just"/>
            <a:r>
              <a:rPr lang="cs-CZ" sz="1100" i="1" dirty="0" smtClean="0"/>
              <a:t>Pozitivní účinek:</a:t>
            </a:r>
          </a:p>
          <a:p>
            <a:pPr algn="just"/>
            <a:r>
              <a:rPr lang="cs-CZ" sz="1100" dirty="0" smtClean="0"/>
              <a:t>Ne-nespokojenost</a:t>
            </a:r>
          </a:p>
          <a:p>
            <a:pPr algn="just"/>
            <a:r>
              <a:rPr lang="cs-CZ" sz="1100" i="1" dirty="0" smtClean="0"/>
              <a:t>Negativní účinek:</a:t>
            </a:r>
            <a:endParaRPr lang="cs-CZ" sz="1100" dirty="0" smtClean="0"/>
          </a:p>
          <a:p>
            <a:pPr algn="just"/>
            <a:r>
              <a:rPr lang="cs-CZ" sz="1100" dirty="0" smtClean="0"/>
              <a:t>Nespokojenost</a:t>
            </a:r>
          </a:p>
        </p:txBody>
      </p:sp>
      <p:graphicFrame>
        <p:nvGraphicFramePr>
          <p:cNvPr id="4" name="Tabulka 3"/>
          <p:cNvGraphicFramePr>
            <a:graphicFrameLocks noGrp="1"/>
          </p:cNvGraphicFramePr>
          <p:nvPr/>
        </p:nvGraphicFramePr>
        <p:xfrm>
          <a:off x="3563888" y="4221088"/>
          <a:ext cx="2286000" cy="1152128"/>
        </p:xfrm>
        <a:graphic>
          <a:graphicData uri="http://schemas.openxmlformats.org/drawingml/2006/table">
            <a:tbl>
              <a:tblPr/>
              <a:tblGrid>
                <a:gridCol w="11176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tblGrid>
              <a:tr h="389264">
                <a:tc gridSpan="2">
                  <a:txBody>
                    <a:bodyPr/>
                    <a:lstStyle/>
                    <a:p>
                      <a:pPr algn="just">
                        <a:lnSpc>
                          <a:spcPct val="115000"/>
                        </a:lnSpc>
                        <a:spcAft>
                          <a:spcPts val="1000"/>
                        </a:spcAft>
                      </a:pPr>
                      <a:r>
                        <a:rPr lang="cs-CZ" sz="1200" b="1" dirty="0" err="1">
                          <a:latin typeface="Times New Roman"/>
                          <a:ea typeface="Calibri"/>
                          <a:cs typeface="Times New Roman"/>
                        </a:rPr>
                        <a:t>Motivátory</a:t>
                      </a:r>
                      <a:endParaRPr lang="cs-CZ" sz="1200" dirty="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508576">
                <a:tc>
                  <a:txBody>
                    <a:bodyPr/>
                    <a:lstStyle/>
                    <a:p>
                      <a:pPr algn="just">
                        <a:lnSpc>
                          <a:spcPct val="115000"/>
                        </a:lnSpc>
                        <a:spcAft>
                          <a:spcPts val="1000"/>
                        </a:spcAft>
                      </a:pPr>
                      <a:r>
                        <a:rPr lang="cs-CZ" sz="1200" i="1">
                          <a:latin typeface="Times New Roman"/>
                          <a:ea typeface="Calibri"/>
                          <a:cs typeface="Times New Roman"/>
                        </a:rPr>
                        <a:t>Pozitivní účinek:</a:t>
                      </a:r>
                      <a:endParaRPr lang="cs-CZ" sz="120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i="1">
                          <a:latin typeface="Times New Roman"/>
                          <a:ea typeface="Calibri"/>
                          <a:cs typeface="Times New Roman"/>
                        </a:rPr>
                        <a:t>Negativní účinek:</a:t>
                      </a:r>
                      <a:endParaRPr lang="cs-CZ" sz="120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4288">
                <a:tc>
                  <a:txBody>
                    <a:bodyPr/>
                    <a:lstStyle/>
                    <a:p>
                      <a:pPr algn="just">
                        <a:lnSpc>
                          <a:spcPct val="115000"/>
                        </a:lnSpc>
                        <a:spcAft>
                          <a:spcPts val="1000"/>
                        </a:spcAft>
                      </a:pPr>
                      <a:r>
                        <a:rPr lang="cs-CZ" sz="1200">
                          <a:latin typeface="Times New Roman"/>
                          <a:ea typeface="Calibri"/>
                          <a:cs typeface="Times New Roman"/>
                        </a:rPr>
                        <a:t>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dirty="0">
                          <a:latin typeface="Times New Roman"/>
                          <a:ea typeface="Calibri"/>
                          <a:cs typeface="Times New Roman"/>
                        </a:rPr>
                        <a:t>Nespokojenost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graphicFrame>
        <p:nvGraphicFramePr>
          <p:cNvPr id="5" name="Tabulka 4"/>
          <p:cNvGraphicFramePr>
            <a:graphicFrameLocks noGrp="1"/>
          </p:cNvGraphicFramePr>
          <p:nvPr/>
        </p:nvGraphicFramePr>
        <p:xfrm>
          <a:off x="6084168" y="4210023"/>
          <a:ext cx="2324100" cy="1163193"/>
        </p:xfrm>
        <a:graphic>
          <a:graphicData uri="http://schemas.openxmlformats.org/drawingml/2006/table">
            <a:tbl>
              <a:tblPr/>
              <a:tblGrid>
                <a:gridCol w="1155700">
                  <a:extLst>
                    <a:ext uri="{9D8B030D-6E8A-4147-A177-3AD203B41FA5}">
                      <a16:colId xmlns:a16="http://schemas.microsoft.com/office/drawing/2014/main" val="20000"/>
                    </a:ext>
                  </a:extLst>
                </a:gridCol>
                <a:gridCol w="1168400">
                  <a:extLst>
                    <a:ext uri="{9D8B030D-6E8A-4147-A177-3AD203B41FA5}">
                      <a16:colId xmlns:a16="http://schemas.microsoft.com/office/drawing/2014/main" val="20001"/>
                    </a:ext>
                  </a:extLst>
                </a:gridCol>
              </a:tblGrid>
              <a:tr h="321945">
                <a:tc gridSpan="2">
                  <a:txBody>
                    <a:bodyPr/>
                    <a:lstStyle/>
                    <a:p>
                      <a:pPr algn="just">
                        <a:lnSpc>
                          <a:spcPct val="115000"/>
                        </a:lnSpc>
                        <a:spcAft>
                          <a:spcPts val="1000"/>
                        </a:spcAft>
                      </a:pPr>
                      <a:r>
                        <a:rPr lang="cs-CZ" sz="1200" b="1" dirty="0" err="1">
                          <a:latin typeface="Times New Roman"/>
                          <a:ea typeface="Calibri"/>
                          <a:cs typeface="Times New Roman"/>
                        </a:rPr>
                        <a:t>Frustrátory</a:t>
                      </a:r>
                      <a:endParaRPr lang="cs-CZ" sz="1200" dirty="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extLst>
                  <a:ext uri="{0D108BD9-81ED-4DB2-BD59-A6C34878D82A}">
                    <a16:rowId xmlns:a16="http://schemas.microsoft.com/office/drawing/2014/main" val="10000"/>
                  </a:ext>
                </a:extLst>
              </a:tr>
              <a:tr h="0">
                <a:tc>
                  <a:txBody>
                    <a:bodyPr/>
                    <a:lstStyle/>
                    <a:p>
                      <a:pPr algn="just">
                        <a:lnSpc>
                          <a:spcPct val="115000"/>
                        </a:lnSpc>
                        <a:spcAft>
                          <a:spcPts val="1000"/>
                        </a:spcAft>
                      </a:pPr>
                      <a:r>
                        <a:rPr lang="cs-CZ" sz="1200" i="1">
                          <a:latin typeface="Times New Roman"/>
                          <a:ea typeface="Calibri"/>
                          <a:cs typeface="Times New Roman"/>
                        </a:rPr>
                        <a:t>Pozitivní účinek:</a:t>
                      </a:r>
                      <a:endParaRPr lang="cs-CZ" sz="120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i="1" dirty="0">
                          <a:latin typeface="Times New Roman"/>
                          <a:ea typeface="Calibri"/>
                          <a:cs typeface="Times New Roman"/>
                        </a:rPr>
                        <a:t>Negativní účinek:</a:t>
                      </a:r>
                      <a:endParaRPr lang="cs-CZ" sz="1200" dirty="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lnSpc>
                          <a:spcPct val="115000"/>
                        </a:lnSpc>
                        <a:spcAft>
                          <a:spcPts val="1000"/>
                        </a:spcAft>
                      </a:pPr>
                      <a:r>
                        <a:rPr lang="cs-CZ" sz="1200">
                          <a:latin typeface="Times New Roman"/>
                          <a:ea typeface="Calibri"/>
                          <a:cs typeface="Times New Roman"/>
                        </a:rPr>
                        <a:t>ne-nespokojenost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dirty="0">
                          <a:latin typeface="Times New Roman"/>
                          <a:ea typeface="Calibri"/>
                          <a:cs typeface="Times New Roman"/>
                        </a:rPr>
                        <a:t>nespokojenost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654</TotalTime>
  <Words>4817</Words>
  <Application>Microsoft Office PowerPoint</Application>
  <PresentationFormat>Předvádění na obrazovce (4:3)</PresentationFormat>
  <Paragraphs>209</Paragraphs>
  <Slides>16</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16</vt:i4>
      </vt:variant>
    </vt:vector>
  </HeadingPairs>
  <TitlesOfParts>
    <vt:vector size="24" baseType="lpstr">
      <vt:lpstr>Arial</vt:lpstr>
      <vt:lpstr>Calibri</vt:lpstr>
      <vt:lpstr>Cambria</vt:lpstr>
      <vt:lpstr>Constantia</vt:lpstr>
      <vt:lpstr>Times New Roman</vt:lpstr>
      <vt:lpstr>Wingdings</vt:lpstr>
      <vt:lpstr>Wingdings 2</vt:lpstr>
      <vt:lpstr>Tok</vt:lpstr>
      <vt:lpstr>Motivace</vt:lpstr>
      <vt:lpstr>Motivace</vt:lpstr>
      <vt:lpstr>Členění motivů</vt:lpstr>
      <vt:lpstr>Členění motivů</vt:lpstr>
      <vt:lpstr>Historický vývoj motivace</vt:lpstr>
      <vt:lpstr>Teorie zaměřené na poznání motivačních příčin</vt:lpstr>
      <vt:lpstr>Teorie zaměřené na poznání motivačních příčin</vt:lpstr>
      <vt:lpstr>Teorie zaměřené na poznání motivačních příčin</vt:lpstr>
      <vt:lpstr>Teorie zaměřené na poznání motivačních příčin</vt:lpstr>
      <vt:lpstr>Teorie zaměřené na poznání motivačních příčin</vt:lpstr>
      <vt:lpstr>Teorie zaměřené na průběh motivačního procesu</vt:lpstr>
      <vt:lpstr>Teorie zaměřené na průběh motivačního procesu</vt:lpstr>
      <vt:lpstr>Teorie zaměřené na průběh motivačního procesu</vt:lpstr>
      <vt:lpstr>Teorie zaměřené na průběh motivačního procesu</vt:lpstr>
      <vt:lpstr>Teorie zaměřené na průběh motivačního procesu</vt:lpstr>
      <vt:lpstr>Věřím, že jste již dostatečně motivováni!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Michal Motyčka</cp:lastModifiedBy>
  <cp:revision>47</cp:revision>
  <dcterms:created xsi:type="dcterms:W3CDTF">2013-02-06T13:17:20Z</dcterms:created>
  <dcterms:modified xsi:type="dcterms:W3CDTF">2021-10-17T15:33:06Z</dcterms:modified>
</cp:coreProperties>
</file>