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82" r:id="rId7"/>
    <p:sldId id="283" r:id="rId8"/>
    <p:sldId id="284" r:id="rId9"/>
    <p:sldId id="285" r:id="rId10"/>
    <p:sldId id="286" r:id="rId11"/>
    <p:sldId id="287" r:id="rId12"/>
    <p:sldId id="288" r:id="rId13"/>
    <p:sldId id="289" r:id="rId14"/>
    <p:sldId id="290" r:id="rId15"/>
    <p:sldId id="291" r:id="rId16"/>
    <p:sldId id="274"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Odměňování</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Analytické hodnocení práce</a:t>
            </a:r>
          </a:p>
        </p:txBody>
      </p:sp>
      <p:sp>
        <p:nvSpPr>
          <p:cNvPr id="6147" name="Rectangle 3"/>
          <p:cNvSpPr>
            <a:spLocks noGrp="1" noChangeArrowheads="1"/>
          </p:cNvSpPr>
          <p:nvPr>
            <p:ph idx="1"/>
          </p:nvPr>
        </p:nvSpPr>
        <p:spPr/>
        <p:txBody>
          <a:bodyPr>
            <a:normAutofit/>
          </a:bodyPr>
          <a:lstStyle/>
          <a:p>
            <a:pPr>
              <a:buNone/>
            </a:pPr>
            <a:r>
              <a:rPr lang="cs-CZ" sz="1200" b="1" cap="small" dirty="0" smtClean="0"/>
              <a:t>Analytické hodnocení práce</a:t>
            </a:r>
          </a:p>
          <a:p>
            <a:pPr algn="just"/>
            <a:r>
              <a:rPr lang="cs-CZ" sz="1200" dirty="0" smtClean="0"/>
              <a:t>Jedná se o proces rozhodování o hodnotě prací analyzující, do jaké míry jsou různé definované faktory nebo prvky přítomny v určité práci za účelem stanovení relativní hodnoty této práce. Analytické hodnocení je nejobvyklejší metodou klasifikování práce. Důležité je přitom zaměřit se na ni, na její obsah z hlediska jejích požadavků na toho, kdo ji vykonává     (a nikoliv na jeho osobu).</a:t>
            </a:r>
          </a:p>
          <a:p>
            <a:pPr algn="just">
              <a:buNone/>
            </a:pPr>
            <a:r>
              <a:rPr lang="cs-CZ" sz="1200" dirty="0" smtClean="0"/>
              <a:t>Typy analytických přístupů k hodnocení práce:</a:t>
            </a:r>
          </a:p>
          <a:p>
            <a:pPr lvl="0" algn="just"/>
            <a:r>
              <a:rPr lang="cs-CZ" sz="1200" u="sng" dirty="0" smtClean="0"/>
              <a:t>Bodovací metoda</a:t>
            </a:r>
            <a:r>
              <a:rPr lang="cs-CZ" sz="1200" dirty="0" smtClean="0"/>
              <a:t> - nejpoužívanější metoda hodnocení, založená na principu rozdělení práce na faktory (klíčové prvky). Každý z nich přispívá k hodnotě práce a každému jsou přidělovány body podle toho, jakou měrou je v hodnocené práci obsažen. Konečný součet pak představuje její hodnotu.</a:t>
            </a:r>
          </a:p>
          <a:p>
            <a:pPr lvl="0" algn="just"/>
            <a:r>
              <a:rPr lang="cs-CZ" sz="1200" u="sng" dirty="0" smtClean="0"/>
              <a:t>Analytické porovnávání</a:t>
            </a:r>
            <a:r>
              <a:rPr lang="cs-CZ" sz="1200" dirty="0" smtClean="0"/>
              <a:t> – je podobně jako bodovací metoda založeno na analýze určitého počtu daných faktorů. Z jejich hlediska se vypracovávají profily stupňů nebo úrovní, které definují charakteristiky prací v každém stupni zařazeném do jakési struktury či soustavy. Paralelně se vypracovávají profily pracovních rolí, jež mají být hodnoceny, a to na základě analýzy stejných faktorů, jaké odpovídají profilům stupňů. Nakonec jsou spolu obě skupiny profilů porovnávány s cílem dosažení co nejlepší shody a zařazení práce do daného stupně.</a:t>
            </a:r>
          </a:p>
          <a:p>
            <a:pPr lvl="0" algn="just"/>
            <a:r>
              <a:rPr lang="cs-CZ" sz="1200" u="sng" dirty="0" smtClean="0"/>
              <a:t>Metoda faktorového porovnávání (metoda řad pořadí)</a:t>
            </a:r>
            <a:r>
              <a:rPr lang="cs-CZ" sz="1200" dirty="0" smtClean="0"/>
              <a:t> – dnes již málo používaná metoda srovnávající faktory prací s faktory používajícími v penězích vyjádřené stupnice a poskytující tak bezprostřední informaci o sazbě za danou práci.                    V současnosti ji využívají především nezávislí experti a soudní znalci, jejichž úkolem je porovnat danou práci s jednou nebo dvěma jinými.</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Neanalytické hodnocení práce</a:t>
            </a:r>
          </a:p>
        </p:txBody>
      </p:sp>
      <p:sp>
        <p:nvSpPr>
          <p:cNvPr id="6147" name="Rectangle 3"/>
          <p:cNvSpPr>
            <a:spLocks noGrp="1" noChangeArrowheads="1"/>
          </p:cNvSpPr>
          <p:nvPr>
            <p:ph idx="1"/>
          </p:nvPr>
        </p:nvSpPr>
        <p:spPr/>
        <p:txBody>
          <a:bodyPr>
            <a:normAutofit fontScale="92500" lnSpcReduction="10000"/>
          </a:bodyPr>
          <a:lstStyle/>
          <a:p>
            <a:pPr>
              <a:buNone/>
            </a:pPr>
            <a:r>
              <a:rPr lang="cs-CZ" sz="1200" b="1" cap="small" dirty="0" smtClean="0"/>
              <a:t>Neanalytické (sumární) hodnocení práce</a:t>
            </a:r>
          </a:p>
          <a:p>
            <a:pPr algn="just"/>
            <a:r>
              <a:rPr lang="cs-CZ" sz="1200" dirty="0" smtClean="0"/>
              <a:t>Podstatou tohoto hodnocení je posuzování prácí jako celků a jejich umístění do určitých stupňů či pořadí. Jejich faktory a prvky jsou opomíjeny.</a:t>
            </a:r>
          </a:p>
          <a:p>
            <a:pPr algn="just">
              <a:buNone/>
            </a:pPr>
            <a:endParaRPr lang="cs-CZ" sz="1200" dirty="0" smtClean="0"/>
          </a:p>
          <a:p>
            <a:pPr algn="just">
              <a:buNone/>
            </a:pPr>
            <a:r>
              <a:rPr lang="cs-CZ" sz="1200" dirty="0" smtClean="0"/>
              <a:t>Typy sumárních přístupů k hodnocení práce:</a:t>
            </a:r>
          </a:p>
          <a:p>
            <a:pPr lvl="0" algn="just"/>
            <a:r>
              <a:rPr lang="cs-CZ" sz="1200" u="sng" dirty="0" smtClean="0"/>
              <a:t>Klasifikační (katalogová) metoda</a:t>
            </a:r>
            <a:r>
              <a:rPr lang="cs-CZ" sz="1200" dirty="0" smtClean="0"/>
              <a:t> – nejčastěji užívaná metoda. Práce jsou na základě popisů pracovních míst zařazovány do stupňů dle klasifikační stupnice. Vybírá se vždy takový stupeň, jehož charakteristice hodnocená práce odpovídá nejlépe.</a:t>
            </a:r>
          </a:p>
          <a:p>
            <a:pPr lvl="0" algn="just"/>
            <a:r>
              <a:rPr lang="cs-CZ" sz="1200" u="sng" dirty="0" smtClean="0"/>
              <a:t>Metoda pořadí prací</a:t>
            </a:r>
            <a:r>
              <a:rPr lang="cs-CZ" sz="1200" dirty="0" smtClean="0"/>
              <a:t> – nejjednodušší metoda hodnocení práce. Zakládá se na vzájemném porovnání prací a následném rozhodnutí, která z nich má pro organizaci větší význam. Poté jsou zařazeny do určité hierarchie. </a:t>
            </a:r>
          </a:p>
          <a:p>
            <a:pPr lvl="0" algn="just"/>
            <a:r>
              <a:rPr lang="cs-CZ" sz="1200" u="sng" dirty="0" smtClean="0"/>
              <a:t>Metoda párového porovnávání</a:t>
            </a:r>
            <a:r>
              <a:rPr lang="cs-CZ" sz="1200" dirty="0" smtClean="0"/>
              <a:t> – jedná se o statistickou metodu, jejímž výsledkem je promyšlenější pořadí prací. Porovnává se vždy jedna práce jako celek s druhou, což je jednodušší než porovnávat celé soubory prací a na základě tohoto hromadného porovnávání pak určit jejich pořadí.</a:t>
            </a:r>
          </a:p>
          <a:p>
            <a:pPr lvl="0" algn="just"/>
            <a:r>
              <a:rPr lang="cs-CZ" sz="1200" u="sng" dirty="0" smtClean="0"/>
              <a:t>Vnitřní poměřování (</a:t>
            </a:r>
            <a:r>
              <a:rPr lang="cs-CZ" sz="1200" u="sng" dirty="0" err="1" smtClean="0"/>
              <a:t>benchmarking</a:t>
            </a:r>
            <a:r>
              <a:rPr lang="cs-CZ" sz="1200" u="sng" dirty="0" smtClean="0"/>
              <a:t>)</a:t>
            </a:r>
            <a:r>
              <a:rPr lang="cs-CZ" sz="1200" dirty="0" smtClean="0"/>
              <a:t> – metoda často považována za neoficiální. Jedná se o porovnávání sledované práce s modelovou prací, která je uznána jako správně zařazená a odměňovaná.</a:t>
            </a:r>
          </a:p>
          <a:p>
            <a:pPr algn="just">
              <a:buNone/>
            </a:pPr>
            <a:r>
              <a:rPr lang="cs-CZ" sz="1200" dirty="0" smtClean="0"/>
              <a:t> </a:t>
            </a:r>
          </a:p>
          <a:p>
            <a:pPr algn="just">
              <a:buNone/>
            </a:pPr>
            <a:r>
              <a:rPr lang="cs-CZ" sz="1200" b="1" u="sng" dirty="0" smtClean="0"/>
              <a:t>Tržní oceňování</a:t>
            </a:r>
            <a:endParaRPr lang="cs-CZ" sz="1200" dirty="0" smtClean="0"/>
          </a:p>
          <a:p>
            <a:pPr algn="just"/>
            <a:r>
              <a:rPr lang="cs-CZ" sz="1200" dirty="0" smtClean="0"/>
              <a:t>Tržní oceňování nelze chápat jako klasickou metody hodnocení práce,. Jedná o vnější poměřování mzdových sazeb (vnější </a:t>
            </a:r>
            <a:r>
              <a:rPr lang="cs-CZ" sz="1200" dirty="0" err="1" smtClean="0"/>
              <a:t>benchmarking</a:t>
            </a:r>
            <a:r>
              <a:rPr lang="cs-CZ" sz="1200" dirty="0" smtClean="0"/>
              <a:t>) s východiskem v hodnotě práce, kterou uznává trh. Tato metoda vznikla (a byla silně propagována) v USA jako reakce na přílišný důraz na vnitřní relace. </a:t>
            </a:r>
          </a:p>
          <a:p>
            <a:pPr algn="just">
              <a:buNone/>
            </a:pPr>
            <a:endParaRPr lang="cs-CZ" sz="1200" dirty="0" smtClean="0"/>
          </a:p>
          <a:p>
            <a:pPr algn="just"/>
            <a:r>
              <a:rPr lang="cs-CZ" sz="1200" dirty="0" smtClean="0"/>
              <a:t>Mimo výše uvedené metody se užívá též hodnocení pomocí počítačů, jež se v současnosti těší stále větší oblibě. Jedná se o dva systémy, přičemž první je založen na analýze práce nebo pracovních míst, druhý je interaktivní - je jím software, který vyhodnocuje odpovědi držitele pracovního místa a manažera na soubor logicky vzájemně propojených otázek. Ty nakonec vedou k ohodnocení práce.</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Struktury stupňů a mzdové/platové struktury</a:t>
            </a:r>
          </a:p>
        </p:txBody>
      </p:sp>
      <p:sp>
        <p:nvSpPr>
          <p:cNvPr id="6147" name="Rectangle 3"/>
          <p:cNvSpPr>
            <a:spLocks noGrp="1" noChangeArrowheads="1"/>
          </p:cNvSpPr>
          <p:nvPr>
            <p:ph idx="1"/>
          </p:nvPr>
        </p:nvSpPr>
        <p:spPr/>
        <p:txBody>
          <a:bodyPr>
            <a:normAutofit fontScale="92500"/>
          </a:bodyPr>
          <a:lstStyle/>
          <a:p>
            <a:pPr>
              <a:buNone/>
            </a:pPr>
            <a:r>
              <a:rPr lang="cs-CZ" sz="1200" b="1" dirty="0" smtClean="0"/>
              <a:t>Struktury stupňů a mzdové/platové struktury </a:t>
            </a:r>
          </a:p>
          <a:p>
            <a:pPr algn="just"/>
            <a:r>
              <a:rPr lang="cs-CZ" sz="1200" dirty="0" smtClean="0"/>
              <a:t>Na základě metod hodnocení práce se v podnicích vytvářejí různé typy struktur stupňů a mzdové/platové struktury. Ty jsou logicky vytvořeným rámcem, v němž se uskutečňuje politika odměňování podniku. Umožňují organizaci stanovit, kam v rámci hierarchie zařadit jednotlivé práce/pracovní místa, definovat úrovně peněžních odměn (sazby) a prostor pro jejich zvyšování a poskytovat základnu, na níž lze řídit mzdové/platové relace, naplňovat zásadu rovnosti odměn a uskutečňovat procesy monitorování a kontroly postupů v oblasti odměňování (Armstrong, 2007). </a:t>
            </a:r>
          </a:p>
          <a:p>
            <a:pPr algn="just">
              <a:buNone/>
            </a:pPr>
            <a:endParaRPr lang="cs-CZ" sz="1200" dirty="0" smtClean="0"/>
          </a:p>
          <a:p>
            <a:pPr algn="just">
              <a:buNone/>
            </a:pPr>
            <a:r>
              <a:rPr lang="cs-CZ" sz="1200" b="1" dirty="0" smtClean="0"/>
              <a:t>Struktury stupňů</a:t>
            </a:r>
            <a:endParaRPr lang="cs-CZ" sz="1200" dirty="0" smtClean="0"/>
          </a:p>
          <a:p>
            <a:pPr algn="just">
              <a:buNone/>
            </a:pPr>
            <a:r>
              <a:rPr lang="cs-CZ" sz="1200" dirty="0" smtClean="0"/>
              <a:t>Strukturu stupňů tvoří hierarchie nebo sekvence úrovní, na nichž se nachází skupiny prací, jež jsou relativně srovnatelné. Mezi jejich hlavní typy lze zařadit tyto:</a:t>
            </a:r>
          </a:p>
          <a:p>
            <a:pPr lvl="0" algn="just"/>
            <a:r>
              <a:rPr lang="cs-CZ" sz="1200" dirty="0" smtClean="0"/>
              <a:t>Struktury úzkých stupňů, jež jsou tvořeny sekvencí většího počtu úrovní (většinou deseti a více). Někdy jsou také označovány jako mnohastupňové struktury.</a:t>
            </a:r>
          </a:p>
          <a:p>
            <a:pPr lvl="0" algn="just"/>
            <a:r>
              <a:rPr lang="cs-CZ" sz="1200" dirty="0" smtClean="0"/>
              <a:t>Struktury širokých stupňů, které mají úrovní méně, většinou šest až devět.</a:t>
            </a:r>
          </a:p>
          <a:p>
            <a:pPr lvl="0" algn="just"/>
            <a:r>
              <a:rPr lang="cs-CZ" sz="1200" dirty="0" smtClean="0"/>
              <a:t>Širokopásmové struktury, které jsou tvořeny velmi omezeným počtem stupňů či pásem, většinou čtyřmi až pěti. V praxi jsou většinou označovány jako širokopásmové struktury ty o šesti až sedmi stupních, ačkoliv se dle charakteristik jedná o široké struktury.</a:t>
            </a:r>
          </a:p>
          <a:p>
            <a:pPr lvl="0" algn="just"/>
            <a:r>
              <a:rPr lang="cs-CZ" sz="1200" dirty="0" smtClean="0"/>
              <a:t>Struktury skupiny (druhů) kariéry, jež jsou tvořeny skupinou prací s podobnými charakteristikami, z nichž je každá obvykle rozdělena do šesti až osmi úrovní.</a:t>
            </a:r>
          </a:p>
          <a:p>
            <a:pPr lvl="0" algn="just"/>
            <a:r>
              <a:rPr lang="cs-CZ" sz="1200" dirty="0" smtClean="0"/>
              <a:t>Struktury skupin (druhů) prací/pracovních míst, které jsou podobné předešlým s tím rozdílem, že se úrovně sazeb v každé skupině mohou lišit tak, aby zohledňovaly tržní sazby.</a:t>
            </a:r>
          </a:p>
          <a:p>
            <a:pPr lvl="0" algn="just"/>
            <a:r>
              <a:rPr lang="cs-CZ" sz="1200" dirty="0" smtClean="0"/>
              <a:t>Kombinované struktury, v nichž jsou ke skupinám kariér/pracovních míst připojena široká pásma, která jsou případně ještě rozdělena na skupiny.</a:t>
            </a:r>
          </a:p>
          <a:p>
            <a:pPr lvl="0" algn="just"/>
            <a:r>
              <a:rPr lang="cs-CZ" sz="1200" dirty="0" smtClean="0"/>
              <a:t>Mzdové bodové stupnice zahrnující řady „mzdových bodů“, které směřují od nejméně placených k nejlépe ohodnoceným.</a:t>
            </a:r>
          </a:p>
          <a:p>
            <a:pPr algn="just">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Mzdové a platové struktury</a:t>
            </a:r>
          </a:p>
        </p:txBody>
      </p:sp>
      <p:sp>
        <p:nvSpPr>
          <p:cNvPr id="6147" name="Rectangle 3"/>
          <p:cNvSpPr>
            <a:spLocks noGrp="1" noChangeArrowheads="1"/>
          </p:cNvSpPr>
          <p:nvPr>
            <p:ph idx="1"/>
          </p:nvPr>
        </p:nvSpPr>
        <p:spPr/>
        <p:txBody>
          <a:bodyPr>
            <a:normAutofit fontScale="92500" lnSpcReduction="10000"/>
          </a:bodyPr>
          <a:lstStyle/>
          <a:p>
            <a:pPr algn="just"/>
            <a:r>
              <a:rPr lang="cs-CZ" sz="1200" dirty="0" smtClean="0"/>
              <a:t>Mzdové/platové struktury vznikají ze struktur stupňů v okamžiku, kdy jsou ke každému stupni, pásmu nebo úrovni připojeny mzdová/platová rozpětí, skupiny nebo stupnice. Jsou definovány počtem stupňů, které obsahují. U struktur širokých nebo úzkých stupňů je pak každému z nich přiřazeno mzdové/platové rozpětí - rozdíl mezi nejnižší a nejvyšší mzdou v daném stupni. Tyto struktury poskytují prostor pro zvyšování odměny na základě pracovníkova výkonu, schopnosti, přínosu organizaci nebo délky jeho zaměstnání. Některé podniky využívají jednu mzdovou strukturu pro manuálně a jednu pro duševně pracující zaměstnance, většina však pouze jedinou, a to na základě současné tendence k jednotnému postoji k postavení, které se projevuje „harmonizací“ podmínek mezi různými skupinami pracovníků. </a:t>
            </a:r>
          </a:p>
          <a:p>
            <a:pPr algn="just"/>
            <a:r>
              <a:rPr lang="cs-CZ" sz="1200" dirty="0" smtClean="0"/>
              <a:t>Platné mzdové/platové struktury v organizacích jsou tvořeny nejen svým mzdovým rozpětím, ale též různými mzdovými formami. Ty jsou všechny součásti platového systému podniku, který je ovlivňován faktory jako jsou kvalita pracovníků, vnitropodniková spravedlnost a připravenost zaměstnance k výkonu. </a:t>
            </a:r>
          </a:p>
          <a:p>
            <a:pPr algn="just">
              <a:buNone/>
            </a:pPr>
            <a:r>
              <a:rPr lang="cs-CZ" sz="1200" dirty="0" smtClean="0"/>
              <a:t>Mezi nejvyužívanější a nejznámější mzdové formy patří:</a:t>
            </a:r>
          </a:p>
          <a:p>
            <a:pPr lvl="0" algn="just"/>
            <a:r>
              <a:rPr lang="cs-CZ" sz="1200" dirty="0" smtClean="0"/>
              <a:t>časová mzda - jedna z nejpoužívanějších forem. Tato mzda je poskytována za určitou časovou jednotku jako je hodina (u dělnických profesí), den, týden, měsíc (u vedoucích funkcí) nebo rok;</a:t>
            </a:r>
          </a:p>
          <a:p>
            <a:pPr lvl="0" algn="just"/>
            <a:r>
              <a:rPr lang="cs-CZ" sz="1200" dirty="0" smtClean="0"/>
              <a:t>úkolová mzda - preferována u těch pracovních úkolů, kde je žádoucím výstupem množství odvedené práce. V případě, že je pracovní úkol snadno měřitelný, je možné uplatnit i individuální úkolovou mzdu;</a:t>
            </a:r>
          </a:p>
          <a:p>
            <a:pPr lvl="0" algn="just"/>
            <a:r>
              <a:rPr lang="cs-CZ" sz="1200" dirty="0" smtClean="0"/>
              <a:t>podílová (provizní mzda);</a:t>
            </a:r>
          </a:p>
          <a:p>
            <a:pPr lvl="0" algn="just"/>
            <a:r>
              <a:rPr lang="cs-CZ" sz="1200" dirty="0" smtClean="0"/>
              <a:t>smíšená mzda (v kombinaci s úkolovou či podílovou mzdou);</a:t>
            </a:r>
          </a:p>
          <a:p>
            <a:pPr lvl="0" algn="just"/>
            <a:r>
              <a:rPr lang="cs-CZ" sz="1200" dirty="0" smtClean="0"/>
              <a:t>smluvní mzda;</a:t>
            </a:r>
          </a:p>
          <a:p>
            <a:pPr lvl="0" algn="just"/>
            <a:r>
              <a:rPr lang="cs-CZ" sz="1200" dirty="0" smtClean="0"/>
              <a:t>programová mzda;</a:t>
            </a:r>
          </a:p>
          <a:p>
            <a:pPr lvl="0" algn="just"/>
            <a:r>
              <a:rPr lang="cs-CZ" sz="1200" dirty="0" smtClean="0"/>
              <a:t>mzdová zvýhodnění - specifická, mezi zaměstnanci velmi oblíbená forma mzdy nazývaná též gratifikace</a:t>
            </a:r>
            <a:r>
              <a:rPr lang="cs-CZ" sz="1200" b="1" dirty="0" smtClean="0"/>
              <a:t>.</a:t>
            </a:r>
            <a:r>
              <a:rPr lang="cs-CZ" sz="1200" dirty="0" smtClean="0"/>
              <a:t> Zahrnuje především prémie, odměny, mimořádné výplaty, tantiémy a podíly na zisku (účasti na výsledku). V zahraničních firmách se pod pojmem gratifikace rozumí spíše odměny a uznání udílené za odvedenou práci či při nějaké příležitosti (například vánoční a jubilejní gratifikace, příspěvky na dovolenou, odměny za roční účetní závěrku a podobně);</a:t>
            </a:r>
          </a:p>
          <a:p>
            <a:pPr lvl="0" algn="just"/>
            <a:r>
              <a:rPr lang="cs-CZ" sz="1200" dirty="0" smtClean="0"/>
              <a:t>příplatky povinné - nejčastěji mzda za práci přesčas nebo příplatky za práci o svátcích a v noci;</a:t>
            </a:r>
          </a:p>
          <a:p>
            <a:pPr lvl="0" algn="just"/>
            <a:r>
              <a:rPr lang="cs-CZ" sz="1200" dirty="0" smtClean="0"/>
              <a:t>příplatky nepovinné - nejčastěji mzda za práci v odpolední směně, dělenou směnu, zastupování, vedení pracovní skupiny, znalost jazyků nebo za práci v sobotu a v neděli.</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Zaměstnanecké výhody</a:t>
            </a:r>
          </a:p>
        </p:txBody>
      </p:sp>
      <p:sp>
        <p:nvSpPr>
          <p:cNvPr id="6147" name="Rectangle 3"/>
          <p:cNvSpPr>
            <a:spLocks noGrp="1" noChangeArrowheads="1"/>
          </p:cNvSpPr>
          <p:nvPr>
            <p:ph idx="1"/>
          </p:nvPr>
        </p:nvSpPr>
        <p:spPr/>
        <p:txBody>
          <a:bodyPr>
            <a:normAutofit fontScale="92500" lnSpcReduction="10000"/>
          </a:bodyPr>
          <a:lstStyle/>
          <a:p>
            <a:pPr algn="just"/>
            <a:r>
              <a:rPr lang="cs-CZ" sz="1100" dirty="0" smtClean="0"/>
              <a:t>Zaměstnanecké výhody představují všechny benefity, které se poskytují k různým formám vyplácených odměn. Jejich součástí jsou i složky, které nelze chápat přímo jako odměnu (příkladem může být nadstandardní dovolená na zotavenou)</a:t>
            </a:r>
          </a:p>
          <a:p>
            <a:pPr algn="just">
              <a:buNone/>
            </a:pPr>
            <a:r>
              <a:rPr lang="cs-CZ" sz="1100" dirty="0" smtClean="0"/>
              <a:t>Cíle zaměstnaneckých výhod jsou následující:</a:t>
            </a:r>
          </a:p>
          <a:p>
            <a:pPr lvl="0" algn="just"/>
            <a:r>
              <a:rPr lang="cs-CZ" sz="1100" dirty="0" smtClean="0"/>
              <a:t>uspokojit osobní potřeby zaměstnanců;</a:t>
            </a:r>
          </a:p>
          <a:p>
            <a:pPr lvl="0" algn="just"/>
            <a:r>
              <a:rPr lang="cs-CZ" sz="1100" dirty="0" smtClean="0"/>
              <a:t>nabídnout zajímavý a konkurenceschopný soubor odměn, jehož cílem je získat  a udržet ty nejlepší pracovníky;</a:t>
            </a:r>
          </a:p>
          <a:p>
            <a:pPr lvl="0" algn="just"/>
            <a:r>
              <a:rPr lang="cs-CZ" sz="1100" dirty="0" smtClean="0"/>
              <a:t>vytvářet u zaměstnanců pocit identifikace s podnikem, loajálnost a oddanost organizaci;</a:t>
            </a:r>
          </a:p>
          <a:p>
            <a:pPr lvl="0" algn="just"/>
            <a:r>
              <a:rPr lang="cs-CZ" sz="1100" dirty="0" smtClean="0"/>
              <a:t>nabízet pracovníkům možnost výhodné daňově odměny.</a:t>
            </a:r>
          </a:p>
          <a:p>
            <a:pPr algn="just">
              <a:buNone/>
            </a:pPr>
            <a:endParaRPr lang="cs-CZ" sz="1100" dirty="0" smtClean="0"/>
          </a:p>
          <a:p>
            <a:pPr algn="just"/>
            <a:r>
              <a:rPr lang="cs-CZ" sz="1100" dirty="0" smtClean="0"/>
              <a:t>Běžné výhody poskytované zaměstnavatelem mají velmi zřídka přímý či bezprostřední vliv na výkon, proto v sobě výše uvedené cíle neobsahují prostředek motivování pracovníků. Vytvářejí však příznivější postoje pracovníků k podniku a z dlouhodobého hlediska zlepšují jejich oddanost, angažovanost a v důsledku i pracovní výkon.</a:t>
            </a:r>
          </a:p>
          <a:p>
            <a:pPr algn="just">
              <a:buNone/>
            </a:pPr>
            <a:endParaRPr lang="cs-CZ" sz="1100" dirty="0" smtClean="0"/>
          </a:p>
          <a:p>
            <a:pPr algn="just">
              <a:buNone/>
            </a:pPr>
            <a:r>
              <a:rPr lang="cs-CZ" sz="1100" dirty="0" smtClean="0"/>
              <a:t>Armstrong (2010) uvádí jako nejužívanější typy zaměstnaneckých výhod tyto:</a:t>
            </a:r>
          </a:p>
          <a:p>
            <a:pPr lvl="0" algn="just"/>
            <a:r>
              <a:rPr lang="cs-CZ" sz="1100" dirty="0" smtClean="0"/>
              <a:t>Penzijní systémy - jsou všeobecně považovány za nejdůležitější zaměstnaneckou výhodu.</a:t>
            </a:r>
          </a:p>
          <a:p>
            <a:pPr lvl="0" algn="just"/>
            <a:r>
              <a:rPr lang="cs-CZ" sz="1100" dirty="0" smtClean="0"/>
              <a:t>Osobní jistoty - jedná se o výhody, které posilují osobní jistoty pracovníka a jeho rodiny formou nemocenského, zdravotního, úrazového nebo životního pojištění.</a:t>
            </a:r>
          </a:p>
          <a:p>
            <a:pPr lvl="0" algn="just"/>
            <a:r>
              <a:rPr lang="cs-CZ" sz="1100" dirty="0" smtClean="0"/>
              <a:t>Finanční výpomoc - půjčky, pomoc při koupi domu, stěhování, poskytování slev na zboží a služby vyráběné nebo poskytované podnikem.</a:t>
            </a:r>
          </a:p>
          <a:p>
            <a:pPr lvl="0" algn="just"/>
            <a:r>
              <a:rPr lang="cs-CZ" sz="1100" dirty="0" smtClean="0"/>
              <a:t>Osobní potřeby - oprávnění, která jsou uznáním vzájemného vztahu mezi prací            a domácí péčí o děti, dočasné přerušení kariéry (období, kdy pracovník přerušuje pracovní poměr v souvislosti se studiem nebo s mateřstvím, a poté se vrací ke stejné práci), poradenství při odchodu do důchodu, finanční a osobní poradenství v období krizí, hrazené návštěvy posilovny a pobyty v rekreačních zařízeních.</a:t>
            </a:r>
          </a:p>
          <a:p>
            <a:pPr lvl="0" algn="just"/>
            <a:r>
              <a:rPr lang="cs-CZ" sz="1100" dirty="0" smtClean="0"/>
              <a:t>Podnikové automobily a pohonné hmoty - stále velmi oceňovaná výhoda i přes skutečnost, že jsou vozy v současnosti mnohem výrazněji zdaňovány.</a:t>
            </a:r>
          </a:p>
          <a:p>
            <a:pPr lvl="0" algn="just"/>
            <a:r>
              <a:rPr lang="cs-CZ" sz="1100" dirty="0" smtClean="0"/>
              <a:t>Nehmotné výhody - charakteristiky podniku, které přispívají ke kvalitě pracovního života  a činí jej atraktivním místem, kde „stojí za to” být zaměstnán. </a:t>
            </a:r>
            <a:r>
              <a:rPr lang="cs-CZ" sz="1100" b="1" dirty="0" smtClean="0"/>
              <a:t> </a:t>
            </a:r>
            <a:endParaRPr lang="cs-CZ" sz="1100" dirty="0" smtClean="0"/>
          </a:p>
          <a:p>
            <a:pPr lvl="0" algn="just"/>
            <a:r>
              <a:rPr lang="cs-CZ" sz="1100" dirty="0" smtClean="0"/>
              <a:t>Jiné výhody zvyšující životní úroveň pracovníků - dotované stravování, příplatky na ošacení, úhrada telefonních výloh, poskytnutí mobilního telefonu či kreditní karty.</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err="1" smtClean="0"/>
              <a:t>Zásluhové</a:t>
            </a:r>
            <a:r>
              <a:rPr lang="cs-CZ" dirty="0" smtClean="0"/>
              <a:t> odměny</a:t>
            </a:r>
          </a:p>
        </p:txBody>
      </p:sp>
      <p:sp>
        <p:nvSpPr>
          <p:cNvPr id="6147" name="Rectangle 3"/>
          <p:cNvSpPr>
            <a:spLocks noGrp="1" noChangeArrowheads="1"/>
          </p:cNvSpPr>
          <p:nvPr>
            <p:ph idx="1"/>
          </p:nvPr>
        </p:nvSpPr>
        <p:spPr/>
        <p:txBody>
          <a:bodyPr>
            <a:normAutofit/>
          </a:bodyPr>
          <a:lstStyle/>
          <a:p>
            <a:pPr algn="just"/>
            <a:r>
              <a:rPr lang="cs-CZ" sz="1050" dirty="0" smtClean="0"/>
              <a:t>Kromě zaměstnaneckých výhod a mzdových struktur je možné se setkat v organizacích i se </a:t>
            </a:r>
            <a:r>
              <a:rPr lang="cs-CZ" sz="1050" dirty="0" err="1" smtClean="0"/>
              <a:t>zásluhovými</a:t>
            </a:r>
            <a:r>
              <a:rPr lang="cs-CZ" sz="1050" dirty="0" smtClean="0"/>
              <a:t> odměnami. Jedná se o systém individuálních odměn, které se vyplácejí za dosažený výkon jednotlivých zaměstnanců, jejich schopnosti, dovednosti nebo přínos podniku. Součástí tohoto systému bývá i odměna za délku zaměstnání, u nás je spíše známá jako věrnostní příplatky nebo věrnostní bonus. </a:t>
            </a:r>
          </a:p>
          <a:p>
            <a:pPr algn="just"/>
            <a:r>
              <a:rPr lang="cs-CZ" sz="1050" dirty="0" smtClean="0"/>
              <a:t> Možností a způsobu odměňování existuje široká škála. Jejich výběr a struktura a postup při odměňování závisí na rozhodnutích každého jednotlivého podniku. Ta jsou součástí strategie a řízení odměňování spadající do strategie celopodnikové. </a:t>
            </a:r>
          </a:p>
          <a:p>
            <a:pPr algn="just"/>
            <a:r>
              <a:rPr lang="cs-CZ" sz="1050" dirty="0" smtClean="0"/>
              <a:t>O způsobu odměňování je, jak uvádí </a:t>
            </a:r>
            <a:r>
              <a:rPr lang="cs-CZ" sz="1050" dirty="0" err="1" smtClean="0"/>
              <a:t>Marescaux</a:t>
            </a:r>
            <a:r>
              <a:rPr lang="cs-CZ" sz="1050" dirty="0" smtClean="0"/>
              <a:t> a jiní (2012) a </a:t>
            </a:r>
            <a:r>
              <a:rPr lang="cs-CZ" sz="1050" dirty="0" err="1" smtClean="0"/>
              <a:t>Singh</a:t>
            </a:r>
            <a:r>
              <a:rPr lang="cs-CZ" sz="1050" dirty="0" smtClean="0"/>
              <a:t> a jiní (2012), nezbytné komunikovat s pracovníky a na základě získaných údajů a informací v něm pak provádět všeobecné nebo individuální revize a úpravy: tak, jak se vyvíjí v průběhu zaměstnaneckého      a pracovního procesu jednotliví pracovníci (z pohledu vzdělávání, rozvoje či technologie), tak je nutné v součinnosti vyvíjet a revokovat i standardy a postupy v systému odměňování dané organizace. Systém odměňování pracovníků se mění podle předloženého výkonu, který byl dosažen na základě jejich rozvoje a vzdělávání naplánovaného při hodnocení výkonu. Jedná se o cyklický proces vyžadující flexibilitu, revize a změny. Ten je možné, ale i nutné, neustále opakovat, získávat zpětné vazby a zlepšovat výkon daných pracovníků. V tom tkví základ dynamičnosti systému řízení pracovního výkonu a jeho zaměření na budoucnost.</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Odměna za provedenou práci je největším stimulem a motivem</a:t>
            </a:r>
            <a:r>
              <a:rPr lang="cs-CZ" sz="4400" dirty="0" smtClean="0">
                <a:sym typeface="Wingdings" pitchFamily="2" charset="2"/>
              </a:rPr>
              <a:t>!</a:t>
            </a:r>
            <a:endParaRPr lang="cs-CZ" sz="4400" dirty="0" smtClean="0"/>
          </a:p>
        </p:txBody>
      </p:sp>
      <p:sp>
        <p:nvSpPr>
          <p:cNvPr id="10243" name="Rectangle 8"/>
          <p:cNvSpPr>
            <a:spLocks noGrp="1" noChangeArrowheads="1"/>
          </p:cNvSpPr>
          <p:nvPr>
            <p:ph type="subTitle" idx="1"/>
          </p:nvPr>
        </p:nvSpPr>
        <p:spPr/>
        <p:txBody>
          <a:bodyPr>
            <a:normAutofit lnSpcReduction="10000"/>
          </a:bodyPr>
          <a:lstStyle/>
          <a:p>
            <a:pPr eaLnBrk="1" hangingPunct="1">
              <a:lnSpc>
                <a:spcPct val="80000"/>
              </a:lnSpc>
            </a:pPr>
            <a:endParaRPr lang="cs-CZ" sz="2400" smtClean="0"/>
          </a:p>
          <a:p>
            <a:pPr eaLnBrk="1" hangingPunct="1">
              <a:lnSpc>
                <a:spcPct val="80000"/>
              </a:lnSpc>
            </a:pPr>
            <a:r>
              <a:rPr lang="cs-CZ" sz="240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Cíle odměňování</a:t>
            </a:r>
          </a:p>
        </p:txBody>
      </p:sp>
      <p:sp>
        <p:nvSpPr>
          <p:cNvPr id="4099" name="Rectangle 3"/>
          <p:cNvSpPr>
            <a:spLocks noGrp="1" noChangeArrowheads="1"/>
          </p:cNvSpPr>
          <p:nvPr>
            <p:ph idx="1"/>
          </p:nvPr>
        </p:nvSpPr>
        <p:spPr/>
        <p:txBody>
          <a:bodyPr>
            <a:normAutofit/>
          </a:bodyPr>
          <a:lstStyle/>
          <a:p>
            <a:pPr algn="just"/>
            <a:r>
              <a:rPr lang="cs-CZ" sz="1200" dirty="0" smtClean="0"/>
              <a:t>Odměňování je jednou z nejstarších a nejzávažnějších personálních činností, která na sebe přitahuje mimořádnou pozornost jak vedení podniků, tak pracovníků. Jedná se zároveň o činnost s široce propracovanou, tedy i značně rozsáhlou teorií a metodologií. Odměňování je součástí základních manažerských funkcí. Představuje ucelený proces, který v sobě zahrnuje jednotlivé kroky od definování systémů, strategie a politiky odměňování, přes hodnocení práce, stanovení jednotlivých úrovní mezd a jejich tříd až po samotný způsob vyplacení honorářů za odvedenou práci. Tento složitý proces je nezbytné dobře a kvalitně řídit, proto se též označuje jako řízení odměňování (Koubek, 2010).</a:t>
            </a:r>
          </a:p>
          <a:p>
            <a:pPr algn="just"/>
            <a:r>
              <a:rPr lang="cs-CZ" sz="1200" dirty="0" smtClean="0"/>
              <a:t>Armstrong (1998) definoval řízení odměňování jako činnost, která se týká </a:t>
            </a:r>
            <a:r>
              <a:rPr lang="cs-CZ" sz="1200" dirty="0" smtClean="0"/>
              <a:t>formulování a realizace </a:t>
            </a:r>
            <a:r>
              <a:rPr lang="cs-CZ" sz="1200" dirty="0" smtClean="0"/>
              <a:t>strategií a politiky, jejichž účelem je odměňovat pracovníky slušně, spravedlivě a důsledně v souladu s jejich hodnotou pro organizaci a s jejich přispěním k plnění strategických cílů podniku. Zabývá se vytvářením, realizací a udržováním systémů, procesů, postupů a procedur odměňování, jejichž cílem je uspokojovat potřeby podniku i všech stran na organizaci zainteresovaných.</a:t>
            </a:r>
          </a:p>
          <a:p>
            <a:pPr algn="just">
              <a:buNone/>
            </a:pPr>
            <a:endParaRPr lang="cs-CZ" sz="1200" dirty="0" smtClean="0"/>
          </a:p>
          <a:p>
            <a:pPr algn="just">
              <a:buNone/>
            </a:pPr>
            <a:r>
              <a:rPr lang="cs-CZ" sz="1200" b="1" dirty="0" smtClean="0"/>
              <a:t>Cíle odměňování</a:t>
            </a:r>
          </a:p>
          <a:p>
            <a:pPr algn="just">
              <a:buNone/>
            </a:pPr>
            <a:r>
              <a:rPr lang="cs-CZ" sz="1200" dirty="0" smtClean="0"/>
              <a:t>Tak jako každé řízení jistým způsobem ovlivňuje, reguluje a usměrňuje činnosti, aktivity či procesy s vidinou určitého cílem, tak i řízení odměňování sleduje několik cílů. Armstrong (2009) uvádí ty nejdůležitější:</a:t>
            </a:r>
          </a:p>
          <a:p>
            <a:pPr lvl="0" algn="just"/>
            <a:r>
              <a:rPr lang="cs-CZ" sz="1200" dirty="0" smtClean="0"/>
              <a:t>odměňovat lidi podle hodnoty, kterou vytvářejí;</a:t>
            </a:r>
          </a:p>
          <a:p>
            <a:pPr lvl="0" algn="just"/>
            <a:r>
              <a:rPr lang="cs-CZ" sz="1200" dirty="0" smtClean="0"/>
              <a:t>propojovat postupy v odměňování s cíli podniku a podnikání s hodnotami  a potřebami pracovníků;</a:t>
            </a:r>
          </a:p>
          <a:p>
            <a:pPr lvl="0" algn="just"/>
            <a:r>
              <a:rPr lang="cs-CZ" sz="1200" dirty="0" smtClean="0"/>
              <a:t>odměňovat za to, co je z hlediska chování a výsledků správné, a ozřejmit tak, co je důležité;</a:t>
            </a:r>
          </a:p>
          <a:p>
            <a:pPr lvl="0" algn="just"/>
            <a:r>
              <a:rPr lang="cs-CZ" sz="1200" dirty="0" smtClean="0"/>
              <a:t>pomáhat získávat a udržovat si potřebné vysoce kvalitní pracovníky;</a:t>
            </a:r>
          </a:p>
          <a:p>
            <a:pPr lvl="0" algn="just"/>
            <a:r>
              <a:rPr lang="cs-CZ" sz="1200" dirty="0" smtClean="0"/>
              <a:t>motivovat jedince a získávat jejich oddanost a angažovanost;</a:t>
            </a:r>
          </a:p>
          <a:p>
            <a:pPr lvl="0" algn="just"/>
            <a:r>
              <a:rPr lang="cs-CZ" sz="1200" dirty="0" smtClean="0"/>
              <a:t>vytvářet kulturu vysokého výkonu.</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5" end="5"/>
                                            </p:txEl>
                                          </p:spTgt>
                                        </p:tgtEl>
                                        <p:attrNameLst>
                                          <p:attrName>style.visibility</p:attrName>
                                        </p:attrNameLst>
                                      </p:cBhvr>
                                      <p:to>
                                        <p:strVal val="visible"/>
                                      </p:to>
                                    </p:set>
                                    <p:animEffect transition="in" filter="fade">
                                      <p:cBhvr>
                                        <p:cTn id="40" dur="1000"/>
                                        <p:tgtEl>
                                          <p:spTgt spid="4099">
                                            <p:txEl>
                                              <p:pRg st="5" end="5"/>
                                            </p:txEl>
                                          </p:spTgt>
                                        </p:tgtEl>
                                      </p:cBhvr>
                                    </p:animEffect>
                                    <p:anim calcmode="lin" valueType="num">
                                      <p:cBhvr>
                                        <p:cTn id="41"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6" end="6"/>
                                            </p:txEl>
                                          </p:spTgt>
                                        </p:tgtEl>
                                        <p:attrNameLst>
                                          <p:attrName>style.visibility</p:attrName>
                                        </p:attrNameLst>
                                      </p:cBhvr>
                                      <p:to>
                                        <p:strVal val="visible"/>
                                      </p:to>
                                    </p:set>
                                    <p:animEffect transition="in" filter="fade">
                                      <p:cBhvr>
                                        <p:cTn id="46" dur="1000"/>
                                        <p:tgtEl>
                                          <p:spTgt spid="4099">
                                            <p:txEl>
                                              <p:pRg st="6" end="6"/>
                                            </p:txEl>
                                          </p:spTgt>
                                        </p:tgtEl>
                                      </p:cBhvr>
                                    </p:animEffect>
                                    <p:anim calcmode="lin" valueType="num">
                                      <p:cBhvr>
                                        <p:cTn id="47"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7" end="7"/>
                                            </p:txEl>
                                          </p:spTgt>
                                        </p:tgtEl>
                                        <p:attrNameLst>
                                          <p:attrName>style.visibility</p:attrName>
                                        </p:attrNameLst>
                                      </p:cBhvr>
                                      <p:to>
                                        <p:strVal val="visible"/>
                                      </p:to>
                                    </p:set>
                                    <p:animEffect transition="in" filter="fade">
                                      <p:cBhvr>
                                        <p:cTn id="52" dur="1000"/>
                                        <p:tgtEl>
                                          <p:spTgt spid="4099">
                                            <p:txEl>
                                              <p:pRg st="7" end="7"/>
                                            </p:txEl>
                                          </p:spTgt>
                                        </p:tgtEl>
                                      </p:cBhvr>
                                    </p:animEffect>
                                    <p:anim calcmode="lin" valueType="num">
                                      <p:cBhvr>
                                        <p:cTn id="53"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8" end="8"/>
                                            </p:txEl>
                                          </p:spTgt>
                                        </p:tgtEl>
                                        <p:attrNameLst>
                                          <p:attrName>style.visibility</p:attrName>
                                        </p:attrNameLst>
                                      </p:cBhvr>
                                      <p:to>
                                        <p:strVal val="visible"/>
                                      </p:to>
                                    </p:set>
                                    <p:animEffect transition="in" filter="fade">
                                      <p:cBhvr>
                                        <p:cTn id="58" dur="1000"/>
                                        <p:tgtEl>
                                          <p:spTgt spid="4099">
                                            <p:txEl>
                                              <p:pRg st="8" end="8"/>
                                            </p:txEl>
                                          </p:spTgt>
                                        </p:tgtEl>
                                      </p:cBhvr>
                                    </p:animEffect>
                                    <p:anim calcmode="lin" valueType="num">
                                      <p:cBhvr>
                                        <p:cTn id="59"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9" end="9"/>
                                            </p:txEl>
                                          </p:spTgt>
                                        </p:tgtEl>
                                        <p:attrNameLst>
                                          <p:attrName>style.visibility</p:attrName>
                                        </p:attrNameLst>
                                      </p:cBhvr>
                                      <p:to>
                                        <p:strVal val="visible"/>
                                      </p:to>
                                    </p:set>
                                    <p:animEffect transition="in" filter="fade">
                                      <p:cBhvr>
                                        <p:cTn id="64" dur="1000"/>
                                        <p:tgtEl>
                                          <p:spTgt spid="4099">
                                            <p:txEl>
                                              <p:pRg st="9" end="9"/>
                                            </p:txEl>
                                          </p:spTgt>
                                        </p:tgtEl>
                                      </p:cBhvr>
                                    </p:animEffect>
                                    <p:anim calcmode="lin" valueType="num">
                                      <p:cBhvr>
                                        <p:cTn id="65"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0" end="10"/>
                                            </p:txEl>
                                          </p:spTgt>
                                        </p:tgtEl>
                                        <p:attrNameLst>
                                          <p:attrName>style.visibility</p:attrName>
                                        </p:attrNameLst>
                                      </p:cBhvr>
                                      <p:to>
                                        <p:strVal val="visible"/>
                                      </p:to>
                                    </p:set>
                                    <p:animEffect transition="in" filter="fade">
                                      <p:cBhvr>
                                        <p:cTn id="70" dur="1000"/>
                                        <p:tgtEl>
                                          <p:spTgt spid="4099">
                                            <p:txEl>
                                              <p:pRg st="10" end="10"/>
                                            </p:txEl>
                                          </p:spTgt>
                                        </p:tgtEl>
                                      </p:cBhvr>
                                    </p:animEffect>
                                    <p:anim calcmode="lin" valueType="num">
                                      <p:cBhvr>
                                        <p:cTn id="7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Filozofie a Systém odměňování</a:t>
            </a:r>
          </a:p>
        </p:txBody>
      </p:sp>
      <p:sp>
        <p:nvSpPr>
          <p:cNvPr id="4099" name="Rectangle 3"/>
          <p:cNvSpPr>
            <a:spLocks noGrp="1" noChangeArrowheads="1"/>
          </p:cNvSpPr>
          <p:nvPr>
            <p:ph idx="1"/>
          </p:nvPr>
        </p:nvSpPr>
        <p:spPr/>
        <p:txBody>
          <a:bodyPr>
            <a:normAutofit fontScale="70000" lnSpcReduction="20000"/>
          </a:bodyPr>
          <a:lstStyle/>
          <a:p>
            <a:pPr>
              <a:buNone/>
            </a:pPr>
            <a:r>
              <a:rPr lang="cs-CZ" sz="1400" b="1" dirty="0" smtClean="0"/>
              <a:t>Filozofie odměňování</a:t>
            </a:r>
          </a:p>
          <a:p>
            <a:pPr algn="just"/>
            <a:r>
              <a:rPr lang="cs-CZ" sz="1400" dirty="0" smtClean="0"/>
              <a:t>Řízení odměňování má, jak uvádí </a:t>
            </a:r>
            <a:r>
              <a:rPr lang="cs-CZ" sz="1400" dirty="0" err="1" smtClean="0"/>
              <a:t>Cho</a:t>
            </a:r>
            <a:r>
              <a:rPr lang="cs-CZ" sz="1400" dirty="0" smtClean="0"/>
              <a:t> a jiní (2012) a Li a jiní  (2012), nejen své cíle, ale samozřejmě i svou filozofii založenou na přesvědčeních a principech, které jsou v souladu s hodnotami podniku a které je pomáhají uskutečňovat. Patří sem princip spravedlivé, rovné   a průhledné odměny, pod níž se rozumí odměňování jedinců diferencovaně podle jejich přínosu společnosti. Součástí filozofie honorování je i přesvědčení, že strategie a procesy odměn, které je třeba realizovat, musí vycházet z podnikové strategie. Nejdůležitější myšlenkou celé teorie je pak preference „celkové odměny“, která na rozdíl od té klasické (jako je plat, mzda) zdůrazňuje význam chápání všech jejích stránek jako logického celku, propojeného s ostatními personálními činnostmi, vytvářenými za účelem naplňování motivace, oddanosti, angažovanosti a rozvoje pracovníků.</a:t>
            </a:r>
          </a:p>
          <a:p>
            <a:pPr algn="just">
              <a:buNone/>
            </a:pPr>
            <a:endParaRPr lang="cs-CZ" sz="1400" dirty="0" smtClean="0"/>
          </a:p>
          <a:p>
            <a:pPr algn="just">
              <a:buNone/>
            </a:pPr>
            <a:r>
              <a:rPr lang="cs-CZ" sz="1400" b="1" dirty="0" smtClean="0"/>
              <a:t>Prvky řízení odměňování </a:t>
            </a:r>
            <a:endParaRPr lang="cs-CZ" sz="1400" dirty="0" smtClean="0"/>
          </a:p>
          <a:p>
            <a:pPr algn="just"/>
            <a:r>
              <a:rPr lang="cs-CZ" sz="1400" dirty="0" smtClean="0"/>
              <a:t>Mezi nejdůležitější prvky řízení odměňování patří systém, strategie a politika odměňování, celková a základní odměna, hodnocení práce, tarifní stupně a mzdové/platové struktury, zaměstnanecké výhody a nepeněžní odměny. </a:t>
            </a:r>
          </a:p>
          <a:p>
            <a:pPr algn="just">
              <a:buNone/>
            </a:pPr>
            <a:endParaRPr lang="cs-CZ" sz="1400" b="1" dirty="0" smtClean="0"/>
          </a:p>
          <a:p>
            <a:pPr algn="just">
              <a:buNone/>
            </a:pPr>
            <a:r>
              <a:rPr lang="cs-CZ" sz="1400" b="1" dirty="0" smtClean="0"/>
              <a:t>Systém odměňování</a:t>
            </a:r>
          </a:p>
          <a:p>
            <a:pPr algn="just"/>
            <a:r>
              <a:rPr lang="cs-CZ" sz="1400" dirty="0" smtClean="0"/>
              <a:t>Tento systém tvoří politiky vedoucí k přístupům v řízení odměňování, postupy nabízející peněžní či nepeněžní odměnu, procesy</a:t>
            </a:r>
            <a:r>
              <a:rPr lang="cs-CZ" sz="1400" b="1" dirty="0" smtClean="0"/>
              <a:t> </a:t>
            </a:r>
            <a:r>
              <a:rPr lang="cs-CZ" sz="1400" dirty="0" smtClean="0"/>
              <a:t>hodnocení výkonu jednotlivých pracovníků                 a relativního významu prací a procedury</a:t>
            </a:r>
            <a:r>
              <a:rPr lang="cs-CZ" sz="1400" b="1" dirty="0" smtClean="0"/>
              <a:t> </a:t>
            </a:r>
            <a:r>
              <a:rPr lang="cs-CZ" sz="1400" dirty="0" smtClean="0"/>
              <a:t>zabezpečující soudržnost systému, jeho účinné fungování a zajištění toho, aby byla za vyplacenou odměnu získána odpovídající hodnota. </a:t>
            </a:r>
          </a:p>
          <a:p>
            <a:pPr algn="just">
              <a:buNone/>
            </a:pPr>
            <a:endParaRPr lang="cs-CZ" sz="1400" dirty="0" smtClean="0"/>
          </a:p>
          <a:p>
            <a:pPr algn="just">
              <a:buNone/>
            </a:pPr>
            <a:r>
              <a:rPr lang="cs-CZ" sz="1400" dirty="0" smtClean="0"/>
              <a:t>Systém odměňování má, jak praví dle Huselid (2008), Armstrong (2010) a Mihail (2013)</a:t>
            </a:r>
            <a:r>
              <a:rPr lang="cs-CZ" sz="1400" b="1" dirty="0" smtClean="0"/>
              <a:t> </a:t>
            </a:r>
            <a:r>
              <a:rPr lang="cs-CZ" sz="1400" dirty="0" smtClean="0"/>
              <a:t>i své specifické úkoly:</a:t>
            </a:r>
          </a:p>
          <a:p>
            <a:pPr lvl="0" algn="just"/>
            <a:r>
              <a:rPr lang="cs-CZ" sz="1400" dirty="0" smtClean="0"/>
              <a:t>přilákat pro organizaci potřebný počet kvalitních uchazečů o zaměstnání;</a:t>
            </a:r>
          </a:p>
          <a:p>
            <a:pPr lvl="0" algn="just"/>
            <a:r>
              <a:rPr lang="cs-CZ" sz="1400" dirty="0" smtClean="0"/>
              <a:t>stabilizovat žádoucí pracovníky;</a:t>
            </a:r>
          </a:p>
          <a:p>
            <a:pPr lvl="0" algn="just"/>
            <a:r>
              <a:rPr lang="cs-CZ" sz="1400" dirty="0" smtClean="0"/>
              <a:t>odměňovat zaměstnance za jejich úsilí, dosažené výsledky, loajalitu, zkušenosti   a schopnosti;</a:t>
            </a:r>
          </a:p>
          <a:p>
            <a:pPr lvl="0" algn="just"/>
            <a:r>
              <a:rPr lang="cs-CZ" sz="1400" dirty="0" smtClean="0"/>
              <a:t>v ziskových organizacích napomoci k dosažení konkurenceschopného postavení na trhu;</a:t>
            </a:r>
          </a:p>
          <a:p>
            <a:pPr lvl="0" algn="just"/>
            <a:r>
              <a:rPr lang="cs-CZ" sz="1400" dirty="0" smtClean="0"/>
              <a:t>být pracovníky akceptován;</a:t>
            </a:r>
          </a:p>
          <a:p>
            <a:pPr lvl="0" algn="just"/>
            <a:r>
              <a:rPr lang="cs-CZ" sz="1400" dirty="0" smtClean="0"/>
              <a:t>hrát pozitivní roli v motivování jedinců, vést je k tomu, aby pracovali podle svých nejlepších schopností;</a:t>
            </a:r>
          </a:p>
          <a:p>
            <a:pPr lvl="0" algn="just"/>
            <a:r>
              <a:rPr lang="cs-CZ" sz="1400" dirty="0" smtClean="0"/>
              <a:t>být v souladu s veřejnými zájmy a právními normami;</a:t>
            </a:r>
          </a:p>
          <a:p>
            <a:pPr lvl="0" algn="just"/>
            <a:r>
              <a:rPr lang="cs-CZ" sz="1400" dirty="0" smtClean="0"/>
              <a:t>poskytovat pracovníkům příležitosti k realizaci rozumných aspirací při dodržování zásad nestrannosti a rovnosti;</a:t>
            </a:r>
          </a:p>
          <a:p>
            <a:pPr lvl="0" algn="just"/>
            <a:r>
              <a:rPr lang="cs-CZ" sz="1400" dirty="0" smtClean="0"/>
              <a:t>sloužit jako stimul pro zlepšování kvalifikace a schopnosti zaměstnanců;</a:t>
            </a:r>
          </a:p>
          <a:p>
            <a:pPr lvl="0" algn="just"/>
            <a:r>
              <a:rPr lang="cs-CZ" sz="1400" dirty="0" smtClean="0"/>
              <a:t>zajistit, aby náklady práce mohly být vhodným způsobem kontrolovány, zejména  s ohledem na ostatní náklady a příjmy.</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6" end="6"/>
                                            </p:txEl>
                                          </p:spTgt>
                                        </p:tgtEl>
                                        <p:attrNameLst>
                                          <p:attrName>style.visibility</p:attrName>
                                        </p:attrNameLst>
                                      </p:cBhvr>
                                      <p:to>
                                        <p:strVal val="visible"/>
                                      </p:to>
                                    </p:set>
                                    <p:animEffect transition="in" filter="fade">
                                      <p:cBhvr>
                                        <p:cTn id="40" dur="1000"/>
                                        <p:tgtEl>
                                          <p:spTgt spid="4099">
                                            <p:txEl>
                                              <p:pRg st="6" end="6"/>
                                            </p:txEl>
                                          </p:spTgt>
                                        </p:tgtEl>
                                      </p:cBhvr>
                                    </p:animEffect>
                                    <p:anim calcmode="lin" valueType="num">
                                      <p:cBhvr>
                                        <p:cTn id="41"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7" end="7"/>
                                            </p:txEl>
                                          </p:spTgt>
                                        </p:tgtEl>
                                        <p:attrNameLst>
                                          <p:attrName>style.visibility</p:attrName>
                                        </p:attrNameLst>
                                      </p:cBhvr>
                                      <p:to>
                                        <p:strVal val="visible"/>
                                      </p:to>
                                    </p:set>
                                    <p:animEffect transition="in" filter="fade">
                                      <p:cBhvr>
                                        <p:cTn id="46" dur="1000"/>
                                        <p:tgtEl>
                                          <p:spTgt spid="4099">
                                            <p:txEl>
                                              <p:pRg st="7" end="7"/>
                                            </p:txEl>
                                          </p:spTgt>
                                        </p:tgtEl>
                                      </p:cBhvr>
                                    </p:animEffect>
                                    <p:anim calcmode="lin" valueType="num">
                                      <p:cBhvr>
                                        <p:cTn id="47"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9" end="9"/>
                                            </p:txEl>
                                          </p:spTgt>
                                        </p:tgtEl>
                                        <p:attrNameLst>
                                          <p:attrName>style.visibility</p:attrName>
                                        </p:attrNameLst>
                                      </p:cBhvr>
                                      <p:to>
                                        <p:strVal val="visible"/>
                                      </p:to>
                                    </p:set>
                                    <p:animEffect transition="in" filter="fade">
                                      <p:cBhvr>
                                        <p:cTn id="52" dur="1000"/>
                                        <p:tgtEl>
                                          <p:spTgt spid="4099">
                                            <p:txEl>
                                              <p:pRg st="9" end="9"/>
                                            </p:txEl>
                                          </p:spTgt>
                                        </p:tgtEl>
                                      </p:cBhvr>
                                    </p:animEffect>
                                    <p:anim calcmode="lin" valueType="num">
                                      <p:cBhvr>
                                        <p:cTn id="53"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10" end="10"/>
                                            </p:txEl>
                                          </p:spTgt>
                                        </p:tgtEl>
                                        <p:attrNameLst>
                                          <p:attrName>style.visibility</p:attrName>
                                        </p:attrNameLst>
                                      </p:cBhvr>
                                      <p:to>
                                        <p:strVal val="visible"/>
                                      </p:to>
                                    </p:set>
                                    <p:animEffect transition="in" filter="fade">
                                      <p:cBhvr>
                                        <p:cTn id="58" dur="1000"/>
                                        <p:tgtEl>
                                          <p:spTgt spid="4099">
                                            <p:txEl>
                                              <p:pRg st="10" end="10"/>
                                            </p:txEl>
                                          </p:spTgt>
                                        </p:tgtEl>
                                      </p:cBhvr>
                                    </p:animEffect>
                                    <p:anim calcmode="lin" valueType="num">
                                      <p:cBhvr>
                                        <p:cTn id="59"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11" end="11"/>
                                            </p:txEl>
                                          </p:spTgt>
                                        </p:tgtEl>
                                        <p:attrNameLst>
                                          <p:attrName>style.visibility</p:attrName>
                                        </p:attrNameLst>
                                      </p:cBhvr>
                                      <p:to>
                                        <p:strVal val="visible"/>
                                      </p:to>
                                    </p:set>
                                    <p:animEffect transition="in" filter="fade">
                                      <p:cBhvr>
                                        <p:cTn id="64" dur="1000"/>
                                        <p:tgtEl>
                                          <p:spTgt spid="4099">
                                            <p:txEl>
                                              <p:pRg st="11" end="11"/>
                                            </p:txEl>
                                          </p:spTgt>
                                        </p:tgtEl>
                                      </p:cBhvr>
                                    </p:animEffect>
                                    <p:anim calcmode="lin" valueType="num">
                                      <p:cBhvr>
                                        <p:cTn id="65"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11" end="11"/>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2" end="12"/>
                                            </p:txEl>
                                          </p:spTgt>
                                        </p:tgtEl>
                                        <p:attrNameLst>
                                          <p:attrName>style.visibility</p:attrName>
                                        </p:attrNameLst>
                                      </p:cBhvr>
                                      <p:to>
                                        <p:strVal val="visible"/>
                                      </p:to>
                                    </p:set>
                                    <p:animEffect transition="in" filter="fade">
                                      <p:cBhvr>
                                        <p:cTn id="70" dur="1000"/>
                                        <p:tgtEl>
                                          <p:spTgt spid="4099">
                                            <p:txEl>
                                              <p:pRg st="12" end="12"/>
                                            </p:txEl>
                                          </p:spTgt>
                                        </p:tgtEl>
                                      </p:cBhvr>
                                    </p:animEffect>
                                    <p:anim calcmode="lin" valueType="num">
                                      <p:cBhvr>
                                        <p:cTn id="71"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13" end="13"/>
                                            </p:txEl>
                                          </p:spTgt>
                                        </p:tgtEl>
                                        <p:attrNameLst>
                                          <p:attrName>style.visibility</p:attrName>
                                        </p:attrNameLst>
                                      </p:cBhvr>
                                      <p:to>
                                        <p:strVal val="visible"/>
                                      </p:to>
                                    </p:set>
                                    <p:animEffect transition="in" filter="fade">
                                      <p:cBhvr>
                                        <p:cTn id="76" dur="1000"/>
                                        <p:tgtEl>
                                          <p:spTgt spid="4099">
                                            <p:txEl>
                                              <p:pRg st="13" end="13"/>
                                            </p:txEl>
                                          </p:spTgt>
                                        </p:tgtEl>
                                      </p:cBhvr>
                                    </p:animEffect>
                                    <p:anim calcmode="lin" valueType="num">
                                      <p:cBhvr>
                                        <p:cTn id="77"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14" end="14"/>
                                            </p:txEl>
                                          </p:spTgt>
                                        </p:tgtEl>
                                        <p:attrNameLst>
                                          <p:attrName>style.visibility</p:attrName>
                                        </p:attrNameLst>
                                      </p:cBhvr>
                                      <p:to>
                                        <p:strVal val="visible"/>
                                      </p:to>
                                    </p:set>
                                    <p:animEffect transition="in" filter="fade">
                                      <p:cBhvr>
                                        <p:cTn id="82" dur="1000"/>
                                        <p:tgtEl>
                                          <p:spTgt spid="4099">
                                            <p:txEl>
                                              <p:pRg st="14" end="14"/>
                                            </p:txEl>
                                          </p:spTgt>
                                        </p:tgtEl>
                                      </p:cBhvr>
                                    </p:animEffect>
                                    <p:anim calcmode="lin" valueType="num">
                                      <p:cBhvr>
                                        <p:cTn id="83"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15" end="15"/>
                                            </p:txEl>
                                          </p:spTgt>
                                        </p:tgtEl>
                                        <p:attrNameLst>
                                          <p:attrName>style.visibility</p:attrName>
                                        </p:attrNameLst>
                                      </p:cBhvr>
                                      <p:to>
                                        <p:strVal val="visible"/>
                                      </p:to>
                                    </p:set>
                                    <p:animEffect transition="in" filter="fade">
                                      <p:cBhvr>
                                        <p:cTn id="88" dur="1000"/>
                                        <p:tgtEl>
                                          <p:spTgt spid="4099">
                                            <p:txEl>
                                              <p:pRg st="15" end="15"/>
                                            </p:txEl>
                                          </p:spTgt>
                                        </p:tgtEl>
                                      </p:cBhvr>
                                    </p:animEffect>
                                    <p:anim calcmode="lin" valueType="num">
                                      <p:cBhvr>
                                        <p:cTn id="89" dur="1000" fill="hold"/>
                                        <p:tgtEl>
                                          <p:spTgt spid="4099">
                                            <p:txEl>
                                              <p:pRg st="15" end="15"/>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15" end="15"/>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16" end="16"/>
                                            </p:txEl>
                                          </p:spTgt>
                                        </p:tgtEl>
                                        <p:attrNameLst>
                                          <p:attrName>style.visibility</p:attrName>
                                        </p:attrNameLst>
                                      </p:cBhvr>
                                      <p:to>
                                        <p:strVal val="visible"/>
                                      </p:to>
                                    </p:set>
                                    <p:animEffect transition="in" filter="fade">
                                      <p:cBhvr>
                                        <p:cTn id="94" dur="1000"/>
                                        <p:tgtEl>
                                          <p:spTgt spid="4099">
                                            <p:txEl>
                                              <p:pRg st="16" end="16"/>
                                            </p:txEl>
                                          </p:spTgt>
                                        </p:tgtEl>
                                      </p:cBhvr>
                                    </p:animEffect>
                                    <p:anim calcmode="lin" valueType="num">
                                      <p:cBhvr>
                                        <p:cTn id="95" dur="1000" fill="hold"/>
                                        <p:tgtEl>
                                          <p:spTgt spid="4099">
                                            <p:txEl>
                                              <p:pRg st="16" end="16"/>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16" end="16"/>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17" end="17"/>
                                            </p:txEl>
                                          </p:spTgt>
                                        </p:tgtEl>
                                        <p:attrNameLst>
                                          <p:attrName>style.visibility</p:attrName>
                                        </p:attrNameLst>
                                      </p:cBhvr>
                                      <p:to>
                                        <p:strVal val="visible"/>
                                      </p:to>
                                    </p:set>
                                    <p:animEffect transition="in" filter="fade">
                                      <p:cBhvr>
                                        <p:cTn id="100" dur="1000"/>
                                        <p:tgtEl>
                                          <p:spTgt spid="4099">
                                            <p:txEl>
                                              <p:pRg st="17" end="17"/>
                                            </p:txEl>
                                          </p:spTgt>
                                        </p:tgtEl>
                                      </p:cBhvr>
                                    </p:animEffect>
                                    <p:anim calcmode="lin" valueType="num">
                                      <p:cBhvr>
                                        <p:cTn id="101" dur="1000" fill="hold"/>
                                        <p:tgtEl>
                                          <p:spTgt spid="4099">
                                            <p:txEl>
                                              <p:pRg st="17" end="17"/>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17" end="17"/>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6000"/>
                            </p:stCondLst>
                            <p:childTnLst>
                              <p:par>
                                <p:cTn id="104" presetID="47" presetClass="entr" presetSubtype="0" fill="hold" grpId="0" nodeType="afterEffect">
                                  <p:stCondLst>
                                    <p:cond delay="0"/>
                                  </p:stCondLst>
                                  <p:childTnLst>
                                    <p:set>
                                      <p:cBhvr>
                                        <p:cTn id="105" dur="1" fill="hold">
                                          <p:stCondLst>
                                            <p:cond delay="0"/>
                                          </p:stCondLst>
                                        </p:cTn>
                                        <p:tgtEl>
                                          <p:spTgt spid="4099">
                                            <p:txEl>
                                              <p:pRg st="18" end="18"/>
                                            </p:txEl>
                                          </p:spTgt>
                                        </p:tgtEl>
                                        <p:attrNameLst>
                                          <p:attrName>style.visibility</p:attrName>
                                        </p:attrNameLst>
                                      </p:cBhvr>
                                      <p:to>
                                        <p:strVal val="visible"/>
                                      </p:to>
                                    </p:set>
                                    <p:animEffect transition="in" filter="fade">
                                      <p:cBhvr>
                                        <p:cTn id="106" dur="1000"/>
                                        <p:tgtEl>
                                          <p:spTgt spid="4099">
                                            <p:txEl>
                                              <p:pRg st="18" end="18"/>
                                            </p:txEl>
                                          </p:spTgt>
                                        </p:tgtEl>
                                      </p:cBhvr>
                                    </p:animEffect>
                                    <p:anim calcmode="lin" valueType="num">
                                      <p:cBhvr>
                                        <p:cTn id="107" dur="1000" fill="hold"/>
                                        <p:tgtEl>
                                          <p:spTgt spid="4099">
                                            <p:txEl>
                                              <p:pRg st="18" end="18"/>
                                            </p:txEl>
                                          </p:spTgt>
                                        </p:tgtEl>
                                        <p:attrNameLst>
                                          <p:attrName>ppt_x</p:attrName>
                                        </p:attrNameLst>
                                      </p:cBhvr>
                                      <p:tavLst>
                                        <p:tav tm="0">
                                          <p:val>
                                            <p:strVal val="#ppt_x"/>
                                          </p:val>
                                        </p:tav>
                                        <p:tav tm="100000">
                                          <p:val>
                                            <p:strVal val="#ppt_x"/>
                                          </p:val>
                                        </p:tav>
                                      </p:tavLst>
                                    </p:anim>
                                    <p:anim calcmode="lin" valueType="num">
                                      <p:cBhvr>
                                        <p:cTn id="108" dur="1000" fill="hold"/>
                                        <p:tgtEl>
                                          <p:spTgt spid="4099">
                                            <p:txEl>
                                              <p:pRg st="18" end="18"/>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7000"/>
                            </p:stCondLst>
                            <p:childTnLst>
                              <p:par>
                                <p:cTn id="110" presetID="47" presetClass="entr" presetSubtype="0" fill="hold" grpId="0" nodeType="afterEffect">
                                  <p:stCondLst>
                                    <p:cond delay="0"/>
                                  </p:stCondLst>
                                  <p:childTnLst>
                                    <p:set>
                                      <p:cBhvr>
                                        <p:cTn id="111" dur="1" fill="hold">
                                          <p:stCondLst>
                                            <p:cond delay="0"/>
                                          </p:stCondLst>
                                        </p:cTn>
                                        <p:tgtEl>
                                          <p:spTgt spid="4099">
                                            <p:txEl>
                                              <p:pRg st="19" end="19"/>
                                            </p:txEl>
                                          </p:spTgt>
                                        </p:tgtEl>
                                        <p:attrNameLst>
                                          <p:attrName>style.visibility</p:attrName>
                                        </p:attrNameLst>
                                      </p:cBhvr>
                                      <p:to>
                                        <p:strVal val="visible"/>
                                      </p:to>
                                    </p:set>
                                    <p:animEffect transition="in" filter="fade">
                                      <p:cBhvr>
                                        <p:cTn id="112" dur="1000"/>
                                        <p:tgtEl>
                                          <p:spTgt spid="4099">
                                            <p:txEl>
                                              <p:pRg st="19" end="19"/>
                                            </p:txEl>
                                          </p:spTgt>
                                        </p:tgtEl>
                                      </p:cBhvr>
                                    </p:animEffect>
                                    <p:anim calcmode="lin" valueType="num">
                                      <p:cBhvr>
                                        <p:cTn id="113" dur="1000" fill="hold"/>
                                        <p:tgtEl>
                                          <p:spTgt spid="4099">
                                            <p:txEl>
                                              <p:pRg st="19" end="19"/>
                                            </p:txEl>
                                          </p:spTgt>
                                        </p:tgtEl>
                                        <p:attrNameLst>
                                          <p:attrName>ppt_x</p:attrName>
                                        </p:attrNameLst>
                                      </p:cBhvr>
                                      <p:tavLst>
                                        <p:tav tm="0">
                                          <p:val>
                                            <p:strVal val="#ppt_x"/>
                                          </p:val>
                                        </p:tav>
                                        <p:tav tm="100000">
                                          <p:val>
                                            <p:strVal val="#ppt_x"/>
                                          </p:val>
                                        </p:tav>
                                      </p:tavLst>
                                    </p:anim>
                                    <p:anim calcmode="lin" valueType="num">
                                      <p:cBhvr>
                                        <p:cTn id="114" dur="1000" fill="hold"/>
                                        <p:tgtEl>
                                          <p:spTgt spid="4099">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Strategie a politika odměňování</a:t>
            </a:r>
            <a:endParaRPr lang="cs-CZ" dirty="0"/>
          </a:p>
        </p:txBody>
      </p:sp>
      <p:sp>
        <p:nvSpPr>
          <p:cNvPr id="5123" name="Rectangle 3"/>
          <p:cNvSpPr>
            <a:spLocks noGrp="1" noChangeArrowheads="1"/>
          </p:cNvSpPr>
          <p:nvPr>
            <p:ph idx="1"/>
          </p:nvPr>
        </p:nvSpPr>
        <p:spPr>
          <a:xfrm>
            <a:off x="457200" y="1935480"/>
            <a:ext cx="8229600" cy="4661872"/>
          </a:xfrm>
        </p:spPr>
        <p:txBody>
          <a:bodyPr>
            <a:normAutofit fontScale="85000" lnSpcReduction="20000"/>
          </a:bodyPr>
          <a:lstStyle/>
          <a:p>
            <a:pPr>
              <a:buNone/>
            </a:pPr>
            <a:r>
              <a:rPr lang="cs-CZ" sz="1600" b="1" dirty="0" smtClean="0"/>
              <a:t>Strategie odměňování</a:t>
            </a:r>
          </a:p>
          <a:p>
            <a:pPr algn="just"/>
            <a:r>
              <a:rPr lang="cs-CZ" sz="1600" dirty="0" smtClean="0"/>
              <a:t>Úkolem této strategie je definovat, co podnik zamýšlí v otázkách formulace a následné realizace politiky odměňování vykonat v dlouhodobém horizontu. Stanovuje i zamýšlené postupy a procesy v odměňování, které musí být v souladu s podnikovou strategií. Vrcholovou prioritou strategie odměňování je podporování cílů společnosti následované odměňováním, získáváním a stabilizováním vysoce výkonných pracovníků (</a:t>
            </a:r>
            <a:r>
              <a:rPr lang="cs-CZ" sz="1600" dirty="0" err="1" smtClean="0"/>
              <a:t>Buller</a:t>
            </a:r>
            <a:r>
              <a:rPr lang="cs-CZ" sz="1600" dirty="0" smtClean="0"/>
              <a:t> a jiní, 2012).</a:t>
            </a:r>
          </a:p>
          <a:p>
            <a:pPr algn="just">
              <a:buNone/>
            </a:pPr>
            <a:endParaRPr lang="cs-CZ" sz="1600" b="1" dirty="0" smtClean="0"/>
          </a:p>
          <a:p>
            <a:pPr algn="just">
              <a:buNone/>
            </a:pPr>
            <a:r>
              <a:rPr lang="cs-CZ" sz="1600" b="1" dirty="0" smtClean="0"/>
              <a:t>Politika odměňování</a:t>
            </a:r>
          </a:p>
          <a:p>
            <a:pPr algn="just"/>
            <a:r>
              <a:rPr lang="cs-CZ" sz="1600" dirty="0" smtClean="0"/>
              <a:t>Armstrong (2010) říká, že se politika odměňování týká spíše obecnějších záležitostí, a to:</a:t>
            </a:r>
          </a:p>
          <a:p>
            <a:pPr lvl="0" algn="just"/>
            <a:r>
              <a:rPr lang="cs-CZ" sz="1600" dirty="0" smtClean="0"/>
              <a:t>úrovně odměn s ohledem na „postavení“ na trhu, tj. jak by se vnitřní mzdové/platové sazby měly porovnávat s tržními sazbami, například pomocí úrovně mediánu nebo horního </a:t>
            </a:r>
            <a:r>
              <a:rPr lang="cs-CZ" sz="1600" dirty="0" err="1" smtClean="0"/>
              <a:t>kvartilu</a:t>
            </a:r>
            <a:r>
              <a:rPr lang="cs-CZ" sz="1600" dirty="0" smtClean="0"/>
              <a:t>;</a:t>
            </a:r>
          </a:p>
          <a:p>
            <a:pPr lvl="0" algn="just"/>
            <a:r>
              <a:rPr lang="cs-CZ" sz="1600" dirty="0" smtClean="0"/>
              <a:t>zabezpečování spravedlnosti odměňování;</a:t>
            </a:r>
          </a:p>
          <a:p>
            <a:pPr lvl="0" algn="just"/>
            <a:r>
              <a:rPr lang="cs-CZ" sz="1600" dirty="0" smtClean="0"/>
              <a:t>relativního významu připisovanému vnější konkurenceschopnosti a vnitřní spravedlnosti;</a:t>
            </a:r>
          </a:p>
          <a:p>
            <a:pPr lvl="0" algn="just"/>
            <a:r>
              <a:rPr lang="cs-CZ" sz="1600" dirty="0" smtClean="0"/>
              <a:t>přístupu k celkové odměně;</a:t>
            </a:r>
          </a:p>
          <a:p>
            <a:pPr lvl="0" algn="just"/>
            <a:r>
              <a:rPr lang="cs-CZ" sz="1600" dirty="0" smtClean="0"/>
              <a:t>prostoru pro uplatňování </a:t>
            </a:r>
            <a:r>
              <a:rPr lang="cs-CZ" sz="1600" dirty="0" err="1" smtClean="0"/>
              <a:t>zásluhových</a:t>
            </a:r>
            <a:r>
              <a:rPr lang="cs-CZ" sz="1600" dirty="0" smtClean="0"/>
              <a:t> odměn podle výkonu, schopnosti, přínosu nebo dovedností;</a:t>
            </a:r>
          </a:p>
          <a:p>
            <a:pPr lvl="0" algn="just"/>
            <a:r>
              <a:rPr lang="cs-CZ" sz="1600" dirty="0" smtClean="0"/>
              <a:t>rolí liniových manažerů;</a:t>
            </a:r>
          </a:p>
          <a:p>
            <a:pPr lvl="0" algn="just"/>
            <a:r>
              <a:rPr lang="cs-CZ" sz="1600" dirty="0" smtClean="0"/>
              <a:t>transparentnosti/průhlednosti – poskytování informací o strukturách odměn  a procesech honorování pracovníků.</a:t>
            </a:r>
          </a:p>
          <a:p>
            <a:pPr algn="just">
              <a:buNone/>
            </a:pPr>
            <a:endParaRPr lang="cs-CZ" sz="1600" dirty="0" smtClean="0"/>
          </a:p>
          <a:p>
            <a:pPr algn="just"/>
            <a:r>
              <a:rPr lang="cs-CZ" sz="1600" dirty="0" smtClean="0"/>
              <a:t>Politika odměňování se týká také přístupu k celkové odměně - hodnotě všech plateb (celkových výdělků) a zaměstnaneckých výhod, které pracovníci mohou získat.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4" end="4"/>
                                            </p:txEl>
                                          </p:spTgt>
                                        </p:tgtEl>
                                        <p:attrNameLst>
                                          <p:attrName>style.visibility</p:attrName>
                                        </p:attrNameLst>
                                      </p:cBhvr>
                                      <p:to>
                                        <p:strVal val="visible"/>
                                      </p:to>
                                    </p:set>
                                    <p:animEffect transition="in" filter="fade">
                                      <p:cBhvr>
                                        <p:cTn id="34" dur="1000"/>
                                        <p:tgtEl>
                                          <p:spTgt spid="5123">
                                            <p:txEl>
                                              <p:pRg st="4" end="4"/>
                                            </p:txEl>
                                          </p:spTgt>
                                        </p:tgtEl>
                                      </p:cBhvr>
                                    </p:animEffect>
                                    <p:anim calcmode="lin" valueType="num">
                                      <p:cBhvr>
                                        <p:cTn id="35"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5" end="5"/>
                                            </p:txEl>
                                          </p:spTgt>
                                        </p:tgtEl>
                                        <p:attrNameLst>
                                          <p:attrName>style.visibility</p:attrName>
                                        </p:attrNameLst>
                                      </p:cBhvr>
                                      <p:to>
                                        <p:strVal val="visible"/>
                                      </p:to>
                                    </p:set>
                                    <p:animEffect transition="in" filter="fade">
                                      <p:cBhvr>
                                        <p:cTn id="40" dur="1000"/>
                                        <p:tgtEl>
                                          <p:spTgt spid="5123">
                                            <p:txEl>
                                              <p:pRg st="5" end="5"/>
                                            </p:txEl>
                                          </p:spTgt>
                                        </p:tgtEl>
                                      </p:cBhvr>
                                    </p:animEffect>
                                    <p:anim calcmode="lin" valueType="num">
                                      <p:cBhvr>
                                        <p:cTn id="41"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6" end="6"/>
                                            </p:txEl>
                                          </p:spTgt>
                                        </p:tgtEl>
                                        <p:attrNameLst>
                                          <p:attrName>style.visibility</p:attrName>
                                        </p:attrNameLst>
                                      </p:cBhvr>
                                      <p:to>
                                        <p:strVal val="visible"/>
                                      </p:to>
                                    </p:set>
                                    <p:animEffect transition="in" filter="fade">
                                      <p:cBhvr>
                                        <p:cTn id="46" dur="1000"/>
                                        <p:tgtEl>
                                          <p:spTgt spid="5123">
                                            <p:txEl>
                                              <p:pRg st="6" end="6"/>
                                            </p:txEl>
                                          </p:spTgt>
                                        </p:tgtEl>
                                      </p:cBhvr>
                                    </p:animEffect>
                                    <p:anim calcmode="lin" valueType="num">
                                      <p:cBhvr>
                                        <p:cTn id="47"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7" end="7"/>
                                            </p:txEl>
                                          </p:spTgt>
                                        </p:tgtEl>
                                        <p:attrNameLst>
                                          <p:attrName>style.visibility</p:attrName>
                                        </p:attrNameLst>
                                      </p:cBhvr>
                                      <p:to>
                                        <p:strVal val="visible"/>
                                      </p:to>
                                    </p:set>
                                    <p:animEffect transition="in" filter="fade">
                                      <p:cBhvr>
                                        <p:cTn id="52" dur="1000"/>
                                        <p:tgtEl>
                                          <p:spTgt spid="5123">
                                            <p:txEl>
                                              <p:pRg st="7" end="7"/>
                                            </p:txEl>
                                          </p:spTgt>
                                        </p:tgtEl>
                                      </p:cBhvr>
                                    </p:animEffect>
                                    <p:anim calcmode="lin" valueType="num">
                                      <p:cBhvr>
                                        <p:cTn id="53" dur="1000" fill="hold"/>
                                        <p:tgtEl>
                                          <p:spTgt spid="512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5123">
                                            <p:txEl>
                                              <p:pRg st="11" end="11"/>
                                            </p:txEl>
                                          </p:spTgt>
                                        </p:tgtEl>
                                        <p:attrNameLst>
                                          <p:attrName>style.visibility</p:attrName>
                                        </p:attrNameLst>
                                      </p:cBhvr>
                                      <p:to>
                                        <p:strVal val="visible"/>
                                      </p:to>
                                    </p:set>
                                    <p:animEffect transition="in" filter="fade">
                                      <p:cBhvr>
                                        <p:cTn id="76" dur="1000"/>
                                        <p:tgtEl>
                                          <p:spTgt spid="5123">
                                            <p:txEl>
                                              <p:pRg st="11" end="11"/>
                                            </p:txEl>
                                          </p:spTgt>
                                        </p:tgtEl>
                                      </p:cBhvr>
                                    </p:animEffect>
                                    <p:anim calcmode="lin" valueType="num">
                                      <p:cBhvr>
                                        <p:cTn id="77" dur="1000" fill="hold"/>
                                        <p:tgtEl>
                                          <p:spTgt spid="512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5123">
                                            <p:txEl>
                                              <p:pRg st="11" end="1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5123">
                                            <p:txEl>
                                              <p:pRg st="13" end="13"/>
                                            </p:txEl>
                                          </p:spTgt>
                                        </p:tgtEl>
                                        <p:attrNameLst>
                                          <p:attrName>style.visibility</p:attrName>
                                        </p:attrNameLst>
                                      </p:cBhvr>
                                      <p:to>
                                        <p:strVal val="visible"/>
                                      </p:to>
                                    </p:set>
                                    <p:animEffect transition="in" filter="fade">
                                      <p:cBhvr>
                                        <p:cTn id="82" dur="1000"/>
                                        <p:tgtEl>
                                          <p:spTgt spid="5123">
                                            <p:txEl>
                                              <p:pRg st="13" end="13"/>
                                            </p:txEl>
                                          </p:spTgt>
                                        </p:tgtEl>
                                      </p:cBhvr>
                                    </p:animEffect>
                                    <p:anim calcmode="lin" valueType="num">
                                      <p:cBhvr>
                                        <p:cTn id="83" dur="1000" fill="hold"/>
                                        <p:tgtEl>
                                          <p:spTgt spid="5123">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512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Celková odměna</a:t>
            </a:r>
          </a:p>
        </p:txBody>
      </p:sp>
      <p:sp>
        <p:nvSpPr>
          <p:cNvPr id="6147" name="Rectangle 3"/>
          <p:cNvSpPr>
            <a:spLocks noGrp="1" noChangeArrowheads="1"/>
          </p:cNvSpPr>
          <p:nvPr>
            <p:ph idx="1"/>
          </p:nvPr>
        </p:nvSpPr>
        <p:spPr/>
        <p:txBody>
          <a:bodyPr>
            <a:normAutofit fontScale="85000" lnSpcReduction="10000"/>
          </a:bodyPr>
          <a:lstStyle/>
          <a:p>
            <a:pPr>
              <a:buNone/>
            </a:pPr>
            <a:r>
              <a:rPr lang="cs-CZ" sz="1400" b="1" dirty="0" smtClean="0"/>
              <a:t>Celková odměna</a:t>
            </a:r>
          </a:p>
          <a:p>
            <a:r>
              <a:rPr lang="cs-CZ" sz="1400" dirty="0" smtClean="0"/>
              <a:t>Podle definice </a:t>
            </a:r>
            <a:r>
              <a:rPr lang="cs-CZ" sz="1400" dirty="0" err="1" smtClean="0"/>
              <a:t>Manuse</a:t>
            </a:r>
            <a:r>
              <a:rPr lang="cs-CZ" sz="1400" dirty="0" smtClean="0"/>
              <a:t> a Grahama zahrnuje celková odměna  „všechny typy odměn – nepřímých i přímých, vnitřních i vnějších“. Všechny jejich druhy jako základní mzda či plat, </a:t>
            </a:r>
            <a:r>
              <a:rPr lang="cs-CZ" sz="1400" dirty="0" err="1" smtClean="0"/>
              <a:t>zásluhová</a:t>
            </a:r>
            <a:r>
              <a:rPr lang="cs-CZ" sz="1400" dirty="0" smtClean="0"/>
              <a:t> odměna, příplatky, podíly na tržbách, zaměstnanecké výhody či nepeněžní odměny jsou navzájem provázané a je třeba s nimi zacházet jako s integrovaným celkem (Armstrong, 2010).</a:t>
            </a:r>
          </a:p>
          <a:p>
            <a:pPr>
              <a:buNone/>
            </a:pPr>
            <a:r>
              <a:rPr lang="cs-CZ" sz="1400" dirty="0" smtClean="0"/>
              <a:t>Celkovou odměnu tvoří dvě kategorie odměn:</a:t>
            </a:r>
          </a:p>
          <a:p>
            <a:pPr lvl="0"/>
            <a:r>
              <a:rPr lang="cs-CZ" sz="1400" dirty="0" smtClean="0"/>
              <a:t>transakční– hmotné, hmatatelné tvořené peněžními odměnami a zaměstnaneckými výhodami;</a:t>
            </a:r>
          </a:p>
          <a:p>
            <a:pPr lvl="0"/>
            <a:r>
              <a:rPr lang="cs-CZ" sz="1400" dirty="0" smtClean="0"/>
              <a:t>relační (vztahové)</a:t>
            </a:r>
            <a:r>
              <a:rPr lang="cs-CZ" sz="1400" b="1" dirty="0" smtClean="0"/>
              <a:t> </a:t>
            </a:r>
            <a:r>
              <a:rPr lang="cs-CZ" sz="1400" dirty="0" smtClean="0"/>
              <a:t>–zahrnují vzdělávání, rozvoj zkušeností a požitků z práce.</a:t>
            </a:r>
          </a:p>
          <a:p>
            <a:pPr>
              <a:buNone/>
            </a:pPr>
            <a:endParaRPr lang="cs-CZ" sz="1400" dirty="0" smtClean="0"/>
          </a:p>
          <a:p>
            <a:pPr>
              <a:buNone/>
            </a:pPr>
            <a:r>
              <a:rPr lang="cs-CZ" sz="1400" dirty="0" smtClean="0"/>
              <a:t>Jedná se o všechny nástroje, které má zaměstnavatel k dispozici a které mohou být použity k získání, motivaci, udržení a uspokojení zaměstnanců. Jak praví </a:t>
            </a:r>
            <a:r>
              <a:rPr lang="cs-CZ" sz="1400" dirty="0" err="1" smtClean="0"/>
              <a:t>Ingram</a:t>
            </a:r>
            <a:r>
              <a:rPr lang="cs-CZ" sz="1400" dirty="0" smtClean="0"/>
              <a:t> (1997)</a:t>
            </a:r>
            <a:r>
              <a:rPr lang="cs-CZ" sz="1400" b="1" dirty="0" smtClean="0"/>
              <a:t>, </a:t>
            </a:r>
            <a:r>
              <a:rPr lang="cs-CZ" sz="1400" dirty="0" smtClean="0"/>
              <a:t>celková odměna v sobě skrývá mnoho „výhod“, a to tyto:</a:t>
            </a:r>
          </a:p>
          <a:p>
            <a:pPr lvl="0"/>
            <a:r>
              <a:rPr lang="cs-CZ" sz="1400" dirty="0" smtClean="0"/>
              <a:t>Větší vliv na motivaci a oddanost pracovníků díky sdruženému efektu různých odměn.</a:t>
            </a:r>
          </a:p>
          <a:p>
            <a:pPr lvl="0"/>
            <a:r>
              <a:rPr lang="cs-CZ" sz="1400" dirty="0" smtClean="0"/>
              <a:t>Zlepšení zaměstnaneckých vztahů. Vztahy vytvořené pomocí koncepce celkového odměňování vedou k optimálnímu využívání relačních i transakčních odměn.</a:t>
            </a:r>
          </a:p>
          <a:p>
            <a:pPr lvl="0"/>
            <a:r>
              <a:rPr lang="cs-CZ" sz="1400" dirty="0" smtClean="0"/>
              <a:t>Flexibilita v uspokojování individuálních potřeb. Celá škála různých typů honorování napomáhá cíleně specifikovat odměny dle preferencí jednotlivců.</a:t>
            </a:r>
          </a:p>
          <a:p>
            <a:pPr lvl="0"/>
            <a:r>
              <a:rPr lang="cs-CZ" sz="1400" dirty="0" smtClean="0"/>
              <a:t>Řízení talentů. Relační odměny pomáhají vytvářet pozitivní psychologickou smlouvu, která umožňuje organizaci odlišit se na trhu práce, a tím pádem být více atraktivní pro uchazeče o zaměstnání.</a:t>
            </a:r>
          </a:p>
          <a:p>
            <a:pPr>
              <a:buNone/>
            </a:pPr>
            <a:endParaRPr lang="cs-CZ" sz="1400" dirty="0" smtClean="0"/>
          </a:p>
          <a:p>
            <a:r>
              <a:rPr lang="cs-CZ" sz="1400" dirty="0" smtClean="0"/>
              <a:t>Model celkové odměny znázorněný tabulkou 5 ukazuje různé typy odměn, které je možné využívat. Zatímco peněžní (transakční) odměny, jako je například výše platu, lze konkurencí kopírovat, relační odměny jsou specifické a odlišné pro každý podnik. Peněžní odměna je nepochybně v odměňování významným a silným stimulačním faktorem, avšak největší síla plyne, jak praví Armstrong (2010), z kombinace odměny relační a transakční.</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cs-CZ" dirty="0" smtClean="0"/>
              <a:t>Model celkové odměny</a:t>
            </a:r>
          </a:p>
        </p:txBody>
      </p:sp>
      <p:graphicFrame>
        <p:nvGraphicFramePr>
          <p:cNvPr id="4" name="Zástupný symbol pro obsah 3"/>
          <p:cNvGraphicFramePr>
            <a:graphicFrameLocks noGrp="1"/>
          </p:cNvGraphicFramePr>
          <p:nvPr>
            <p:ph idx="1"/>
          </p:nvPr>
        </p:nvGraphicFramePr>
        <p:xfrm>
          <a:off x="2843807" y="1988840"/>
          <a:ext cx="3605770" cy="4643120"/>
        </p:xfrm>
        <a:graphic>
          <a:graphicData uri="http://schemas.openxmlformats.org/drawingml/2006/table">
            <a:tbl>
              <a:tblPr/>
              <a:tblGrid>
                <a:gridCol w="1802885">
                  <a:extLst>
                    <a:ext uri="{9D8B030D-6E8A-4147-A177-3AD203B41FA5}">
                      <a16:colId xmlns:a16="http://schemas.microsoft.com/office/drawing/2014/main" val="20000"/>
                    </a:ext>
                  </a:extLst>
                </a:gridCol>
                <a:gridCol w="1802885">
                  <a:extLst>
                    <a:ext uri="{9D8B030D-6E8A-4147-A177-3AD203B41FA5}">
                      <a16:colId xmlns:a16="http://schemas.microsoft.com/office/drawing/2014/main" val="20001"/>
                    </a:ext>
                  </a:extLst>
                </a:gridCol>
              </a:tblGrid>
              <a:tr h="175770">
                <a:tc gridSpan="2">
                  <a:txBody>
                    <a:bodyPr/>
                    <a:lstStyle/>
                    <a:p>
                      <a:pPr algn="ctr">
                        <a:lnSpc>
                          <a:spcPct val="150000"/>
                        </a:lnSpc>
                        <a:spcAft>
                          <a:spcPts val="1000"/>
                        </a:spcAft>
                      </a:pPr>
                      <a:r>
                        <a:rPr lang="cs-CZ" sz="800" b="1" dirty="0">
                          <a:latin typeface="Times New Roman"/>
                          <a:ea typeface="Calibri"/>
                          <a:cs typeface="Times New Roman"/>
                        </a:rPr>
                        <a:t>Odměny transakční (hmatatelné, hmotné)</a:t>
                      </a:r>
                      <a:endParaRPr lang="cs-CZ" sz="800" dirty="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175770">
                <a:tc>
                  <a:txBody>
                    <a:bodyPr/>
                    <a:lstStyle/>
                    <a:p>
                      <a:pPr algn="ctr">
                        <a:lnSpc>
                          <a:spcPct val="150000"/>
                        </a:lnSpc>
                        <a:spcAft>
                          <a:spcPts val="1000"/>
                        </a:spcAft>
                      </a:pPr>
                      <a:r>
                        <a:rPr lang="cs-CZ" sz="800" b="1">
                          <a:latin typeface="Times New Roman"/>
                          <a:ea typeface="Calibri"/>
                          <a:cs typeface="Times New Roman"/>
                        </a:rPr>
                        <a:t>Individuální</a:t>
                      </a:r>
                      <a:endParaRPr lang="cs-CZ" sz="80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800" b="1">
                          <a:latin typeface="Times New Roman"/>
                          <a:ea typeface="Calibri"/>
                          <a:cs typeface="Times New Roman"/>
                        </a:rPr>
                        <a:t>Skupinové</a:t>
                      </a:r>
                      <a:endParaRPr lang="cs-CZ" sz="80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52452">
                <a:tc>
                  <a:txBody>
                    <a:bodyPr/>
                    <a:lstStyle/>
                    <a:p>
                      <a:pPr algn="just">
                        <a:lnSpc>
                          <a:spcPct val="150000"/>
                        </a:lnSpc>
                        <a:spcAft>
                          <a:spcPts val="1000"/>
                        </a:spcAft>
                      </a:pPr>
                      <a:r>
                        <a:rPr lang="cs-CZ" sz="800" b="1" dirty="0">
                          <a:latin typeface="Times New Roman"/>
                          <a:ea typeface="Calibri"/>
                          <a:cs typeface="Times New Roman"/>
                        </a:rPr>
                        <a:t>Peněžní odměny</a:t>
                      </a:r>
                      <a:endParaRPr lang="cs-CZ" sz="800" dirty="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základní mzda/plat</a:t>
                      </a:r>
                    </a:p>
                    <a:p>
                      <a:pPr marL="342900" lvl="0" indent="-342900" algn="just">
                        <a:lnSpc>
                          <a:spcPct val="150000"/>
                        </a:lnSpc>
                        <a:spcAft>
                          <a:spcPts val="0"/>
                        </a:spcAft>
                        <a:buFont typeface="Symbol"/>
                        <a:buChar char=""/>
                        <a:tabLst>
                          <a:tab pos="457200" algn="l"/>
                        </a:tabLst>
                      </a:pPr>
                      <a:r>
                        <a:rPr lang="cs-CZ" sz="800" dirty="0" err="1">
                          <a:latin typeface="Times New Roman"/>
                          <a:ea typeface="Calibri"/>
                          <a:cs typeface="Times New Roman"/>
                        </a:rPr>
                        <a:t>zásluhová</a:t>
                      </a:r>
                      <a:r>
                        <a:rPr lang="cs-CZ" sz="800" dirty="0">
                          <a:latin typeface="Times New Roman"/>
                          <a:ea typeface="Calibri"/>
                          <a:cs typeface="Times New Roman"/>
                        </a:rPr>
                        <a:t> odměna</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peněžní bonusy</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dlouhodobé pobídky</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akcie</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podíly na zisku</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Zaměstnanecké výhody</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důchody</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dovolená</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zdravotní péče</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flexibilita</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jiné funkční výhody</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82841">
                <a:tc>
                  <a:txBody>
                    <a:bodyPr/>
                    <a:lstStyle/>
                    <a:p>
                      <a:pPr algn="just">
                        <a:lnSpc>
                          <a:spcPct val="150000"/>
                        </a:lnSpc>
                        <a:spcAft>
                          <a:spcPts val="1000"/>
                        </a:spcAft>
                      </a:pPr>
                      <a:r>
                        <a:rPr lang="cs-CZ" sz="800" b="1">
                          <a:latin typeface="Times New Roman"/>
                          <a:ea typeface="Calibri"/>
                          <a:cs typeface="Times New Roman"/>
                        </a:rPr>
                        <a:t>Vzdělávání a rozvoj</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vzdělávání a rozvoj na pracovišti</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vzdělávání a výcvik</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řízení pracovního výkonu</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rozvoj kariéry</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Pracovní prostředí</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základní hodnoty organizace</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styl a kvalita vedení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právo pracovníků se vyjádřit</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uznání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úspěch</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vytváření pracovních míst a rolí (odpovědnost, autonomie, smysluplná práce, prostor pro využívání a rozvíjení dovedností)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kvalita pracovního života</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rovnováha mezi pracovním a mimopracovním životem</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 řízení talentů</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5770">
                <a:tc gridSpan="2">
                  <a:txBody>
                    <a:bodyPr/>
                    <a:lstStyle/>
                    <a:p>
                      <a:pPr algn="ctr">
                        <a:lnSpc>
                          <a:spcPct val="150000"/>
                        </a:lnSpc>
                        <a:spcAft>
                          <a:spcPts val="1000"/>
                        </a:spcAft>
                      </a:pPr>
                      <a:r>
                        <a:rPr lang="cs-CZ" sz="800" b="1" dirty="0">
                          <a:latin typeface="Times New Roman"/>
                          <a:ea typeface="Calibri"/>
                          <a:cs typeface="Times New Roman"/>
                        </a:rPr>
                        <a:t>Relační/vztahové (nehmotné)</a:t>
                      </a:r>
                      <a:endParaRPr lang="cs-CZ" sz="800" dirty="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4"/>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Hodnocení práce</a:t>
            </a:r>
          </a:p>
        </p:txBody>
      </p:sp>
      <p:sp>
        <p:nvSpPr>
          <p:cNvPr id="6147" name="Rectangle 3"/>
          <p:cNvSpPr>
            <a:spLocks noGrp="1" noChangeArrowheads="1"/>
          </p:cNvSpPr>
          <p:nvPr>
            <p:ph idx="1"/>
          </p:nvPr>
        </p:nvSpPr>
        <p:spPr/>
        <p:txBody>
          <a:bodyPr>
            <a:normAutofit/>
          </a:bodyPr>
          <a:lstStyle/>
          <a:p>
            <a:pPr algn="just"/>
            <a:r>
              <a:rPr lang="cs-CZ" sz="1200" dirty="0" smtClean="0"/>
              <a:t>Různé druhy odměňování, především ty peněžní, jsou pracovníkům vypláceny zaměstnavatelem na základě jejich pracovních výkonů. Vyplácení jiných forem odměn ovlivňují další faktory - osobní přístup k práci, nulová absence a podobně. Nejdůležitější ovšem zůstává plnění pracovních úkolů, odvedená práce. Tu je nutné adekvátně ohodnotit, aby docházelo ke spravedlivé odměně. </a:t>
            </a:r>
          </a:p>
          <a:p>
            <a:pPr algn="just">
              <a:buNone/>
            </a:pPr>
            <a:endParaRPr lang="cs-CZ" sz="1200" dirty="0" smtClean="0"/>
          </a:p>
          <a:p>
            <a:pPr algn="just">
              <a:buNone/>
            </a:pPr>
            <a:r>
              <a:rPr lang="cs-CZ" sz="1200" b="1" dirty="0" smtClean="0"/>
              <a:t>Hodnocení práce </a:t>
            </a:r>
          </a:p>
          <a:p>
            <a:pPr algn="just"/>
            <a:r>
              <a:rPr lang="cs-CZ" sz="1200" dirty="0" smtClean="0"/>
              <a:t>Pracovní výkon se všemi jeho složkami bývá často obtížně měřitelný. Měření je samo o sobě náročná záležitost, která vyžaduje disciplinovanost a soustavnost kontroly výkonu. Problém představuje i přesná kvantifikace vlivu faktorů výkonu nezávislých na úsilí a schopnostech pracovníka (</a:t>
            </a:r>
            <a:r>
              <a:rPr lang="cs-CZ" sz="1200" dirty="0" err="1" smtClean="0"/>
              <a:t>Smith</a:t>
            </a:r>
            <a:r>
              <a:rPr lang="cs-CZ" sz="1200" dirty="0" smtClean="0"/>
              <a:t>, 2005). Kromě toho je při odměňování pracovníků obvyklé přihlížet k jejich vzdělání, délce praxe, době zaměstnání a podobně. </a:t>
            </a:r>
          </a:p>
          <a:p>
            <a:pPr algn="just"/>
            <a:r>
              <a:rPr lang="cs-CZ" sz="1200" dirty="0" smtClean="0"/>
              <a:t>Mezinárodní úřad práce vytvořil seznam faktorů, které by při odměňování měly být brány v potaz.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cs-CZ" dirty="0" smtClean="0"/>
              <a:t>Faktory odměňování</a:t>
            </a:r>
          </a:p>
        </p:txBody>
      </p:sp>
      <p:graphicFrame>
        <p:nvGraphicFramePr>
          <p:cNvPr id="4" name="Tabulka 3"/>
          <p:cNvGraphicFramePr>
            <a:graphicFrameLocks noGrp="1"/>
          </p:cNvGraphicFramePr>
          <p:nvPr/>
        </p:nvGraphicFramePr>
        <p:xfrm>
          <a:off x="2339752" y="1952584"/>
          <a:ext cx="4442429" cy="4428744"/>
        </p:xfrm>
        <a:graphic>
          <a:graphicData uri="http://schemas.openxmlformats.org/drawingml/2006/table">
            <a:tbl>
              <a:tblPr/>
              <a:tblGrid>
                <a:gridCol w="2290750">
                  <a:extLst>
                    <a:ext uri="{9D8B030D-6E8A-4147-A177-3AD203B41FA5}">
                      <a16:colId xmlns:a16="http://schemas.microsoft.com/office/drawing/2014/main" val="20000"/>
                    </a:ext>
                  </a:extLst>
                </a:gridCol>
                <a:gridCol w="2151679">
                  <a:extLst>
                    <a:ext uri="{9D8B030D-6E8A-4147-A177-3AD203B41FA5}">
                      <a16:colId xmlns:a16="http://schemas.microsoft.com/office/drawing/2014/main" val="20001"/>
                    </a:ext>
                  </a:extLst>
                </a:gridCol>
              </a:tblGrid>
              <a:tr h="4064000">
                <a:tc>
                  <a:txBody>
                    <a:bodyPr/>
                    <a:lstStyle/>
                    <a:p>
                      <a:pPr algn="just">
                        <a:lnSpc>
                          <a:spcPct val="115000"/>
                        </a:lnSpc>
                        <a:spcAft>
                          <a:spcPts val="1000"/>
                        </a:spcAft>
                      </a:pPr>
                      <a:r>
                        <a:rPr lang="cs-CZ" sz="900" dirty="0">
                          <a:latin typeface="Times New Roman"/>
                          <a:ea typeface="Calibri"/>
                          <a:cs typeface="Times New Roman"/>
                        </a:rPr>
                        <a:t>Analýza a úsudek </a:t>
                      </a:r>
                    </a:p>
                    <a:p>
                      <a:pPr algn="just">
                        <a:lnSpc>
                          <a:spcPct val="115000"/>
                        </a:lnSpc>
                        <a:spcAft>
                          <a:spcPts val="1000"/>
                        </a:spcAft>
                      </a:pPr>
                      <a:r>
                        <a:rPr lang="cs-CZ" sz="900" dirty="0">
                          <a:latin typeface="Times New Roman"/>
                          <a:ea typeface="Calibri"/>
                          <a:cs typeface="Times New Roman"/>
                        </a:rPr>
                        <a:t>Bystrost</a:t>
                      </a:r>
                    </a:p>
                    <a:p>
                      <a:pPr algn="just">
                        <a:lnSpc>
                          <a:spcPct val="115000"/>
                        </a:lnSpc>
                        <a:spcAft>
                          <a:spcPts val="1000"/>
                        </a:spcAft>
                      </a:pPr>
                      <a:r>
                        <a:rPr lang="cs-CZ" sz="900" dirty="0">
                          <a:latin typeface="Times New Roman"/>
                          <a:ea typeface="Calibri"/>
                          <a:cs typeface="Times New Roman"/>
                        </a:rPr>
                        <a:t>Dělání chyb a jejich dopad</a:t>
                      </a:r>
                    </a:p>
                    <a:p>
                      <a:pPr algn="just">
                        <a:lnSpc>
                          <a:spcPct val="115000"/>
                        </a:lnSpc>
                        <a:spcAft>
                          <a:spcPts val="1000"/>
                        </a:spcAft>
                      </a:pPr>
                      <a:r>
                        <a:rPr lang="cs-CZ" sz="900" dirty="0">
                          <a:latin typeface="Times New Roman"/>
                          <a:ea typeface="Calibri"/>
                          <a:cs typeface="Times New Roman"/>
                        </a:rPr>
                        <a:t>Dovednosti</a:t>
                      </a:r>
                    </a:p>
                    <a:p>
                      <a:pPr algn="just">
                        <a:lnSpc>
                          <a:spcPct val="115000"/>
                        </a:lnSpc>
                        <a:spcAft>
                          <a:spcPts val="1000"/>
                        </a:spcAft>
                      </a:pPr>
                      <a:r>
                        <a:rPr lang="cs-CZ" sz="900" dirty="0">
                          <a:latin typeface="Times New Roman"/>
                          <a:ea typeface="Calibri"/>
                          <a:cs typeface="Times New Roman"/>
                        </a:rPr>
                        <a:t>Duševní úsilí</a:t>
                      </a:r>
                    </a:p>
                    <a:p>
                      <a:pPr algn="just">
                        <a:lnSpc>
                          <a:spcPct val="115000"/>
                        </a:lnSpc>
                        <a:spcAft>
                          <a:spcPts val="1000"/>
                        </a:spcAft>
                      </a:pPr>
                      <a:r>
                        <a:rPr lang="cs-CZ" sz="900" dirty="0">
                          <a:latin typeface="Times New Roman"/>
                          <a:ea typeface="Calibri"/>
                          <a:cs typeface="Times New Roman"/>
                        </a:rPr>
                        <a:t>Fyzické požadavky</a:t>
                      </a:r>
                    </a:p>
                    <a:p>
                      <a:pPr algn="just">
                        <a:lnSpc>
                          <a:spcPct val="115000"/>
                        </a:lnSpc>
                        <a:spcAft>
                          <a:spcPts val="1000"/>
                        </a:spcAft>
                      </a:pPr>
                      <a:r>
                        <a:rPr lang="cs-CZ" sz="900" dirty="0">
                          <a:latin typeface="Times New Roman"/>
                          <a:ea typeface="Calibri"/>
                          <a:cs typeface="Times New Roman"/>
                        </a:rPr>
                        <a:t>Hospodaření se zdroji</a:t>
                      </a:r>
                    </a:p>
                    <a:p>
                      <a:pPr algn="just">
                        <a:lnSpc>
                          <a:spcPct val="115000"/>
                        </a:lnSpc>
                        <a:spcAft>
                          <a:spcPts val="1000"/>
                        </a:spcAft>
                      </a:pPr>
                      <a:r>
                        <a:rPr lang="cs-CZ" sz="900" dirty="0">
                          <a:latin typeface="Times New Roman"/>
                          <a:ea typeface="Calibri"/>
                          <a:cs typeface="Times New Roman"/>
                        </a:rPr>
                        <a:t>Iniciativa</a:t>
                      </a:r>
                    </a:p>
                    <a:p>
                      <a:pPr algn="just">
                        <a:lnSpc>
                          <a:spcPct val="115000"/>
                        </a:lnSpc>
                        <a:spcAft>
                          <a:spcPts val="1000"/>
                        </a:spcAft>
                      </a:pPr>
                      <a:r>
                        <a:rPr lang="cs-CZ" sz="900" dirty="0">
                          <a:latin typeface="Times New Roman"/>
                          <a:ea typeface="Calibri"/>
                          <a:cs typeface="Times New Roman"/>
                        </a:rPr>
                        <a:t>Komplexnost v přístupu</a:t>
                      </a:r>
                    </a:p>
                    <a:p>
                      <a:pPr algn="just">
                        <a:lnSpc>
                          <a:spcPct val="115000"/>
                        </a:lnSpc>
                        <a:spcAft>
                          <a:spcPts val="1000"/>
                        </a:spcAft>
                      </a:pPr>
                      <a:r>
                        <a:rPr lang="cs-CZ" sz="900" dirty="0">
                          <a:latin typeface="Times New Roman"/>
                          <a:ea typeface="Calibri"/>
                          <a:cs typeface="Times New Roman"/>
                        </a:rPr>
                        <a:t>Kontakt s lidmi a diplomacie</a:t>
                      </a:r>
                    </a:p>
                    <a:p>
                      <a:pPr algn="just">
                        <a:lnSpc>
                          <a:spcPct val="115000"/>
                        </a:lnSpc>
                        <a:spcAft>
                          <a:spcPts val="1000"/>
                        </a:spcAft>
                      </a:pPr>
                      <a:r>
                        <a:rPr lang="cs-CZ" sz="900" dirty="0">
                          <a:latin typeface="Times New Roman"/>
                          <a:ea typeface="Calibri"/>
                          <a:cs typeface="Times New Roman"/>
                        </a:rPr>
                        <a:t>Obratnost</a:t>
                      </a:r>
                    </a:p>
                    <a:p>
                      <a:pPr algn="just">
                        <a:lnSpc>
                          <a:spcPct val="115000"/>
                        </a:lnSpc>
                        <a:spcAft>
                          <a:spcPts val="1000"/>
                        </a:spcAft>
                      </a:pPr>
                      <a:r>
                        <a:rPr lang="cs-CZ" sz="900" dirty="0">
                          <a:latin typeface="Times New Roman"/>
                          <a:ea typeface="Calibri"/>
                          <a:cs typeface="Times New Roman"/>
                        </a:rPr>
                        <a:t>Obtížnost práce</a:t>
                      </a:r>
                    </a:p>
                    <a:p>
                      <a:pPr algn="just">
                        <a:lnSpc>
                          <a:spcPct val="115000"/>
                        </a:lnSpc>
                        <a:spcAft>
                          <a:spcPts val="1000"/>
                        </a:spcAft>
                      </a:pPr>
                      <a:r>
                        <a:rPr lang="cs-CZ" sz="900" dirty="0">
                          <a:latin typeface="Times New Roman"/>
                          <a:ea typeface="Calibri"/>
                          <a:cs typeface="Times New Roman"/>
                        </a:rPr>
                        <a:t>Odborná příprava a zkušenosti</a:t>
                      </a:r>
                    </a:p>
                    <a:p>
                      <a:pPr algn="just">
                        <a:lnSpc>
                          <a:spcPct val="115000"/>
                        </a:lnSpc>
                        <a:spcAft>
                          <a:spcPts val="1000"/>
                        </a:spcAft>
                      </a:pPr>
                      <a:r>
                        <a:rPr lang="cs-CZ" sz="900" dirty="0">
                          <a:latin typeface="Times New Roman"/>
                          <a:ea typeface="Calibri"/>
                          <a:cs typeface="Times New Roman"/>
                        </a:rPr>
                        <a:t>Odpovědnost za peníze, materiál, informace</a:t>
                      </a:r>
                    </a:p>
                    <a:p>
                      <a:pPr algn="just">
                        <a:lnSpc>
                          <a:spcPct val="115000"/>
                        </a:lnSpc>
                        <a:spcAft>
                          <a:spcPts val="1000"/>
                        </a:spcAft>
                      </a:pPr>
                      <a:r>
                        <a:rPr lang="cs-CZ" sz="900" dirty="0">
                          <a:latin typeface="Times New Roman"/>
                          <a:ea typeface="Calibri"/>
                          <a:cs typeface="Times New Roman"/>
                        </a:rPr>
                        <a:t>Zařízení, evidence a zpracování hlášení</a:t>
                      </a:r>
                    </a:p>
                    <a:p>
                      <a:pPr algn="just">
                        <a:lnSpc>
                          <a:spcPct val="115000"/>
                        </a:lnSpc>
                        <a:spcAft>
                          <a:spcPts val="1000"/>
                        </a:spcAft>
                      </a:pPr>
                      <a:r>
                        <a:rPr lang="cs-CZ" sz="900" dirty="0">
                          <a:latin typeface="Times New Roman"/>
                          <a:ea typeface="Calibri"/>
                          <a:cs typeface="Times New Roman"/>
                        </a:rPr>
                        <a:t>Znalost všeobecně</a:t>
                      </a:r>
                    </a:p>
                  </a:txBody>
                  <a:tcPr marL="52886" marR="5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900" dirty="0">
                          <a:latin typeface="Times New Roman"/>
                          <a:ea typeface="Calibri"/>
                          <a:cs typeface="Times New Roman"/>
                        </a:rPr>
                        <a:t>Odpovědný přístup k práci</a:t>
                      </a:r>
                    </a:p>
                    <a:p>
                      <a:pPr algn="just">
                        <a:lnSpc>
                          <a:spcPct val="115000"/>
                        </a:lnSpc>
                        <a:spcAft>
                          <a:spcPts val="1000"/>
                        </a:spcAft>
                      </a:pPr>
                      <a:r>
                        <a:rPr lang="cs-CZ" sz="900" dirty="0">
                          <a:latin typeface="Times New Roman"/>
                          <a:ea typeface="Calibri"/>
                          <a:cs typeface="Times New Roman"/>
                        </a:rPr>
                        <a:t>Plánování a koordinace</a:t>
                      </a:r>
                    </a:p>
                    <a:p>
                      <a:pPr algn="just">
                        <a:lnSpc>
                          <a:spcPct val="115000"/>
                        </a:lnSpc>
                        <a:spcAft>
                          <a:spcPts val="1000"/>
                        </a:spcAft>
                      </a:pPr>
                      <a:r>
                        <a:rPr lang="cs-CZ" sz="900" dirty="0">
                          <a:latin typeface="Times New Roman"/>
                          <a:ea typeface="Calibri"/>
                          <a:cs typeface="Times New Roman"/>
                        </a:rPr>
                        <a:t>Plnění úkolů </a:t>
                      </a:r>
                    </a:p>
                    <a:p>
                      <a:pPr algn="just">
                        <a:lnSpc>
                          <a:spcPct val="115000"/>
                        </a:lnSpc>
                        <a:spcAft>
                          <a:spcPts val="1000"/>
                        </a:spcAft>
                      </a:pPr>
                      <a:r>
                        <a:rPr lang="cs-CZ" sz="900" dirty="0">
                          <a:latin typeface="Times New Roman"/>
                          <a:ea typeface="Calibri"/>
                          <a:cs typeface="Times New Roman"/>
                        </a:rPr>
                        <a:t>Pracovní podmínky</a:t>
                      </a:r>
                    </a:p>
                    <a:p>
                      <a:pPr algn="just">
                        <a:lnSpc>
                          <a:spcPct val="115000"/>
                        </a:lnSpc>
                        <a:spcAft>
                          <a:spcPts val="1000"/>
                        </a:spcAft>
                      </a:pPr>
                      <a:r>
                        <a:rPr lang="cs-CZ" sz="900" dirty="0">
                          <a:latin typeface="Times New Roman"/>
                          <a:ea typeface="Calibri"/>
                          <a:cs typeface="Times New Roman"/>
                        </a:rPr>
                        <a:t>Přesnost</a:t>
                      </a:r>
                    </a:p>
                    <a:p>
                      <a:pPr algn="just">
                        <a:lnSpc>
                          <a:spcPct val="115000"/>
                        </a:lnSpc>
                        <a:spcAft>
                          <a:spcPts val="1000"/>
                        </a:spcAft>
                      </a:pPr>
                      <a:r>
                        <a:rPr lang="cs-CZ" sz="900" dirty="0">
                          <a:latin typeface="Times New Roman"/>
                          <a:ea typeface="Calibri"/>
                          <a:cs typeface="Times New Roman"/>
                        </a:rPr>
                        <a:t>Rizikovost práce</a:t>
                      </a:r>
                    </a:p>
                    <a:p>
                      <a:pPr algn="just">
                        <a:lnSpc>
                          <a:spcPct val="115000"/>
                        </a:lnSpc>
                        <a:spcAft>
                          <a:spcPts val="1000"/>
                        </a:spcAft>
                      </a:pPr>
                      <a:r>
                        <a:rPr lang="cs-CZ" sz="900" dirty="0">
                          <a:latin typeface="Times New Roman"/>
                          <a:ea typeface="Calibri"/>
                          <a:cs typeface="Times New Roman"/>
                        </a:rPr>
                        <a:t>Rozhodování</a:t>
                      </a:r>
                    </a:p>
                    <a:p>
                      <a:pPr algn="just">
                        <a:lnSpc>
                          <a:spcPct val="115000"/>
                        </a:lnSpc>
                        <a:spcAft>
                          <a:spcPts val="1000"/>
                        </a:spcAft>
                      </a:pPr>
                      <a:r>
                        <a:rPr lang="cs-CZ" sz="900" dirty="0">
                          <a:latin typeface="Times New Roman"/>
                          <a:ea typeface="Calibri"/>
                          <a:cs typeface="Times New Roman"/>
                        </a:rPr>
                        <a:t>Řešení problémů</a:t>
                      </a:r>
                    </a:p>
                    <a:p>
                      <a:pPr algn="just">
                        <a:lnSpc>
                          <a:spcPct val="115000"/>
                        </a:lnSpc>
                        <a:spcAft>
                          <a:spcPts val="1000"/>
                        </a:spcAft>
                      </a:pPr>
                      <a:r>
                        <a:rPr lang="cs-CZ" sz="900" dirty="0">
                          <a:latin typeface="Times New Roman"/>
                          <a:ea typeface="Calibri"/>
                          <a:cs typeface="Times New Roman"/>
                        </a:rPr>
                        <a:t>Řízení a kontrola lidí</a:t>
                      </a:r>
                    </a:p>
                    <a:p>
                      <a:pPr algn="just">
                        <a:lnSpc>
                          <a:spcPct val="115000"/>
                        </a:lnSpc>
                        <a:spcAft>
                          <a:spcPts val="1000"/>
                        </a:spcAft>
                      </a:pPr>
                      <a:r>
                        <a:rPr lang="cs-CZ" sz="900" dirty="0">
                          <a:latin typeface="Times New Roman"/>
                          <a:ea typeface="Calibri"/>
                          <a:cs typeface="Times New Roman"/>
                        </a:rPr>
                        <a:t>Sociální dovednosti</a:t>
                      </a:r>
                    </a:p>
                    <a:p>
                      <a:pPr algn="just">
                        <a:lnSpc>
                          <a:spcPct val="115000"/>
                        </a:lnSpc>
                        <a:spcAft>
                          <a:spcPts val="1000"/>
                        </a:spcAft>
                      </a:pPr>
                      <a:r>
                        <a:rPr lang="cs-CZ" sz="900" dirty="0">
                          <a:latin typeface="Times New Roman"/>
                          <a:ea typeface="Calibri"/>
                          <a:cs typeface="Times New Roman"/>
                        </a:rPr>
                        <a:t>Soudnost (rozvážnost)</a:t>
                      </a:r>
                    </a:p>
                    <a:p>
                      <a:pPr algn="just">
                        <a:lnSpc>
                          <a:spcPct val="115000"/>
                        </a:lnSpc>
                        <a:spcAft>
                          <a:spcPts val="1000"/>
                        </a:spcAft>
                      </a:pPr>
                      <a:r>
                        <a:rPr lang="cs-CZ" sz="900" dirty="0">
                          <a:latin typeface="Times New Roman"/>
                          <a:ea typeface="Calibri"/>
                          <a:cs typeface="Times New Roman"/>
                        </a:rPr>
                        <a:t>Stresující povaha práce</a:t>
                      </a:r>
                    </a:p>
                    <a:p>
                      <a:pPr algn="just">
                        <a:lnSpc>
                          <a:spcPct val="115000"/>
                        </a:lnSpc>
                        <a:spcAft>
                          <a:spcPts val="1000"/>
                        </a:spcAft>
                      </a:pPr>
                      <a:r>
                        <a:rPr lang="cs-CZ" sz="900" dirty="0">
                          <a:latin typeface="Times New Roman"/>
                          <a:ea typeface="Calibri"/>
                          <a:cs typeface="Times New Roman"/>
                        </a:rPr>
                        <a:t>Tvořivost</a:t>
                      </a:r>
                    </a:p>
                    <a:p>
                      <a:pPr algn="just">
                        <a:lnSpc>
                          <a:spcPct val="115000"/>
                        </a:lnSpc>
                        <a:spcAft>
                          <a:spcPts val="1000"/>
                        </a:spcAft>
                      </a:pPr>
                      <a:r>
                        <a:rPr lang="cs-CZ" sz="900" dirty="0">
                          <a:latin typeface="Times New Roman"/>
                          <a:ea typeface="Calibri"/>
                          <a:cs typeface="Times New Roman"/>
                        </a:rPr>
                        <a:t>Úsilí</a:t>
                      </a:r>
                    </a:p>
                    <a:p>
                      <a:pPr algn="just">
                        <a:lnSpc>
                          <a:spcPct val="115000"/>
                        </a:lnSpc>
                        <a:spcAft>
                          <a:spcPts val="1000"/>
                        </a:spcAft>
                      </a:pPr>
                      <a:r>
                        <a:rPr lang="cs-CZ" sz="900" dirty="0">
                          <a:latin typeface="Times New Roman"/>
                          <a:ea typeface="Calibri"/>
                          <a:cs typeface="Times New Roman"/>
                        </a:rPr>
                        <a:t>Vzdělání</a:t>
                      </a:r>
                    </a:p>
                    <a:p>
                      <a:pPr algn="just">
                        <a:lnSpc>
                          <a:spcPct val="115000"/>
                        </a:lnSpc>
                        <a:spcAft>
                          <a:spcPts val="1000"/>
                        </a:spcAft>
                      </a:pPr>
                      <a:r>
                        <a:rPr lang="cs-CZ" sz="900" dirty="0">
                          <a:latin typeface="Times New Roman"/>
                          <a:ea typeface="Calibri"/>
                          <a:cs typeface="Times New Roman"/>
                        </a:rPr>
                        <a:t>Znalost práce</a:t>
                      </a:r>
                    </a:p>
                  </a:txBody>
                  <a:tcPr marL="52886" marR="5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Hodnocení práce</a:t>
            </a:r>
          </a:p>
        </p:txBody>
      </p:sp>
      <p:sp>
        <p:nvSpPr>
          <p:cNvPr id="6147" name="Rectangle 3"/>
          <p:cNvSpPr>
            <a:spLocks noGrp="1" noChangeArrowheads="1"/>
          </p:cNvSpPr>
          <p:nvPr>
            <p:ph idx="1"/>
          </p:nvPr>
        </p:nvSpPr>
        <p:spPr/>
        <p:txBody>
          <a:bodyPr>
            <a:normAutofit/>
          </a:bodyPr>
          <a:lstStyle/>
          <a:p>
            <a:pPr algn="just"/>
            <a:r>
              <a:rPr lang="cs-CZ" sz="1200" dirty="0" smtClean="0"/>
              <a:t>Hodnocení práce je nejdůležitějším nástrojem zajišťujícím, aby se požadavky na ni, její náročnost a složitost odrazily v diferenciaci odměny zaměstnance. Podle Koubka (2010) je systematickým určováním hodnoty a rozměru (množství záběru, významu) každé práce či pracovní funkce (místa) ve vztahu k jiným pracím či pracovním funkcím (místům) v organizaci, a to za účelem stanovení vnitřních relací. Poskytuje základnu pro vytváření spravedlivých mzdových/platových stupňů a struktur, zařazování prací do těchto systémů  a řízení relací v odměňování.</a:t>
            </a:r>
            <a:endParaRPr lang="cs-CZ" sz="1200" b="1" dirty="0" smtClean="0"/>
          </a:p>
          <a:p>
            <a:pPr algn="just">
              <a:buNone/>
            </a:pPr>
            <a:endParaRPr lang="cs-CZ" sz="1200" dirty="0" smtClean="0"/>
          </a:p>
          <a:p>
            <a:pPr algn="just">
              <a:buNone/>
            </a:pPr>
            <a:r>
              <a:rPr lang="cs-CZ" sz="1200" u="sng" dirty="0" smtClean="0"/>
              <a:t>Cíle hodnocení práce vymezil Armstrong (2010) takto:</a:t>
            </a:r>
            <a:endParaRPr lang="cs-CZ" sz="1200" dirty="0" smtClean="0"/>
          </a:p>
          <a:p>
            <a:pPr lvl="0" algn="just"/>
            <a:r>
              <a:rPr lang="cs-CZ" sz="1200" dirty="0" smtClean="0"/>
              <a:t>stanovit relativní hodnotu prací založenou na spravedlivém, správném, jednotném  a důsledném posouzení;</a:t>
            </a:r>
          </a:p>
          <a:p>
            <a:pPr lvl="0" algn="just"/>
            <a:r>
              <a:rPr lang="cs-CZ" sz="1200" dirty="0" smtClean="0"/>
              <a:t>poskytnout informace potřebné k vytvoření a udržování spravedlivých a obhajitelných mzdových a platových stupňů a struktur, poskytnout co nejobjektivnější základnu pro zařazování prací do stupňů a umožňovat tak jednotný přístup při rozhodování  o zatřídění prací;</a:t>
            </a:r>
          </a:p>
          <a:p>
            <a:pPr lvl="0" algn="just"/>
            <a:r>
              <a:rPr lang="cs-CZ" sz="1200" dirty="0" smtClean="0"/>
              <a:t>umožnit správné porovnávání s tržními sazbami prací nebo rolí se srovnatelnou složitostí nebo množstvím práce;</a:t>
            </a:r>
          </a:p>
          <a:p>
            <a:pPr lvl="0" algn="just"/>
            <a:r>
              <a:rPr lang="cs-CZ" sz="1200" dirty="0" smtClean="0"/>
              <a:t>být transparentní – východiska, kritéria pro definování stupňů a zařazování prací by měla být jasná;</a:t>
            </a:r>
          </a:p>
          <a:p>
            <a:pPr lvl="0" algn="just"/>
            <a:r>
              <a:rPr lang="cs-CZ" sz="1200" dirty="0" smtClean="0"/>
              <a:t>zajistit, aby podnik plnil svou povinnost poskytovat stejnou peněžní odměnu za práci stejné hodnoty.</a:t>
            </a:r>
          </a:p>
          <a:p>
            <a:pPr algn="just">
              <a:buNone/>
            </a:pPr>
            <a:endParaRPr lang="cs-CZ" sz="1200" dirty="0" smtClean="0"/>
          </a:p>
          <a:p>
            <a:pPr algn="just"/>
            <a:r>
              <a:rPr lang="cs-CZ" sz="1200" dirty="0" smtClean="0"/>
              <a:t>Hodnocení práce může být buď analytické, či neanalytické neboli sumární. Pracím je možno též přisuzovat hodnotu s odvoláním na jejich tržní sazby - pak se jedná o tržní oceňování.</a:t>
            </a:r>
          </a:p>
          <a:p>
            <a:pPr algn="just">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3358</TotalTime>
  <Words>3739</Words>
  <Application>Microsoft Office PowerPoint</Application>
  <PresentationFormat>Předvádění na obrazovce (4:3)</PresentationFormat>
  <Paragraphs>222</Paragraphs>
  <Slides>16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16</vt:i4>
      </vt:variant>
    </vt:vector>
  </HeadingPairs>
  <TitlesOfParts>
    <vt:vector size="24" baseType="lpstr">
      <vt:lpstr>Arial</vt:lpstr>
      <vt:lpstr>Calibri</vt:lpstr>
      <vt:lpstr>Constantia</vt:lpstr>
      <vt:lpstr>Symbol</vt:lpstr>
      <vt:lpstr>Times New Roman</vt:lpstr>
      <vt:lpstr>Wingdings</vt:lpstr>
      <vt:lpstr>Wingdings 2</vt:lpstr>
      <vt:lpstr>Tok</vt:lpstr>
      <vt:lpstr>Odměňování</vt:lpstr>
      <vt:lpstr>Cíle odměňování</vt:lpstr>
      <vt:lpstr>Filozofie a Systém odměňování</vt:lpstr>
      <vt:lpstr>Strategie a politika odměňování</vt:lpstr>
      <vt:lpstr>Celková odměna</vt:lpstr>
      <vt:lpstr>Model celkové odměny</vt:lpstr>
      <vt:lpstr>Hodnocení práce</vt:lpstr>
      <vt:lpstr>Faktory odměňování</vt:lpstr>
      <vt:lpstr>Hodnocení práce</vt:lpstr>
      <vt:lpstr>Analytické hodnocení práce</vt:lpstr>
      <vt:lpstr>Neanalytické hodnocení práce</vt:lpstr>
      <vt:lpstr>Struktury stupňů a mzdové/platové struktury</vt:lpstr>
      <vt:lpstr>Mzdové a platové struktury</vt:lpstr>
      <vt:lpstr>Zaměstnanecké výhody</vt:lpstr>
      <vt:lpstr>Zásluhové odměny</vt:lpstr>
      <vt:lpstr>Odměna za provedenou práci je největším stimulem a motivem!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Michal Motyčka</cp:lastModifiedBy>
  <cp:revision>49</cp:revision>
  <dcterms:created xsi:type="dcterms:W3CDTF">2013-02-06T13:17:20Z</dcterms:created>
  <dcterms:modified xsi:type="dcterms:W3CDTF">2021-10-31T16:31:13Z</dcterms:modified>
</cp:coreProperties>
</file>