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81" r:id="rId4"/>
    <p:sldId id="278" r:id="rId5"/>
    <p:sldId id="279" r:id="rId6"/>
    <p:sldId id="274" r:id="rId7"/>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Stimulace</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Stimulace</a:t>
            </a:r>
          </a:p>
        </p:txBody>
      </p:sp>
      <p:sp>
        <p:nvSpPr>
          <p:cNvPr id="4099" name="Rectangle 3"/>
          <p:cNvSpPr>
            <a:spLocks noGrp="1" noChangeArrowheads="1"/>
          </p:cNvSpPr>
          <p:nvPr>
            <p:ph idx="1"/>
          </p:nvPr>
        </p:nvSpPr>
        <p:spPr/>
        <p:txBody>
          <a:bodyPr>
            <a:normAutofit/>
          </a:bodyPr>
          <a:lstStyle/>
          <a:p>
            <a:pPr algn="just">
              <a:buNone/>
            </a:pPr>
            <a:r>
              <a:rPr lang="cs-CZ" sz="1200" dirty="0" smtClean="0"/>
              <a:t>Stimul je vnějším podnětem k jednání osob za účelem dosažení určitého cíle. Neboť stimulovat znamená vytvářet činnost, která je vyvíjena směrem k druhému člověku. Poskytuje tedy stimul a svým jednáním iniciuje chování druhého člověka. Jinými slovy stimuluje zájem druhého člověka a převádí jej do aktivity. </a:t>
            </a:r>
          </a:p>
          <a:p>
            <a:pPr algn="just">
              <a:buNone/>
            </a:pPr>
            <a:r>
              <a:rPr lang="cs-CZ" sz="1200" dirty="0" smtClean="0"/>
              <a:t>„</a:t>
            </a:r>
            <a:r>
              <a:rPr lang="cs-CZ" sz="1200" i="1" dirty="0" smtClean="0"/>
              <a:t>Slovo stimulus pochází z latiny a znamená původně pobídnout nebo bodec – tedy ocelí zakončenou hůl, kterou se poháněla zvířata a nutila je jít proti jejich vůli nebo přání.“ </a:t>
            </a:r>
            <a:endParaRPr lang="cs-CZ" sz="1200" dirty="0" smtClean="0"/>
          </a:p>
          <a:p>
            <a:pPr algn="just">
              <a:buNone/>
            </a:pPr>
            <a:r>
              <a:rPr lang="cs-CZ" sz="1200" dirty="0" smtClean="0"/>
              <a:t>Stejně jako motivy, lze členit i stimuly:</a:t>
            </a:r>
            <a:r>
              <a:rPr lang="cs-CZ" sz="1200" baseline="30000" dirty="0" smtClean="0"/>
              <a:t> </a:t>
            </a:r>
            <a:endParaRPr lang="cs-CZ" sz="1200" dirty="0" smtClean="0"/>
          </a:p>
          <a:p>
            <a:pPr lvl="0" algn="just"/>
            <a:r>
              <a:rPr lang="cs-CZ" sz="1200" dirty="0" smtClean="0"/>
              <a:t>pracovní role: zařazení pracovníka – náplň práce (funkce);</a:t>
            </a:r>
          </a:p>
          <a:p>
            <a:pPr lvl="0" algn="just"/>
            <a:r>
              <a:rPr lang="cs-CZ" sz="1200" dirty="0" smtClean="0"/>
              <a:t>pracovní skupina: spolupráce nebo neochota, závist, pomluvy;</a:t>
            </a:r>
          </a:p>
          <a:p>
            <a:pPr lvl="0" algn="just"/>
            <a:r>
              <a:rPr lang="cs-CZ" sz="1200" dirty="0" smtClean="0"/>
              <a:t>životní a pracovní podmínky: vybavení práce, světlo, ovzduší, dostupná technika.</a:t>
            </a:r>
          </a:p>
          <a:p>
            <a:pPr algn="just">
              <a:buNone/>
            </a:pPr>
            <a:endParaRPr lang="cs-CZ" sz="1200" dirty="0" smtClean="0"/>
          </a:p>
          <a:p>
            <a:pPr algn="just">
              <a:buNone/>
            </a:pPr>
            <a:r>
              <a:rPr lang="cs-CZ" sz="1200" dirty="0" smtClean="0"/>
              <a:t>Další členění stimulů dle Mareše:</a:t>
            </a:r>
          </a:p>
          <a:p>
            <a:pPr algn="just"/>
            <a:r>
              <a:rPr lang="cs-CZ" sz="1200" dirty="0" smtClean="0"/>
              <a:t>hmotné: mzda, vybavení pracoviště, naturálie</a:t>
            </a:r>
          </a:p>
          <a:p>
            <a:pPr algn="just"/>
            <a:r>
              <a:rPr lang="cs-CZ" sz="1200" dirty="0" smtClean="0"/>
              <a:t>nehmotné: čas (volno versus pracovní doba), morální hodnoty společnosti, uznání</a:t>
            </a:r>
          </a:p>
          <a:p>
            <a:pPr algn="just"/>
            <a:r>
              <a:rPr lang="cs-CZ" sz="1200" dirty="0" smtClean="0"/>
              <a:t>finanční: cena, zisk, mzda, úvěr, úrok, daň, dotace, dividenda, prémie, bonus</a:t>
            </a:r>
          </a:p>
          <a:p>
            <a:pPr algn="just"/>
            <a:r>
              <a:rPr lang="cs-CZ" sz="1200" dirty="0" smtClean="0"/>
              <a:t>nefinanční: kvalita, záruční lhůta, reklama, pověst</a:t>
            </a:r>
          </a:p>
          <a:p>
            <a:pPr algn="just"/>
            <a:r>
              <a:rPr lang="cs-CZ" sz="1200" dirty="0" smtClean="0"/>
              <a:t>pracovní: zařazení, norma, úkol, příklad vedoucího</a:t>
            </a:r>
          </a:p>
          <a:p>
            <a:pPr algn="just"/>
            <a:r>
              <a:rPr lang="cs-CZ" sz="1200" dirty="0" smtClean="0"/>
              <a:t>mimopracovní: volný čas, bydlení, životní úroveň, zdravotní péče</a:t>
            </a:r>
          </a:p>
          <a:p>
            <a:pPr algn="just"/>
            <a:r>
              <a:rPr lang="cs-CZ" sz="1200" dirty="0" smtClean="0"/>
              <a:t>prospěšné: zajímavá práce, sport: endorfiny: kondice: </a:t>
            </a:r>
            <a:r>
              <a:rPr lang="cs-CZ" sz="1200" dirty="0" err="1" smtClean="0"/>
              <a:t>protistresové</a:t>
            </a:r>
            <a:r>
              <a:rPr lang="cs-CZ" sz="1200" dirty="0" smtClean="0"/>
              <a:t> působení</a:t>
            </a:r>
          </a:p>
          <a:p>
            <a:pPr algn="just"/>
            <a:r>
              <a:rPr lang="cs-CZ" sz="1200" dirty="0" smtClean="0"/>
              <a:t>škodlivé: nikotin, alkohol, drogy, soustavný doping. </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3" end="3"/>
                                            </p:txEl>
                                          </p:spTgt>
                                        </p:tgtEl>
                                        <p:attrNameLst>
                                          <p:attrName>style.visibility</p:attrName>
                                        </p:attrNameLst>
                                      </p:cBhvr>
                                      <p:to>
                                        <p:strVal val="visible"/>
                                      </p:to>
                                    </p:set>
                                    <p:animEffect transition="in" filter="fade">
                                      <p:cBhvr>
                                        <p:cTn id="34" dur="1000"/>
                                        <p:tgtEl>
                                          <p:spTgt spid="4099">
                                            <p:txEl>
                                              <p:pRg st="3" end="3"/>
                                            </p:txEl>
                                          </p:spTgt>
                                        </p:tgtEl>
                                      </p:cBhvr>
                                    </p:animEffect>
                                    <p:anim calcmode="lin" valueType="num">
                                      <p:cBhvr>
                                        <p:cTn id="3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4" end="4"/>
                                            </p:txEl>
                                          </p:spTgt>
                                        </p:tgtEl>
                                        <p:attrNameLst>
                                          <p:attrName>style.visibility</p:attrName>
                                        </p:attrNameLst>
                                      </p:cBhvr>
                                      <p:to>
                                        <p:strVal val="visible"/>
                                      </p:to>
                                    </p:set>
                                    <p:animEffect transition="in" filter="fade">
                                      <p:cBhvr>
                                        <p:cTn id="40" dur="1000"/>
                                        <p:tgtEl>
                                          <p:spTgt spid="4099">
                                            <p:txEl>
                                              <p:pRg st="4" end="4"/>
                                            </p:txEl>
                                          </p:spTgt>
                                        </p:tgtEl>
                                      </p:cBhvr>
                                    </p:animEffect>
                                    <p:anim calcmode="lin" valueType="num">
                                      <p:cBhvr>
                                        <p:cTn id="41"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5" end="5"/>
                                            </p:txEl>
                                          </p:spTgt>
                                        </p:tgtEl>
                                        <p:attrNameLst>
                                          <p:attrName>style.visibility</p:attrName>
                                        </p:attrNameLst>
                                      </p:cBhvr>
                                      <p:to>
                                        <p:strVal val="visible"/>
                                      </p:to>
                                    </p:set>
                                    <p:animEffect transition="in" filter="fade">
                                      <p:cBhvr>
                                        <p:cTn id="46" dur="1000"/>
                                        <p:tgtEl>
                                          <p:spTgt spid="4099">
                                            <p:txEl>
                                              <p:pRg st="5" end="5"/>
                                            </p:txEl>
                                          </p:spTgt>
                                        </p:tgtEl>
                                      </p:cBhvr>
                                    </p:animEffect>
                                    <p:anim calcmode="lin" valueType="num">
                                      <p:cBhvr>
                                        <p:cTn id="47"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7" end="7"/>
                                            </p:txEl>
                                          </p:spTgt>
                                        </p:tgtEl>
                                        <p:attrNameLst>
                                          <p:attrName>style.visibility</p:attrName>
                                        </p:attrNameLst>
                                      </p:cBhvr>
                                      <p:to>
                                        <p:strVal val="visible"/>
                                      </p:to>
                                    </p:set>
                                    <p:animEffect transition="in" filter="fade">
                                      <p:cBhvr>
                                        <p:cTn id="52" dur="1000"/>
                                        <p:tgtEl>
                                          <p:spTgt spid="4099">
                                            <p:txEl>
                                              <p:pRg st="7" end="7"/>
                                            </p:txEl>
                                          </p:spTgt>
                                        </p:tgtEl>
                                      </p:cBhvr>
                                    </p:animEffect>
                                    <p:anim calcmode="lin" valueType="num">
                                      <p:cBhvr>
                                        <p:cTn id="53"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8" end="8"/>
                                            </p:txEl>
                                          </p:spTgt>
                                        </p:tgtEl>
                                        <p:attrNameLst>
                                          <p:attrName>style.visibility</p:attrName>
                                        </p:attrNameLst>
                                      </p:cBhvr>
                                      <p:to>
                                        <p:strVal val="visible"/>
                                      </p:to>
                                    </p:set>
                                    <p:animEffect transition="in" filter="fade">
                                      <p:cBhvr>
                                        <p:cTn id="58" dur="1000"/>
                                        <p:tgtEl>
                                          <p:spTgt spid="4099">
                                            <p:txEl>
                                              <p:pRg st="8" end="8"/>
                                            </p:txEl>
                                          </p:spTgt>
                                        </p:tgtEl>
                                      </p:cBhvr>
                                    </p:animEffect>
                                    <p:anim calcmode="lin" valueType="num">
                                      <p:cBhvr>
                                        <p:cTn id="59"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9" end="9"/>
                                            </p:txEl>
                                          </p:spTgt>
                                        </p:tgtEl>
                                        <p:attrNameLst>
                                          <p:attrName>style.visibility</p:attrName>
                                        </p:attrNameLst>
                                      </p:cBhvr>
                                      <p:to>
                                        <p:strVal val="visible"/>
                                      </p:to>
                                    </p:set>
                                    <p:animEffect transition="in" filter="fade">
                                      <p:cBhvr>
                                        <p:cTn id="64" dur="1000"/>
                                        <p:tgtEl>
                                          <p:spTgt spid="4099">
                                            <p:txEl>
                                              <p:pRg st="9" end="9"/>
                                            </p:txEl>
                                          </p:spTgt>
                                        </p:tgtEl>
                                      </p:cBhvr>
                                    </p:animEffect>
                                    <p:anim calcmode="lin" valueType="num">
                                      <p:cBhvr>
                                        <p:cTn id="65"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10" end="10"/>
                                            </p:txEl>
                                          </p:spTgt>
                                        </p:tgtEl>
                                        <p:attrNameLst>
                                          <p:attrName>style.visibility</p:attrName>
                                        </p:attrNameLst>
                                      </p:cBhvr>
                                      <p:to>
                                        <p:strVal val="visible"/>
                                      </p:to>
                                    </p:set>
                                    <p:animEffect transition="in" filter="fade">
                                      <p:cBhvr>
                                        <p:cTn id="70" dur="1000"/>
                                        <p:tgtEl>
                                          <p:spTgt spid="4099">
                                            <p:txEl>
                                              <p:pRg st="10" end="10"/>
                                            </p:txEl>
                                          </p:spTgt>
                                        </p:tgtEl>
                                      </p:cBhvr>
                                    </p:animEffect>
                                    <p:anim calcmode="lin" valueType="num">
                                      <p:cBhvr>
                                        <p:cTn id="71"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4099">
                                            <p:txEl>
                                              <p:pRg st="11" end="11"/>
                                            </p:txEl>
                                          </p:spTgt>
                                        </p:tgtEl>
                                        <p:attrNameLst>
                                          <p:attrName>style.visibility</p:attrName>
                                        </p:attrNameLst>
                                      </p:cBhvr>
                                      <p:to>
                                        <p:strVal val="visible"/>
                                      </p:to>
                                    </p:set>
                                    <p:animEffect transition="in" filter="fade">
                                      <p:cBhvr>
                                        <p:cTn id="76" dur="1000"/>
                                        <p:tgtEl>
                                          <p:spTgt spid="4099">
                                            <p:txEl>
                                              <p:pRg st="11" end="11"/>
                                            </p:txEl>
                                          </p:spTgt>
                                        </p:tgtEl>
                                      </p:cBhvr>
                                    </p:animEffect>
                                    <p:anim calcmode="lin" valueType="num">
                                      <p:cBhvr>
                                        <p:cTn id="77" dur="1000" fill="hold"/>
                                        <p:tgtEl>
                                          <p:spTgt spid="4099">
                                            <p:txEl>
                                              <p:pRg st="11" end="11"/>
                                            </p:txEl>
                                          </p:spTgt>
                                        </p:tgtEl>
                                        <p:attrNameLst>
                                          <p:attrName>ppt_x</p:attrName>
                                        </p:attrNameLst>
                                      </p:cBhvr>
                                      <p:tavLst>
                                        <p:tav tm="0">
                                          <p:val>
                                            <p:strVal val="#ppt_x"/>
                                          </p:val>
                                        </p:tav>
                                        <p:tav tm="100000">
                                          <p:val>
                                            <p:strVal val="#ppt_x"/>
                                          </p:val>
                                        </p:tav>
                                      </p:tavLst>
                                    </p:anim>
                                    <p:anim calcmode="lin" valueType="num">
                                      <p:cBhvr>
                                        <p:cTn id="78" dur="1000" fill="hold"/>
                                        <p:tgtEl>
                                          <p:spTgt spid="4099">
                                            <p:txEl>
                                              <p:pRg st="11" end="11"/>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4099">
                                            <p:txEl>
                                              <p:pRg st="12" end="12"/>
                                            </p:txEl>
                                          </p:spTgt>
                                        </p:tgtEl>
                                        <p:attrNameLst>
                                          <p:attrName>style.visibility</p:attrName>
                                        </p:attrNameLst>
                                      </p:cBhvr>
                                      <p:to>
                                        <p:strVal val="visible"/>
                                      </p:to>
                                    </p:set>
                                    <p:animEffect transition="in" filter="fade">
                                      <p:cBhvr>
                                        <p:cTn id="82" dur="1000"/>
                                        <p:tgtEl>
                                          <p:spTgt spid="4099">
                                            <p:txEl>
                                              <p:pRg st="12" end="12"/>
                                            </p:txEl>
                                          </p:spTgt>
                                        </p:tgtEl>
                                      </p:cBhvr>
                                    </p:animEffect>
                                    <p:anim calcmode="lin" valueType="num">
                                      <p:cBhvr>
                                        <p:cTn id="83" dur="1000" fill="hold"/>
                                        <p:tgtEl>
                                          <p:spTgt spid="4099">
                                            <p:txEl>
                                              <p:pRg st="12" end="12"/>
                                            </p:txEl>
                                          </p:spTgt>
                                        </p:tgtEl>
                                        <p:attrNameLst>
                                          <p:attrName>ppt_x</p:attrName>
                                        </p:attrNameLst>
                                      </p:cBhvr>
                                      <p:tavLst>
                                        <p:tav tm="0">
                                          <p:val>
                                            <p:strVal val="#ppt_x"/>
                                          </p:val>
                                        </p:tav>
                                        <p:tav tm="100000">
                                          <p:val>
                                            <p:strVal val="#ppt_x"/>
                                          </p:val>
                                        </p:tav>
                                      </p:tavLst>
                                    </p:anim>
                                    <p:anim calcmode="lin" valueType="num">
                                      <p:cBhvr>
                                        <p:cTn id="84" dur="1000" fill="hold"/>
                                        <p:tgtEl>
                                          <p:spTgt spid="4099">
                                            <p:txEl>
                                              <p:pRg st="12" end="12"/>
                                            </p:txEl>
                                          </p:spTgt>
                                        </p:tgtEl>
                                        <p:attrNameLst>
                                          <p:attrName>ppt_y</p:attrName>
                                        </p:attrNameLst>
                                      </p:cBhvr>
                                      <p:tavLst>
                                        <p:tav tm="0">
                                          <p:val>
                                            <p:strVal val="#ppt_y-.1"/>
                                          </p:val>
                                        </p:tav>
                                        <p:tav tm="100000">
                                          <p:val>
                                            <p:strVal val="#ppt_y"/>
                                          </p:val>
                                        </p:tav>
                                      </p:tavLst>
                                    </p:anim>
                                  </p:childTnLst>
                                </p:cTn>
                              </p:par>
                            </p:childTnLst>
                          </p:cTn>
                        </p:par>
                        <p:par>
                          <p:cTn id="85" fill="hold">
                            <p:stCondLst>
                              <p:cond delay="13000"/>
                            </p:stCondLst>
                            <p:childTnLst>
                              <p:par>
                                <p:cTn id="86" presetID="47" presetClass="entr" presetSubtype="0" fill="hold" grpId="0" nodeType="afterEffect">
                                  <p:stCondLst>
                                    <p:cond delay="0"/>
                                  </p:stCondLst>
                                  <p:childTnLst>
                                    <p:set>
                                      <p:cBhvr>
                                        <p:cTn id="87" dur="1" fill="hold">
                                          <p:stCondLst>
                                            <p:cond delay="0"/>
                                          </p:stCondLst>
                                        </p:cTn>
                                        <p:tgtEl>
                                          <p:spTgt spid="4099">
                                            <p:txEl>
                                              <p:pRg st="13" end="13"/>
                                            </p:txEl>
                                          </p:spTgt>
                                        </p:tgtEl>
                                        <p:attrNameLst>
                                          <p:attrName>style.visibility</p:attrName>
                                        </p:attrNameLst>
                                      </p:cBhvr>
                                      <p:to>
                                        <p:strVal val="visible"/>
                                      </p:to>
                                    </p:set>
                                    <p:animEffect transition="in" filter="fade">
                                      <p:cBhvr>
                                        <p:cTn id="88" dur="1000"/>
                                        <p:tgtEl>
                                          <p:spTgt spid="4099">
                                            <p:txEl>
                                              <p:pRg st="13" end="13"/>
                                            </p:txEl>
                                          </p:spTgt>
                                        </p:tgtEl>
                                      </p:cBhvr>
                                    </p:animEffect>
                                    <p:anim calcmode="lin" valueType="num">
                                      <p:cBhvr>
                                        <p:cTn id="89" dur="1000" fill="hold"/>
                                        <p:tgtEl>
                                          <p:spTgt spid="4099">
                                            <p:txEl>
                                              <p:pRg st="13" end="13"/>
                                            </p:txEl>
                                          </p:spTgt>
                                        </p:tgtEl>
                                        <p:attrNameLst>
                                          <p:attrName>ppt_x</p:attrName>
                                        </p:attrNameLst>
                                      </p:cBhvr>
                                      <p:tavLst>
                                        <p:tav tm="0">
                                          <p:val>
                                            <p:strVal val="#ppt_x"/>
                                          </p:val>
                                        </p:tav>
                                        <p:tav tm="100000">
                                          <p:val>
                                            <p:strVal val="#ppt_x"/>
                                          </p:val>
                                        </p:tav>
                                      </p:tavLst>
                                    </p:anim>
                                    <p:anim calcmode="lin" valueType="num">
                                      <p:cBhvr>
                                        <p:cTn id="90" dur="1000" fill="hold"/>
                                        <p:tgtEl>
                                          <p:spTgt spid="4099">
                                            <p:txEl>
                                              <p:pRg st="13" end="13"/>
                                            </p:txEl>
                                          </p:spTgt>
                                        </p:tgtEl>
                                        <p:attrNameLst>
                                          <p:attrName>ppt_y</p:attrName>
                                        </p:attrNameLst>
                                      </p:cBhvr>
                                      <p:tavLst>
                                        <p:tav tm="0">
                                          <p:val>
                                            <p:strVal val="#ppt_y-.1"/>
                                          </p:val>
                                        </p:tav>
                                        <p:tav tm="100000">
                                          <p:val>
                                            <p:strVal val="#ppt_y"/>
                                          </p:val>
                                        </p:tav>
                                      </p:tavLst>
                                    </p:anim>
                                  </p:childTnLst>
                                </p:cTn>
                              </p:par>
                            </p:childTnLst>
                          </p:cTn>
                        </p:par>
                        <p:par>
                          <p:cTn id="91" fill="hold">
                            <p:stCondLst>
                              <p:cond delay="14000"/>
                            </p:stCondLst>
                            <p:childTnLst>
                              <p:par>
                                <p:cTn id="92" presetID="47" presetClass="entr" presetSubtype="0" fill="hold" grpId="0" nodeType="afterEffect">
                                  <p:stCondLst>
                                    <p:cond delay="0"/>
                                  </p:stCondLst>
                                  <p:childTnLst>
                                    <p:set>
                                      <p:cBhvr>
                                        <p:cTn id="93" dur="1" fill="hold">
                                          <p:stCondLst>
                                            <p:cond delay="0"/>
                                          </p:stCondLst>
                                        </p:cTn>
                                        <p:tgtEl>
                                          <p:spTgt spid="4099">
                                            <p:txEl>
                                              <p:pRg st="14" end="14"/>
                                            </p:txEl>
                                          </p:spTgt>
                                        </p:tgtEl>
                                        <p:attrNameLst>
                                          <p:attrName>style.visibility</p:attrName>
                                        </p:attrNameLst>
                                      </p:cBhvr>
                                      <p:to>
                                        <p:strVal val="visible"/>
                                      </p:to>
                                    </p:set>
                                    <p:animEffect transition="in" filter="fade">
                                      <p:cBhvr>
                                        <p:cTn id="94" dur="1000"/>
                                        <p:tgtEl>
                                          <p:spTgt spid="4099">
                                            <p:txEl>
                                              <p:pRg st="14" end="14"/>
                                            </p:txEl>
                                          </p:spTgt>
                                        </p:tgtEl>
                                      </p:cBhvr>
                                    </p:animEffect>
                                    <p:anim calcmode="lin" valueType="num">
                                      <p:cBhvr>
                                        <p:cTn id="95" dur="1000" fill="hold"/>
                                        <p:tgtEl>
                                          <p:spTgt spid="4099">
                                            <p:txEl>
                                              <p:pRg st="14" end="14"/>
                                            </p:txEl>
                                          </p:spTgt>
                                        </p:tgtEl>
                                        <p:attrNameLst>
                                          <p:attrName>ppt_x</p:attrName>
                                        </p:attrNameLst>
                                      </p:cBhvr>
                                      <p:tavLst>
                                        <p:tav tm="0">
                                          <p:val>
                                            <p:strVal val="#ppt_x"/>
                                          </p:val>
                                        </p:tav>
                                        <p:tav tm="100000">
                                          <p:val>
                                            <p:strVal val="#ppt_x"/>
                                          </p:val>
                                        </p:tav>
                                      </p:tavLst>
                                    </p:anim>
                                    <p:anim calcmode="lin" valueType="num">
                                      <p:cBhvr>
                                        <p:cTn id="96" dur="1000" fill="hold"/>
                                        <p:tgtEl>
                                          <p:spTgt spid="4099">
                                            <p:txEl>
                                              <p:pRg st="14" end="14"/>
                                            </p:txEl>
                                          </p:spTgt>
                                        </p:tgtEl>
                                        <p:attrNameLst>
                                          <p:attrName>ppt_y</p:attrName>
                                        </p:attrNameLst>
                                      </p:cBhvr>
                                      <p:tavLst>
                                        <p:tav tm="0">
                                          <p:val>
                                            <p:strVal val="#ppt_y-.1"/>
                                          </p:val>
                                        </p:tav>
                                        <p:tav tm="100000">
                                          <p:val>
                                            <p:strVal val="#ppt_y"/>
                                          </p:val>
                                        </p:tav>
                                      </p:tavLst>
                                    </p:anim>
                                  </p:childTnLst>
                                </p:cTn>
                              </p:par>
                            </p:childTnLst>
                          </p:cTn>
                        </p:par>
                        <p:par>
                          <p:cTn id="97" fill="hold">
                            <p:stCondLst>
                              <p:cond delay="15000"/>
                            </p:stCondLst>
                            <p:childTnLst>
                              <p:par>
                                <p:cTn id="98" presetID="47" presetClass="entr" presetSubtype="0" fill="hold" grpId="0" nodeType="afterEffect">
                                  <p:stCondLst>
                                    <p:cond delay="0"/>
                                  </p:stCondLst>
                                  <p:childTnLst>
                                    <p:set>
                                      <p:cBhvr>
                                        <p:cTn id="99" dur="1" fill="hold">
                                          <p:stCondLst>
                                            <p:cond delay="0"/>
                                          </p:stCondLst>
                                        </p:cTn>
                                        <p:tgtEl>
                                          <p:spTgt spid="4099">
                                            <p:txEl>
                                              <p:pRg st="15" end="15"/>
                                            </p:txEl>
                                          </p:spTgt>
                                        </p:tgtEl>
                                        <p:attrNameLst>
                                          <p:attrName>style.visibility</p:attrName>
                                        </p:attrNameLst>
                                      </p:cBhvr>
                                      <p:to>
                                        <p:strVal val="visible"/>
                                      </p:to>
                                    </p:set>
                                    <p:animEffect transition="in" filter="fade">
                                      <p:cBhvr>
                                        <p:cTn id="100" dur="1000"/>
                                        <p:tgtEl>
                                          <p:spTgt spid="4099">
                                            <p:txEl>
                                              <p:pRg st="15" end="15"/>
                                            </p:txEl>
                                          </p:spTgt>
                                        </p:tgtEl>
                                      </p:cBhvr>
                                    </p:animEffect>
                                    <p:anim calcmode="lin" valueType="num">
                                      <p:cBhvr>
                                        <p:cTn id="101" dur="1000" fill="hold"/>
                                        <p:tgtEl>
                                          <p:spTgt spid="4099">
                                            <p:txEl>
                                              <p:pRg st="15" end="15"/>
                                            </p:txEl>
                                          </p:spTgt>
                                        </p:tgtEl>
                                        <p:attrNameLst>
                                          <p:attrName>ppt_x</p:attrName>
                                        </p:attrNameLst>
                                      </p:cBhvr>
                                      <p:tavLst>
                                        <p:tav tm="0">
                                          <p:val>
                                            <p:strVal val="#ppt_x"/>
                                          </p:val>
                                        </p:tav>
                                        <p:tav tm="100000">
                                          <p:val>
                                            <p:strVal val="#ppt_x"/>
                                          </p:val>
                                        </p:tav>
                                      </p:tavLst>
                                    </p:anim>
                                    <p:anim calcmode="lin" valueType="num">
                                      <p:cBhvr>
                                        <p:cTn id="102" dur="1000" fill="hold"/>
                                        <p:tgtEl>
                                          <p:spTgt spid="4099">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Stimulace</a:t>
            </a:r>
          </a:p>
        </p:txBody>
      </p:sp>
      <p:sp>
        <p:nvSpPr>
          <p:cNvPr id="4099" name="Rectangle 3"/>
          <p:cNvSpPr>
            <a:spLocks noGrp="1" noChangeArrowheads="1"/>
          </p:cNvSpPr>
          <p:nvPr>
            <p:ph idx="1"/>
          </p:nvPr>
        </p:nvSpPr>
        <p:spPr/>
        <p:txBody>
          <a:bodyPr>
            <a:normAutofit/>
          </a:bodyPr>
          <a:lstStyle/>
          <a:p>
            <a:pPr algn="just">
              <a:buNone/>
            </a:pPr>
            <a:r>
              <a:rPr lang="cs-CZ" sz="1400" dirty="0" smtClean="0"/>
              <a:t>Na druhé straně existují také </a:t>
            </a:r>
            <a:r>
              <a:rPr lang="cs-CZ" sz="1400" dirty="0" err="1" smtClean="0"/>
              <a:t>antistimuly</a:t>
            </a:r>
            <a:r>
              <a:rPr lang="cs-CZ" sz="1400" dirty="0" smtClean="0"/>
              <a:t>, které mají za následek účinek opačný. Člověk v sobě vytvoří obrannou reakci – je nemotivován, což má za následek snížení výkonnosti a kvality </a:t>
            </a:r>
            <a:r>
              <a:rPr lang="cs-CZ" sz="1400" dirty="0" smtClean="0"/>
              <a:t>práce:</a:t>
            </a:r>
            <a:endParaRPr lang="cs-CZ" sz="1400" dirty="0" smtClean="0"/>
          </a:p>
          <a:p>
            <a:pPr lvl="0" algn="just"/>
            <a:r>
              <a:rPr lang="cs-CZ" sz="1400" dirty="0" smtClean="0"/>
              <a:t>nesprávné hodnocení a odměňování;</a:t>
            </a:r>
          </a:p>
          <a:p>
            <a:pPr lvl="0" algn="just"/>
            <a:r>
              <a:rPr lang="cs-CZ" sz="1400" dirty="0" smtClean="0"/>
              <a:t>nevhodné jednání manažera – ponižování, zesměšňování, oblíbenci;</a:t>
            </a:r>
          </a:p>
          <a:p>
            <a:pPr lvl="0" algn="just"/>
            <a:r>
              <a:rPr lang="cs-CZ" sz="1400" dirty="0" smtClean="0"/>
              <a:t>nedostatečná kvalifikace a autorita manažera (není příkladem);</a:t>
            </a:r>
          </a:p>
          <a:p>
            <a:pPr lvl="0" algn="just"/>
            <a:r>
              <a:rPr lang="cs-CZ" sz="1400" dirty="0" smtClean="0"/>
              <a:t>záporné rysy kolektivu: konflikty, neochota, závist, pomluvy;</a:t>
            </a:r>
          </a:p>
          <a:p>
            <a:pPr lvl="0" algn="just"/>
            <a:r>
              <a:rPr lang="cs-CZ" sz="1400" dirty="0" smtClean="0"/>
              <a:t>nedostatek nebo nadbytek informací bez rozlišení důležitosti;</a:t>
            </a:r>
          </a:p>
          <a:p>
            <a:pPr lvl="0" algn="just"/>
            <a:r>
              <a:rPr lang="cs-CZ" sz="1400" dirty="0" smtClean="0"/>
              <a:t>jednotvárná práce, zdravotní, rodinné, bytové aj. problémy;</a:t>
            </a:r>
          </a:p>
          <a:p>
            <a:pPr lvl="0" algn="just"/>
            <a:r>
              <a:rPr lang="cs-CZ" sz="1400" dirty="0" smtClean="0"/>
              <a:t>neodpovídající pracovní podmínky (prostředí);</a:t>
            </a:r>
          </a:p>
          <a:p>
            <a:pPr lvl="0" algn="just"/>
            <a:r>
              <a:rPr lang="cs-CZ" sz="1400" dirty="0" smtClean="0"/>
              <a:t>nesamostatná práce, neznalost smyslu práce.</a:t>
            </a:r>
          </a:p>
          <a:p>
            <a:pPr algn="just">
              <a:buNone/>
            </a:pPr>
            <a:endParaRPr lang="cs-CZ" sz="1400" dirty="0" smtClean="0"/>
          </a:p>
          <a:p>
            <a:pPr algn="just"/>
            <a:r>
              <a:rPr lang="cs-CZ" sz="1400" dirty="0" smtClean="0"/>
              <a:t>Jako další členění lze použít i členění na stimuly konkrétní (lze je vnímat lidskými smysly) a abstraktní (nehmotné). </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3" end="3"/>
                                            </p:txEl>
                                          </p:spTgt>
                                        </p:tgtEl>
                                        <p:attrNameLst>
                                          <p:attrName>style.visibility</p:attrName>
                                        </p:attrNameLst>
                                      </p:cBhvr>
                                      <p:to>
                                        <p:strVal val="visible"/>
                                      </p:to>
                                    </p:set>
                                    <p:animEffect transition="in" filter="fade">
                                      <p:cBhvr>
                                        <p:cTn id="34" dur="1000"/>
                                        <p:tgtEl>
                                          <p:spTgt spid="4099">
                                            <p:txEl>
                                              <p:pRg st="3" end="3"/>
                                            </p:txEl>
                                          </p:spTgt>
                                        </p:tgtEl>
                                      </p:cBhvr>
                                    </p:animEffect>
                                    <p:anim calcmode="lin" valueType="num">
                                      <p:cBhvr>
                                        <p:cTn id="3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4" end="4"/>
                                            </p:txEl>
                                          </p:spTgt>
                                        </p:tgtEl>
                                        <p:attrNameLst>
                                          <p:attrName>style.visibility</p:attrName>
                                        </p:attrNameLst>
                                      </p:cBhvr>
                                      <p:to>
                                        <p:strVal val="visible"/>
                                      </p:to>
                                    </p:set>
                                    <p:animEffect transition="in" filter="fade">
                                      <p:cBhvr>
                                        <p:cTn id="40" dur="1000"/>
                                        <p:tgtEl>
                                          <p:spTgt spid="4099">
                                            <p:txEl>
                                              <p:pRg st="4" end="4"/>
                                            </p:txEl>
                                          </p:spTgt>
                                        </p:tgtEl>
                                      </p:cBhvr>
                                    </p:animEffect>
                                    <p:anim calcmode="lin" valueType="num">
                                      <p:cBhvr>
                                        <p:cTn id="41"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5" end="5"/>
                                            </p:txEl>
                                          </p:spTgt>
                                        </p:tgtEl>
                                        <p:attrNameLst>
                                          <p:attrName>style.visibility</p:attrName>
                                        </p:attrNameLst>
                                      </p:cBhvr>
                                      <p:to>
                                        <p:strVal val="visible"/>
                                      </p:to>
                                    </p:set>
                                    <p:animEffect transition="in" filter="fade">
                                      <p:cBhvr>
                                        <p:cTn id="46" dur="1000"/>
                                        <p:tgtEl>
                                          <p:spTgt spid="4099">
                                            <p:txEl>
                                              <p:pRg st="5" end="5"/>
                                            </p:txEl>
                                          </p:spTgt>
                                        </p:tgtEl>
                                      </p:cBhvr>
                                    </p:animEffect>
                                    <p:anim calcmode="lin" valueType="num">
                                      <p:cBhvr>
                                        <p:cTn id="47"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6" end="6"/>
                                            </p:txEl>
                                          </p:spTgt>
                                        </p:tgtEl>
                                        <p:attrNameLst>
                                          <p:attrName>style.visibility</p:attrName>
                                        </p:attrNameLst>
                                      </p:cBhvr>
                                      <p:to>
                                        <p:strVal val="visible"/>
                                      </p:to>
                                    </p:set>
                                    <p:animEffect transition="in" filter="fade">
                                      <p:cBhvr>
                                        <p:cTn id="52" dur="1000"/>
                                        <p:tgtEl>
                                          <p:spTgt spid="4099">
                                            <p:txEl>
                                              <p:pRg st="6" end="6"/>
                                            </p:txEl>
                                          </p:spTgt>
                                        </p:tgtEl>
                                      </p:cBhvr>
                                    </p:animEffect>
                                    <p:anim calcmode="lin" valueType="num">
                                      <p:cBhvr>
                                        <p:cTn id="53"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7" end="7"/>
                                            </p:txEl>
                                          </p:spTgt>
                                        </p:tgtEl>
                                        <p:attrNameLst>
                                          <p:attrName>style.visibility</p:attrName>
                                        </p:attrNameLst>
                                      </p:cBhvr>
                                      <p:to>
                                        <p:strVal val="visible"/>
                                      </p:to>
                                    </p:set>
                                    <p:animEffect transition="in" filter="fade">
                                      <p:cBhvr>
                                        <p:cTn id="58" dur="1000"/>
                                        <p:tgtEl>
                                          <p:spTgt spid="4099">
                                            <p:txEl>
                                              <p:pRg st="7" end="7"/>
                                            </p:txEl>
                                          </p:spTgt>
                                        </p:tgtEl>
                                      </p:cBhvr>
                                    </p:animEffect>
                                    <p:anim calcmode="lin" valueType="num">
                                      <p:cBhvr>
                                        <p:cTn id="59"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8" end="8"/>
                                            </p:txEl>
                                          </p:spTgt>
                                        </p:tgtEl>
                                        <p:attrNameLst>
                                          <p:attrName>style.visibility</p:attrName>
                                        </p:attrNameLst>
                                      </p:cBhvr>
                                      <p:to>
                                        <p:strVal val="visible"/>
                                      </p:to>
                                    </p:set>
                                    <p:animEffect transition="in" filter="fade">
                                      <p:cBhvr>
                                        <p:cTn id="64" dur="1000"/>
                                        <p:tgtEl>
                                          <p:spTgt spid="4099">
                                            <p:txEl>
                                              <p:pRg st="8" end="8"/>
                                            </p:txEl>
                                          </p:spTgt>
                                        </p:tgtEl>
                                      </p:cBhvr>
                                    </p:animEffect>
                                    <p:anim calcmode="lin" valueType="num">
                                      <p:cBhvr>
                                        <p:cTn id="65"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10" end="10"/>
                                            </p:txEl>
                                          </p:spTgt>
                                        </p:tgtEl>
                                        <p:attrNameLst>
                                          <p:attrName>style.visibility</p:attrName>
                                        </p:attrNameLst>
                                      </p:cBhvr>
                                      <p:to>
                                        <p:strVal val="visible"/>
                                      </p:to>
                                    </p:set>
                                    <p:animEffect transition="in" filter="fade">
                                      <p:cBhvr>
                                        <p:cTn id="70" dur="1000"/>
                                        <p:tgtEl>
                                          <p:spTgt spid="4099">
                                            <p:txEl>
                                              <p:pRg st="10" end="10"/>
                                            </p:txEl>
                                          </p:spTgt>
                                        </p:tgtEl>
                                      </p:cBhvr>
                                    </p:animEffect>
                                    <p:anim calcmode="lin" valueType="num">
                                      <p:cBhvr>
                                        <p:cTn id="71"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cs-CZ" dirty="0" smtClean="0"/>
              <a:t>Hmotné a nehmotné stimuly</a:t>
            </a:r>
            <a:endParaRPr lang="cs-CZ" dirty="0"/>
          </a:p>
        </p:txBody>
      </p:sp>
      <p:sp>
        <p:nvSpPr>
          <p:cNvPr id="5123" name="Rectangle 3"/>
          <p:cNvSpPr>
            <a:spLocks noGrp="1" noChangeArrowheads="1"/>
          </p:cNvSpPr>
          <p:nvPr>
            <p:ph idx="1"/>
          </p:nvPr>
        </p:nvSpPr>
        <p:spPr>
          <a:xfrm>
            <a:off x="457200" y="1935480"/>
            <a:ext cx="8229600" cy="4661872"/>
          </a:xfrm>
        </p:spPr>
        <p:txBody>
          <a:bodyPr>
            <a:normAutofit fontScale="70000" lnSpcReduction="20000"/>
          </a:bodyPr>
          <a:lstStyle/>
          <a:p>
            <a:pPr algn="just">
              <a:buNone/>
            </a:pPr>
            <a:r>
              <a:rPr lang="cs-CZ" sz="1500" b="1" cap="small" dirty="0" smtClean="0"/>
              <a:t>Hmotné stimuly</a:t>
            </a:r>
          </a:p>
          <a:p>
            <a:pPr algn="just"/>
            <a:r>
              <a:rPr lang="cs-CZ" sz="1500" dirty="0" smtClean="0"/>
              <a:t>V poslední době mezi nejdůležitější hmotné stimuly patří bezesporu mzda se všemi jejími součástmi (odměny, prémie, osobní ohodnocení). Výše mzdy je většinou v dotaznících nejvýše hodnoceným stimulem. Zvyšuje totiž společenskou hodnotu zaměstnance, pomáhá mu splnit jeho přání a vyjadřuje  uznání a spokojenost ze strany managamentu. V poslední době  narůstá také vysoký podíl tzv. benefitů, nebo-li zaměstnaneckých výhod. Mezi ně patří především služební vůz a s ním související hrazené pohonné hmoty. Dále je to služební telefon, pracovní uniforma poskytovaná zdarma a její čištění. Hrazené stravování, posilovna  a návštěva bazénu. Nelze  opomenout různé fondy na dovolené, volno, </a:t>
            </a:r>
            <a:r>
              <a:rPr lang="cs-CZ" sz="1500" dirty="0" err="1" smtClean="0"/>
              <a:t>teambuildingy</a:t>
            </a:r>
            <a:r>
              <a:rPr lang="cs-CZ" sz="1500" dirty="0" smtClean="0"/>
              <a:t>… Jako příklad může posloužit ve státní sféře užívaný kulturní a společenský fond, z něhož je možné čerpat každým rokem prostředky na dovolenou pro každého státního zaměstnance.</a:t>
            </a:r>
          </a:p>
          <a:p>
            <a:pPr algn="just">
              <a:buFont typeface="Wingdings" pitchFamily="2" charset="2"/>
              <a:buNone/>
            </a:pPr>
            <a:endParaRPr lang="cs-CZ" sz="1500" dirty="0" smtClean="0"/>
          </a:p>
          <a:p>
            <a:pPr algn="just">
              <a:buNone/>
            </a:pPr>
            <a:r>
              <a:rPr lang="cs-CZ" sz="1500" b="1" cap="small" dirty="0" smtClean="0"/>
              <a:t>Nehmotné  stimuly</a:t>
            </a:r>
          </a:p>
          <a:p>
            <a:pPr algn="just"/>
            <a:r>
              <a:rPr lang="cs-CZ" sz="1500" dirty="0" smtClean="0"/>
              <a:t>Tyto faktory jsou využívány zřídka, nebo se na ně neklade takový důraz jako na stimuly hmotné. I ony však mají svou váhu a jsou  nedílnou součástí stimulace. Jedná se především o určité morální a duševní povzbuzení či něco, co zvyšuje  morální hodnotu. Jako například pochvaly, uznání, poděkování za výborné splnění stanovených úkolů, vyjádření spokojenosti s  výkony, což může v konečném důsledku vést k pracovnímu postupu, povýšení. Kariéra a pracovní postup má  kromě efektu vyššího výdělku i obrovský dopad na zainteresovanost zaměstnance. Povýšení  většinou představuje pro daného jedince jakousi výzvu, hnací motor, který „vlévá novou energii do žil“. Mezi nehmotné stimuly patří také pružná pracovní doba – kdy záleží na každém  jak a kdy  úkol splní. Součástí je  také úprava pracovní doby vzhledem k dopravní dostupnosti z místa bydliště. Nejen tento tolerantní přístup ze strany vedení, ale také pracovní klima, vztahy na pracovišti, týmová spolupráce, kolektivní přístup atd. jsou výkonnými hnacími motory pro plnění vytyčených cílů    a zadaných úkolů.</a:t>
            </a:r>
          </a:p>
          <a:p>
            <a:pPr algn="just"/>
            <a:endParaRPr lang="cs-CZ" sz="1500" dirty="0" smtClean="0"/>
          </a:p>
          <a:p>
            <a:pPr algn="just">
              <a:buNone/>
            </a:pPr>
            <a:r>
              <a:rPr lang="cs-CZ" sz="1500" dirty="0" smtClean="0"/>
              <a:t>Vazba mezi motivem a stimulem dle Mareše: „ </a:t>
            </a:r>
            <a:r>
              <a:rPr lang="cs-CZ" sz="1500" i="1" dirty="0" smtClean="0"/>
              <a:t>Na stejný stimul, např. zvýšení platu, se objevuje rozdílná reakce, vyplývající z odlišné motivace. Převod stimulů na motivy se uskutečňuje prostřednictvím – transformátoru – v hodnotovém systému.“</a:t>
            </a:r>
            <a:r>
              <a:rPr lang="cs-CZ" sz="1500" dirty="0" smtClean="0"/>
              <a:t> </a:t>
            </a:r>
          </a:p>
          <a:p>
            <a:endParaRPr lang="cs-CZ" sz="1500" dirty="0" smtClean="0"/>
          </a:p>
          <a:p>
            <a:pPr>
              <a:buNone/>
            </a:pPr>
            <a:endParaRPr lang="cs-CZ" sz="1500" dirty="0" smtClean="0"/>
          </a:p>
          <a:p>
            <a:endParaRPr lang="cs-CZ" sz="1500" dirty="0" smtClean="0"/>
          </a:p>
          <a:p>
            <a:pPr>
              <a:buNone/>
            </a:pPr>
            <a:r>
              <a:rPr lang="cs-CZ" sz="1500" dirty="0" smtClean="0"/>
              <a:t/>
            </a:r>
            <a:br>
              <a:rPr lang="cs-CZ" sz="1500" dirty="0" smtClean="0"/>
            </a:br>
            <a:endParaRPr lang="cs-CZ" sz="1500" dirty="0" smtClean="0"/>
          </a:p>
          <a:p>
            <a:pPr>
              <a:buNone/>
            </a:pPr>
            <a:endParaRPr lang="cs-CZ" sz="1500" dirty="0" smtClean="0"/>
          </a:p>
          <a:p>
            <a:pPr algn="ctr">
              <a:buNone/>
            </a:pPr>
            <a:r>
              <a:rPr lang="cs-CZ" sz="1500" dirty="0" smtClean="0"/>
              <a:t>Oboustranné působení s různým začátkem (výsledek motivuje, hodnota…) </a:t>
            </a:r>
          </a:p>
          <a:p>
            <a:pPr algn="just">
              <a:buFont typeface="Wingdings" pitchFamily="2" charset="2"/>
              <a:buNone/>
            </a:pPr>
            <a:endParaRPr lang="cs-CZ" sz="1600" dirty="0" smtClean="0"/>
          </a:p>
        </p:txBody>
      </p:sp>
      <p:sp>
        <p:nvSpPr>
          <p:cNvPr id="1026" name="Rectangle 2"/>
          <p:cNvSpPr>
            <a:spLocks noChangeArrowheads="1"/>
          </p:cNvSpPr>
          <p:nvPr/>
        </p:nvSpPr>
        <p:spPr bwMode="auto">
          <a:xfrm>
            <a:off x="1906488" y="5335488"/>
            <a:ext cx="1828800" cy="82981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STIMULY</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HODNOTOVÝ SYSTÉM</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MOTIVY</a:t>
            </a:r>
            <a:endParaRPr kumimoji="0" lang="cs-C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4192488" y="5335488"/>
            <a:ext cx="2857500" cy="82981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Výsledek – splněný cíl, úkol</a:t>
            </a:r>
          </a:p>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AKTIVITA – chování jednání</a:t>
            </a:r>
          </a:p>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KVALIFIKACE – schopnosti, dovednosti, charakter</a:t>
            </a:r>
            <a:endParaRPr kumimoji="0" lang="cs-C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Line 4"/>
          <p:cNvSpPr>
            <a:spLocks noChangeShapeType="1"/>
          </p:cNvSpPr>
          <p:nvPr/>
        </p:nvSpPr>
        <p:spPr bwMode="auto">
          <a:xfrm>
            <a:off x="2020788" y="5529163"/>
            <a:ext cx="16002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29" name="Line 5"/>
          <p:cNvSpPr>
            <a:spLocks noChangeShapeType="1"/>
          </p:cNvSpPr>
          <p:nvPr/>
        </p:nvSpPr>
        <p:spPr bwMode="auto">
          <a:xfrm>
            <a:off x="4306788" y="5678388"/>
            <a:ext cx="2628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0" name="Line 6"/>
          <p:cNvSpPr>
            <a:spLocks noChangeShapeType="1"/>
          </p:cNvSpPr>
          <p:nvPr/>
        </p:nvSpPr>
        <p:spPr bwMode="auto">
          <a:xfrm>
            <a:off x="3735288" y="5335488"/>
            <a:ext cx="457200" cy="0"/>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1" name="Line 7"/>
          <p:cNvSpPr>
            <a:spLocks noChangeShapeType="1"/>
          </p:cNvSpPr>
          <p:nvPr/>
        </p:nvSpPr>
        <p:spPr bwMode="auto">
          <a:xfrm>
            <a:off x="3735288" y="6021288"/>
            <a:ext cx="457200" cy="0"/>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2" name="Line 8"/>
          <p:cNvSpPr>
            <a:spLocks noChangeShapeType="1"/>
          </p:cNvSpPr>
          <p:nvPr/>
        </p:nvSpPr>
        <p:spPr bwMode="auto">
          <a:xfrm>
            <a:off x="1677888" y="5564088"/>
            <a:ext cx="1143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3" name="Line 9"/>
          <p:cNvSpPr>
            <a:spLocks noChangeShapeType="1"/>
          </p:cNvSpPr>
          <p:nvPr/>
        </p:nvSpPr>
        <p:spPr bwMode="auto">
          <a:xfrm>
            <a:off x="1677888" y="5792688"/>
            <a:ext cx="1143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4" name="Line 10"/>
          <p:cNvSpPr>
            <a:spLocks noChangeShapeType="1"/>
          </p:cNvSpPr>
          <p:nvPr/>
        </p:nvSpPr>
        <p:spPr bwMode="auto">
          <a:xfrm flipV="1">
            <a:off x="1677888" y="56783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5" name="Line 11"/>
          <p:cNvSpPr>
            <a:spLocks noChangeShapeType="1"/>
          </p:cNvSpPr>
          <p:nvPr/>
        </p:nvSpPr>
        <p:spPr bwMode="auto">
          <a:xfrm>
            <a:off x="1677888" y="5678388"/>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6" name="Line 12"/>
          <p:cNvSpPr>
            <a:spLocks noChangeShapeType="1"/>
          </p:cNvSpPr>
          <p:nvPr/>
        </p:nvSpPr>
        <p:spPr bwMode="auto">
          <a:xfrm flipV="1">
            <a:off x="1677888" y="54497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7" name="Line 13"/>
          <p:cNvSpPr>
            <a:spLocks noChangeShapeType="1"/>
          </p:cNvSpPr>
          <p:nvPr/>
        </p:nvSpPr>
        <p:spPr bwMode="auto">
          <a:xfrm>
            <a:off x="1677888" y="5449788"/>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8" name="Line 14"/>
          <p:cNvSpPr>
            <a:spLocks noChangeShapeType="1"/>
          </p:cNvSpPr>
          <p:nvPr/>
        </p:nvSpPr>
        <p:spPr bwMode="auto">
          <a:xfrm>
            <a:off x="3735288" y="55640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9" name="Line 15"/>
          <p:cNvSpPr>
            <a:spLocks noChangeShapeType="1"/>
          </p:cNvSpPr>
          <p:nvPr/>
        </p:nvSpPr>
        <p:spPr bwMode="auto">
          <a:xfrm flipV="1">
            <a:off x="3849588" y="54497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0" name="Line 16"/>
          <p:cNvSpPr>
            <a:spLocks noChangeShapeType="1"/>
          </p:cNvSpPr>
          <p:nvPr/>
        </p:nvSpPr>
        <p:spPr bwMode="auto">
          <a:xfrm flipH="1">
            <a:off x="3735288" y="54497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1" name="Line 17"/>
          <p:cNvSpPr>
            <a:spLocks noChangeShapeType="1"/>
          </p:cNvSpPr>
          <p:nvPr/>
        </p:nvSpPr>
        <p:spPr bwMode="auto">
          <a:xfrm>
            <a:off x="3735288" y="57926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2" name="Line 18"/>
          <p:cNvSpPr>
            <a:spLocks noChangeShapeType="1"/>
          </p:cNvSpPr>
          <p:nvPr/>
        </p:nvSpPr>
        <p:spPr bwMode="auto">
          <a:xfrm flipV="1">
            <a:off x="3849588" y="56783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3" name="Line 19"/>
          <p:cNvSpPr>
            <a:spLocks noChangeShapeType="1"/>
          </p:cNvSpPr>
          <p:nvPr/>
        </p:nvSpPr>
        <p:spPr bwMode="auto">
          <a:xfrm>
            <a:off x="3735288" y="56783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4" name="Line 20"/>
          <p:cNvSpPr>
            <a:spLocks noChangeShapeType="1"/>
          </p:cNvSpPr>
          <p:nvPr/>
        </p:nvSpPr>
        <p:spPr bwMode="auto">
          <a:xfrm>
            <a:off x="7049988" y="57926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5" name="Line 21"/>
          <p:cNvSpPr>
            <a:spLocks noChangeShapeType="1"/>
          </p:cNvSpPr>
          <p:nvPr/>
        </p:nvSpPr>
        <p:spPr bwMode="auto">
          <a:xfrm flipV="1">
            <a:off x="7164288" y="56783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6" name="Line 22"/>
          <p:cNvSpPr>
            <a:spLocks noChangeShapeType="1"/>
          </p:cNvSpPr>
          <p:nvPr/>
        </p:nvSpPr>
        <p:spPr bwMode="auto">
          <a:xfrm>
            <a:off x="7049988" y="56783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7" name="Line 23"/>
          <p:cNvSpPr>
            <a:spLocks noChangeShapeType="1"/>
          </p:cNvSpPr>
          <p:nvPr/>
        </p:nvSpPr>
        <p:spPr bwMode="auto">
          <a:xfrm>
            <a:off x="7049988" y="55640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8" name="Line 24"/>
          <p:cNvSpPr>
            <a:spLocks noChangeShapeType="1"/>
          </p:cNvSpPr>
          <p:nvPr/>
        </p:nvSpPr>
        <p:spPr bwMode="auto">
          <a:xfrm flipV="1">
            <a:off x="7164288" y="54497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49" name="Line 25"/>
          <p:cNvSpPr>
            <a:spLocks noChangeShapeType="1"/>
          </p:cNvSpPr>
          <p:nvPr/>
        </p:nvSpPr>
        <p:spPr bwMode="auto">
          <a:xfrm>
            <a:off x="7049988" y="54497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50" name="Line 26"/>
          <p:cNvSpPr>
            <a:spLocks noChangeShapeType="1"/>
          </p:cNvSpPr>
          <p:nvPr/>
        </p:nvSpPr>
        <p:spPr bwMode="auto">
          <a:xfrm>
            <a:off x="4078188" y="57926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51" name="Line 27"/>
          <p:cNvSpPr>
            <a:spLocks noChangeShapeType="1"/>
          </p:cNvSpPr>
          <p:nvPr/>
        </p:nvSpPr>
        <p:spPr bwMode="auto">
          <a:xfrm flipV="1">
            <a:off x="4078188" y="56783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52" name="Line 28"/>
          <p:cNvSpPr>
            <a:spLocks noChangeShapeType="1"/>
          </p:cNvSpPr>
          <p:nvPr/>
        </p:nvSpPr>
        <p:spPr bwMode="auto">
          <a:xfrm>
            <a:off x="4078188" y="56783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53" name="Line 29"/>
          <p:cNvSpPr>
            <a:spLocks noChangeShapeType="1"/>
          </p:cNvSpPr>
          <p:nvPr/>
        </p:nvSpPr>
        <p:spPr bwMode="auto">
          <a:xfrm>
            <a:off x="4078188" y="55640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54" name="Line 30"/>
          <p:cNvSpPr>
            <a:spLocks noChangeShapeType="1"/>
          </p:cNvSpPr>
          <p:nvPr/>
        </p:nvSpPr>
        <p:spPr bwMode="auto">
          <a:xfrm flipV="1">
            <a:off x="4078188" y="544978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55" name="Line 31"/>
          <p:cNvSpPr>
            <a:spLocks noChangeShapeType="1"/>
          </p:cNvSpPr>
          <p:nvPr/>
        </p:nvSpPr>
        <p:spPr bwMode="auto">
          <a:xfrm>
            <a:off x="4078188" y="544978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5123">
                                            <p:txEl>
                                              <p:pRg st="3" end="3"/>
                                            </p:txEl>
                                          </p:spTgt>
                                        </p:tgtEl>
                                        <p:attrNameLst>
                                          <p:attrName>style.visibility</p:attrName>
                                        </p:attrNameLst>
                                      </p:cBhvr>
                                      <p:to>
                                        <p:strVal val="visible"/>
                                      </p:to>
                                    </p:set>
                                    <p:animEffect transition="in" filter="fade">
                                      <p:cBhvr>
                                        <p:cTn id="29" dur="1000"/>
                                        <p:tgtEl>
                                          <p:spTgt spid="5123">
                                            <p:txEl>
                                              <p:pRg st="3" end="3"/>
                                            </p:txEl>
                                          </p:spTgt>
                                        </p:tgtEl>
                                      </p:cBhvr>
                                    </p:animEffect>
                                    <p:anim calcmode="lin" valueType="num">
                                      <p:cBhvr>
                                        <p:cTn id="30"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7" presetClass="entr" presetSubtype="0" fill="hold" grpId="0" nodeType="clickEffect">
                                  <p:stCondLst>
                                    <p:cond delay="0"/>
                                  </p:stCondLst>
                                  <p:childTnLst>
                                    <p:set>
                                      <p:cBhvr>
                                        <p:cTn id="35" dur="1" fill="hold">
                                          <p:stCondLst>
                                            <p:cond delay="0"/>
                                          </p:stCondLst>
                                        </p:cTn>
                                        <p:tgtEl>
                                          <p:spTgt spid="5123">
                                            <p:txEl>
                                              <p:pRg st="4" end="4"/>
                                            </p:txEl>
                                          </p:spTgt>
                                        </p:tgtEl>
                                        <p:attrNameLst>
                                          <p:attrName>style.visibility</p:attrName>
                                        </p:attrNameLst>
                                      </p:cBhvr>
                                      <p:to>
                                        <p:strVal val="visible"/>
                                      </p:to>
                                    </p:set>
                                    <p:animEffect transition="in" filter="fade">
                                      <p:cBhvr>
                                        <p:cTn id="36" dur="1000"/>
                                        <p:tgtEl>
                                          <p:spTgt spid="5123">
                                            <p:txEl>
                                              <p:pRg st="4" end="4"/>
                                            </p:txEl>
                                          </p:spTgt>
                                        </p:tgtEl>
                                      </p:cBhvr>
                                    </p:animEffect>
                                    <p:anim calcmode="lin" valueType="num">
                                      <p:cBhvr>
                                        <p:cTn id="37"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7" presetClass="entr" presetSubtype="0" fill="hold" grpId="0" nodeType="clickEffect">
                                  <p:stCondLst>
                                    <p:cond delay="0"/>
                                  </p:stCondLst>
                                  <p:childTnLst>
                                    <p:set>
                                      <p:cBhvr>
                                        <p:cTn id="42" dur="1" fill="hold">
                                          <p:stCondLst>
                                            <p:cond delay="0"/>
                                          </p:stCondLst>
                                        </p:cTn>
                                        <p:tgtEl>
                                          <p:spTgt spid="5123">
                                            <p:txEl>
                                              <p:pRg st="6" end="6"/>
                                            </p:txEl>
                                          </p:spTgt>
                                        </p:tgtEl>
                                        <p:attrNameLst>
                                          <p:attrName>style.visibility</p:attrName>
                                        </p:attrNameLst>
                                      </p:cBhvr>
                                      <p:to>
                                        <p:strVal val="visible"/>
                                      </p:to>
                                    </p:set>
                                    <p:animEffect transition="in" filter="fade">
                                      <p:cBhvr>
                                        <p:cTn id="43" dur="1000"/>
                                        <p:tgtEl>
                                          <p:spTgt spid="5123">
                                            <p:txEl>
                                              <p:pRg st="6" end="6"/>
                                            </p:txEl>
                                          </p:spTgt>
                                        </p:tgtEl>
                                      </p:cBhvr>
                                    </p:animEffect>
                                    <p:anim calcmode="lin" valueType="num">
                                      <p:cBhvr>
                                        <p:cTn id="44" dur="1000" fill="hold"/>
                                        <p:tgtEl>
                                          <p:spTgt spid="512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512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7" presetClass="entr" presetSubtype="0" fill="hold" grpId="0" nodeType="clickEffect">
                                  <p:stCondLst>
                                    <p:cond delay="0"/>
                                  </p:stCondLst>
                                  <p:childTnLst>
                                    <p:set>
                                      <p:cBhvr>
                                        <p:cTn id="49" dur="1" fill="hold">
                                          <p:stCondLst>
                                            <p:cond delay="0"/>
                                          </p:stCondLst>
                                        </p:cTn>
                                        <p:tgtEl>
                                          <p:spTgt spid="5123">
                                            <p:txEl>
                                              <p:pRg st="10" end="10"/>
                                            </p:txEl>
                                          </p:spTgt>
                                        </p:tgtEl>
                                        <p:attrNameLst>
                                          <p:attrName>style.visibility</p:attrName>
                                        </p:attrNameLst>
                                      </p:cBhvr>
                                      <p:to>
                                        <p:strVal val="visible"/>
                                      </p:to>
                                    </p:set>
                                    <p:animEffect transition="in" filter="fade">
                                      <p:cBhvr>
                                        <p:cTn id="50" dur="1000"/>
                                        <p:tgtEl>
                                          <p:spTgt spid="5123">
                                            <p:txEl>
                                              <p:pRg st="10" end="10"/>
                                            </p:txEl>
                                          </p:spTgt>
                                        </p:tgtEl>
                                      </p:cBhvr>
                                    </p:animEffect>
                                    <p:anim calcmode="lin" valueType="num">
                                      <p:cBhvr>
                                        <p:cTn id="51" dur="1000" fill="hold"/>
                                        <p:tgtEl>
                                          <p:spTgt spid="5123">
                                            <p:txEl>
                                              <p:pRg st="10" end="10"/>
                                            </p:txEl>
                                          </p:spTgt>
                                        </p:tgtEl>
                                        <p:attrNameLst>
                                          <p:attrName>ppt_x</p:attrName>
                                        </p:attrNameLst>
                                      </p:cBhvr>
                                      <p:tavLst>
                                        <p:tav tm="0">
                                          <p:val>
                                            <p:strVal val="#ppt_x"/>
                                          </p:val>
                                        </p:tav>
                                        <p:tav tm="100000">
                                          <p:val>
                                            <p:strVal val="#ppt_x"/>
                                          </p:val>
                                        </p:tav>
                                      </p:tavLst>
                                    </p:anim>
                                    <p:anim calcmode="lin" valueType="num">
                                      <p:cBhvr>
                                        <p:cTn id="52" dur="1000" fill="hold"/>
                                        <p:tgtEl>
                                          <p:spTgt spid="512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7" presetClass="entr" presetSubtype="0" fill="hold" grpId="0" nodeType="clickEffect">
                                  <p:stCondLst>
                                    <p:cond delay="0"/>
                                  </p:stCondLst>
                                  <p:childTnLst>
                                    <p:set>
                                      <p:cBhvr>
                                        <p:cTn id="56" dur="1" fill="hold">
                                          <p:stCondLst>
                                            <p:cond delay="0"/>
                                          </p:stCondLst>
                                        </p:cTn>
                                        <p:tgtEl>
                                          <p:spTgt spid="5123">
                                            <p:txEl>
                                              <p:pRg st="12" end="12"/>
                                            </p:txEl>
                                          </p:spTgt>
                                        </p:tgtEl>
                                        <p:attrNameLst>
                                          <p:attrName>style.visibility</p:attrName>
                                        </p:attrNameLst>
                                      </p:cBhvr>
                                      <p:to>
                                        <p:strVal val="visible"/>
                                      </p:to>
                                    </p:set>
                                    <p:animEffect transition="in" filter="fade">
                                      <p:cBhvr>
                                        <p:cTn id="57" dur="1000"/>
                                        <p:tgtEl>
                                          <p:spTgt spid="5123">
                                            <p:txEl>
                                              <p:pRg st="12" end="12"/>
                                            </p:txEl>
                                          </p:spTgt>
                                        </p:tgtEl>
                                      </p:cBhvr>
                                    </p:animEffect>
                                    <p:anim calcmode="lin" valueType="num">
                                      <p:cBhvr>
                                        <p:cTn id="58" dur="1000" fill="hold"/>
                                        <p:tgtEl>
                                          <p:spTgt spid="5123">
                                            <p:txEl>
                                              <p:pRg st="12" end="12"/>
                                            </p:txEl>
                                          </p:spTgt>
                                        </p:tgtEl>
                                        <p:attrNameLst>
                                          <p:attrName>ppt_x</p:attrName>
                                        </p:attrNameLst>
                                      </p:cBhvr>
                                      <p:tavLst>
                                        <p:tav tm="0">
                                          <p:val>
                                            <p:strVal val="#ppt_x"/>
                                          </p:val>
                                        </p:tav>
                                        <p:tav tm="100000">
                                          <p:val>
                                            <p:strVal val="#ppt_x"/>
                                          </p:val>
                                        </p:tav>
                                      </p:tavLst>
                                    </p:anim>
                                    <p:anim calcmode="lin" valueType="num">
                                      <p:cBhvr>
                                        <p:cTn id="59" dur="1000" fill="hold"/>
                                        <p:tgtEl>
                                          <p:spTgt spid="512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Hmotné a nehmotné stimuly</a:t>
            </a:r>
          </a:p>
        </p:txBody>
      </p:sp>
      <p:sp>
        <p:nvSpPr>
          <p:cNvPr id="6147" name="Rectangle 3"/>
          <p:cNvSpPr>
            <a:spLocks noGrp="1" noChangeArrowheads="1"/>
          </p:cNvSpPr>
          <p:nvPr>
            <p:ph idx="1"/>
          </p:nvPr>
        </p:nvSpPr>
        <p:spPr/>
        <p:txBody>
          <a:bodyPr>
            <a:normAutofit fontScale="85000" lnSpcReduction="20000"/>
          </a:bodyPr>
          <a:lstStyle/>
          <a:p>
            <a:pPr algn="just">
              <a:buNone/>
            </a:pPr>
            <a:r>
              <a:rPr lang="cs-CZ" sz="1600" dirty="0" smtClean="0"/>
              <a:t>Aby bylo možné uzavřít toto pojednání o stimulech, motivech a motivaci jako takové, je třeba mít stále na paměti, že lidské chování je zaměřené, resp. cílené. Vyznačuje se svou variabilitou (tzn. orientací na různé cíle), intenzitou a trváním. Chování však není ovlivňováno jen motivací, ale je řízeno také situací. Pokud např. dosažení cíle je pro jedince zdánlivě nereálné, náležité instrumentální chování je zablokováno, resp. není spuštěno. </a:t>
            </a:r>
          </a:p>
          <a:p>
            <a:pPr algn="just">
              <a:buNone/>
            </a:pPr>
            <a:r>
              <a:rPr lang="cs-CZ" sz="1600" i="1" dirty="0" smtClean="0"/>
              <a:t>Příkladem může být situace, kdy pracovník chce požádat o zvýšení platu. Vzhledem k tomu, že ale předem ví, že by neuspěl, protože firma se nachází ve vážných finančních problémech, nakonec o zvýšení platu nepožádá.</a:t>
            </a:r>
          </a:p>
          <a:p>
            <a:pPr algn="just">
              <a:buNone/>
            </a:pPr>
            <a:endParaRPr lang="cs-CZ" sz="1600" i="1" dirty="0" smtClean="0"/>
          </a:p>
          <a:p>
            <a:pPr algn="just">
              <a:buNone/>
            </a:pPr>
            <a:r>
              <a:rPr lang="cs-CZ" sz="1600" dirty="0" smtClean="0"/>
              <a:t>Motivace a stimulace jdou ruku v ruce. Jedna bez druhé ani nemohou existovat. Avšak tím hlavním hybatelem pro jakoukoliv činnost je motiv. Nicméně člověk potřebuje stimuly, aby se probudily jeho vnitřní pohnutky, které ho povedou ke kýžené činnosti. Stimuly můžeme rozlišovat stejně jako motivy. A to na pracovní role, pracovní skupiny nebo životní a pracovní podmínky. Obecně se stimuly rozdělují na hmotné a nehmotné. Ty lze dále rozlišovat dle jejich působení na finanční, nefinanční, pracovní, mimopracovní, ale i škodlivé. K tomu je třeba mít na paměti, že existují </a:t>
            </a:r>
            <a:r>
              <a:rPr lang="cs-CZ" sz="1600" dirty="0" err="1" smtClean="0"/>
              <a:t>antistimuly</a:t>
            </a:r>
            <a:r>
              <a:rPr lang="cs-CZ" sz="1600" dirty="0" smtClean="0"/>
              <a:t>, které mají negativní dopad na naši činnost. Může to být špatné pracovní prostředí, přístup manažera, nespravedlivé ohodnocení, nevhodné pracovní podmínky či jednotvárnost práce.</a:t>
            </a:r>
          </a:p>
          <a:p>
            <a:pPr algn="just">
              <a:buNone/>
            </a:pPr>
            <a:r>
              <a:rPr lang="cs-CZ" sz="1600" dirty="0" smtClean="0"/>
              <a:t>Stimuly jsou naší vnější pohnutkou pro provádění činností. Ale pro výkon činnosti potřebují pracovníci motivy. Zde je třeba spatřovat rozlišnosti ve vnímání stimulů jednotlivci. Na každého působí stimuly rozdílně. A to z důvodu hodnotového transformátoru, který převádí stimuly na motivy. Proto nelze očekávat obecnou reakci, například na zvýšení platu, kdy očekáváme pozitivní motivaci u všech zaměstnanců. Bohužel tomu tak ve skutečnosti není.</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K efektivní motivaci patří adekvátní stimulace</a:t>
            </a:r>
            <a:r>
              <a:rPr lang="cs-CZ" sz="4400" dirty="0" smtClean="0">
                <a:sym typeface="Wingdings" pitchFamily="2" charset="2"/>
              </a:rPr>
              <a:t>!</a:t>
            </a:r>
            <a:endParaRPr lang="cs-CZ" sz="4400" dirty="0" smtClean="0"/>
          </a:p>
        </p:txBody>
      </p:sp>
      <p:sp>
        <p:nvSpPr>
          <p:cNvPr id="10243" name="Rectangle 8"/>
          <p:cNvSpPr>
            <a:spLocks noGrp="1" noChangeArrowheads="1"/>
          </p:cNvSpPr>
          <p:nvPr>
            <p:ph type="subTitle" idx="1"/>
          </p:nvPr>
        </p:nvSpPr>
        <p:spPr/>
        <p:txBody>
          <a:bodyPr/>
          <a:lstStyle/>
          <a:p>
            <a:pPr eaLnBrk="1" hangingPunct="1">
              <a:lnSpc>
                <a:spcPct val="80000"/>
              </a:lnSpc>
            </a:pPr>
            <a:r>
              <a:rPr lang="cs-CZ" sz="240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603 37 85 15</a:t>
            </a:r>
          </a:p>
          <a:p>
            <a:pPr eaLnBrk="1" hangingPunct="1">
              <a:lnSpc>
                <a:spcPct val="80000"/>
              </a:lnSpc>
            </a:pPr>
            <a:r>
              <a:rPr lang="cs-CZ" sz="2400" smtClean="0"/>
              <a:t>e-mail: michal.motycka@goldenwell.cz</a:t>
            </a:r>
          </a:p>
        </p:txBody>
      </p:sp>
    </p:spTree>
  </p:cSld>
  <p:clrMapOvr>
    <a:masterClrMapping/>
  </p:clrMapOvr>
  <p:transition>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490</TotalTime>
  <Words>217</Words>
  <Application>Microsoft Office PowerPoint</Application>
  <PresentationFormat>Předvádění na obrazovce (4:3)</PresentationFormat>
  <Paragraphs>62</Paragraphs>
  <Slides>6</Slides>
  <Notes>0</Notes>
  <HiddenSlides>0</HiddenSlides>
  <MMClips>0</MMClips>
  <ScaleCrop>false</ScaleCrop>
  <HeadingPairs>
    <vt:vector size="4" baseType="variant">
      <vt:variant>
        <vt:lpstr>Motiv</vt:lpstr>
      </vt:variant>
      <vt:variant>
        <vt:i4>1</vt:i4>
      </vt:variant>
      <vt:variant>
        <vt:lpstr>Nadpisy snímků</vt:lpstr>
      </vt:variant>
      <vt:variant>
        <vt:i4>6</vt:i4>
      </vt:variant>
    </vt:vector>
  </HeadingPairs>
  <TitlesOfParts>
    <vt:vector size="7" baseType="lpstr">
      <vt:lpstr>Tok</vt:lpstr>
      <vt:lpstr>Stimulace</vt:lpstr>
      <vt:lpstr>Stimulace</vt:lpstr>
      <vt:lpstr>Stimulace</vt:lpstr>
      <vt:lpstr>Hmotné a nehmotné stimuly</vt:lpstr>
      <vt:lpstr>Hmotné a nehmotné stimuly</vt:lpstr>
      <vt:lpstr>K efektivní motivaci patří adekvátní stimulace!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42</cp:revision>
  <dcterms:created xsi:type="dcterms:W3CDTF">2013-02-06T13:17:20Z</dcterms:created>
  <dcterms:modified xsi:type="dcterms:W3CDTF">2020-10-22T19:51:34Z</dcterms:modified>
</cp:coreProperties>
</file>