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1"/>
  </p:notesMasterIdLst>
  <p:sldIdLst>
    <p:sldId id="399" r:id="rId2"/>
    <p:sldId id="396" r:id="rId3"/>
    <p:sldId id="409" r:id="rId4"/>
    <p:sldId id="412" r:id="rId5"/>
    <p:sldId id="410" r:id="rId6"/>
    <p:sldId id="413" r:id="rId7"/>
    <p:sldId id="402" r:id="rId8"/>
    <p:sldId id="403" r:id="rId9"/>
    <p:sldId id="417" r:id="rId10"/>
    <p:sldId id="415" r:id="rId11"/>
    <p:sldId id="411" r:id="rId12"/>
    <p:sldId id="405" r:id="rId13"/>
    <p:sldId id="406" r:id="rId14"/>
    <p:sldId id="407" r:id="rId15"/>
    <p:sldId id="408" r:id="rId16"/>
    <p:sldId id="418" r:id="rId17"/>
    <p:sldId id="419" r:id="rId18"/>
    <p:sldId id="420" r:id="rId19"/>
    <p:sldId id="39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CCE3CC"/>
    <a:srgbClr val="D8E8D8"/>
    <a:srgbClr val="004D86"/>
    <a:srgbClr val="B8E18B"/>
    <a:srgbClr val="D2ECB6"/>
    <a:srgbClr val="00602B"/>
    <a:srgbClr val="007434"/>
    <a:srgbClr val="57B7FF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30" autoAdjust="0"/>
    <p:restoredTop sz="95512" autoAdjust="0"/>
  </p:normalViewPr>
  <p:slideViewPr>
    <p:cSldViewPr>
      <p:cViewPr>
        <p:scale>
          <a:sx n="66" d="100"/>
          <a:sy n="66" d="100"/>
        </p:scale>
        <p:origin x="768" y="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6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90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DDB8AB"/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4.jpeg"/><Relationship Id="rId7" Type="http://schemas.microsoft.com/office/2007/relationships/hdphoto" Target="../media/hdphoto3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5.png"/><Relationship Id="rId9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5220000"/>
            <a:ext cx="9144000" cy="1557328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Czech Republic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north,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Hungary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Slovakia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east, Slovenia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Italy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south,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Liechtenstein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west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84,000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8.6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people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Vienna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Constitutional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Law on Neutrality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1955)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25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million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foreign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tourists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66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Austria</a:t>
            </a:r>
            <a:endParaRPr lang="en-GB" sz="6600" b="1" dirty="0" smtClean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Österreich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Republic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Österreich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8" name="Picture 4" descr="https://upload.wikimedia.org/wikipedia/commons/thumb/4/41/Flag_of_Austria.svg/2000px-Flag_of_Austri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234" y="2484000"/>
            <a:ext cx="2375999" cy="158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Austria in its region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8"/>
          <a:stretch/>
        </p:blipFill>
        <p:spPr bwMode="auto">
          <a:xfrm>
            <a:off x="216000" y="2232000"/>
            <a:ext cx="2480468" cy="2124075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 descr="https://upload.wikimedia.org/wikipedia/commons/a/a3/Map_of_Austria.svg"/>
          <p:cNvSpPr>
            <a:spLocks noChangeAspect="1" noChangeArrowheads="1"/>
          </p:cNvSpPr>
          <p:nvPr/>
        </p:nvSpPr>
        <p:spPr bwMode="auto">
          <a:xfrm>
            <a:off x="128058" y="-1027880"/>
            <a:ext cx="40290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0" name="Picture 26" descr="http://www.wineandvinesearch.com/austria/austria_regi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2194539"/>
            <a:ext cx="3672000" cy="216153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43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1113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Ringstraße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 Hall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Rathaus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Hofburg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Palace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(13c, imperial palace, principal winter residence of Habsburgs)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Imperial Chapel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Hofkapelle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/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Burgkapelle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 Austrian National Library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Hofbibliothek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Imperial Treasury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Schatzkammer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Vienna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3328" name="Picture 16" descr="https://upload.wikimedia.org/wikipedia/commons/thumb/9/93/Rathaus_Vienna_June_2006_165.jpg/1024px-Rathaus_Vienna_June_2006_1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r="4764" b="5882"/>
          <a:stretch/>
        </p:blipFill>
        <p:spPr bwMode="auto">
          <a:xfrm>
            <a:off x="5874678" y="4248000"/>
            <a:ext cx="3025099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6084000" y="4257128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smtClean="0">
                <a:effectLst/>
                <a:latin typeface="Constantia" panose="02030602050306030303" pitchFamily="18" charset="0"/>
              </a:rPr>
              <a:t>Rathaus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7412" name="Picture 4" descr="https://upload.wikimedia.org/wikipedia/commons/thumb/7/7d/Wien_-_Hofburgkapelle.JPG/1280px-Wien_-_Hofburgkapel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5191"/>
          <a:stretch/>
        </p:blipFill>
        <p:spPr bwMode="auto">
          <a:xfrm>
            <a:off x="323528" y="4248000"/>
            <a:ext cx="3096344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d/d0/Imperial_Crown_Orb_and_Sceptre_of_Austria_%28Imperial_Treasury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42" y="4498785"/>
            <a:ext cx="2268000" cy="1640685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www.objevtepolsko.cz/userfiles/image/fotogalerie/pics/Hofbu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764000"/>
            <a:ext cx="4735979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ástupný symbol pro text 2"/>
          <p:cNvSpPr txBox="1">
            <a:spLocks/>
          </p:cNvSpPr>
          <p:nvPr/>
        </p:nvSpPr>
        <p:spPr bwMode="auto">
          <a:xfrm>
            <a:off x="398836" y="3858852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smtClean="0">
                <a:effectLst/>
                <a:latin typeface="Constantia" panose="02030602050306030303" pitchFamily="18" charset="0"/>
              </a:rPr>
              <a:t>Hofburg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7422" name="Picture 14" descr="https://upload.wikimedia.org/wikipedia/commons/3/30/Austrian_National_Library,_Vien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/>
          <a:stretch/>
        </p:blipFill>
        <p:spPr bwMode="auto">
          <a:xfrm>
            <a:off x="5191777" y="1764000"/>
            <a:ext cx="3708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400000" y="1772199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err="1" smtClean="0">
                <a:effectLst/>
                <a:latin typeface="Constantia" panose="02030602050306030303" pitchFamily="18" charset="0"/>
              </a:rPr>
              <a:t>Hofbibliotek</a:t>
            </a:r>
            <a:r>
              <a:rPr lang="cs-CZ" sz="900" b="1" dirty="0" smtClean="0">
                <a:effectLst/>
                <a:latin typeface="Constantia" panose="02030602050306030303" pitchFamily="18" charset="0"/>
              </a:rPr>
              <a:t> 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7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1113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Stephen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Stephansdom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Archbishop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symbol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Rupert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Ruprechtskirche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Rupert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Salzburg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patron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merchants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Vienna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/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Karlskirche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(18c)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Vienna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20" descr="https://upload.wikimedia.org/wikipedia/commons/thumb/8/85/Wien_-_Stephansdom_%282%29.JPG/800px-Wien_-_Stephansdom_%282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b="8270"/>
          <a:stretch/>
        </p:blipFill>
        <p:spPr bwMode="auto">
          <a:xfrm>
            <a:off x="360000" y="1800000"/>
            <a:ext cx="2432592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upload.wikimedia.org/wikipedia/commons/thumb/7/7b/Karlskirche%2C_Vienna.jpg/1280px-Karlskirche%2C_Vien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 bwMode="auto">
          <a:xfrm>
            <a:off x="4860032" y="4284000"/>
            <a:ext cx="3918851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ien - Ruprechtskirch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5" b="6129"/>
          <a:stretch/>
        </p:blipFill>
        <p:spPr bwMode="auto">
          <a:xfrm>
            <a:off x="360000" y="4284000"/>
            <a:ext cx="2688637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planetware.com/photos-large/A/interior-stephansd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07" y="1800000"/>
            <a:ext cx="3543759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i1.stay.com/i/pZzdDVY1NFy90GZiwquEHToE1y0=/C960x640/venue/138/01/45257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0" r="30553"/>
          <a:stretch/>
        </p:blipFill>
        <p:spPr bwMode="auto">
          <a:xfrm>
            <a:off x="3162334" y="4424517"/>
            <a:ext cx="1584000" cy="205896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s://upload.wikimedia.org/wikipedia/commons/0/07/Stephansdom_Wien_2009_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 bwMode="auto">
          <a:xfrm>
            <a:off x="6673003" y="1512000"/>
            <a:ext cx="2107784" cy="2621903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13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124113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Former imperial summer residence of Habsburg emperors (from 17c until 1918, 1,441-rooms)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Baroque Palace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(designed &amp; built by Johann Bernhard Fischer von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Erlach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later by Nicolaus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Pacassi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French garden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(sculptures, maze, orangery, palm house, botanical garden)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English garden 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Tiergarten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imperial menagerie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(1752 – oldest ZOO in the world)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and Gardens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Schönbrunn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42" name="Picture 2" descr="Schloss Schönbrunn Wien 2014 (Zuschnitt 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11189" r="586"/>
          <a:stretch/>
        </p:blipFill>
        <p:spPr bwMode="auto">
          <a:xfrm>
            <a:off x="396000" y="2016000"/>
            <a:ext cx="4104456" cy="230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7/79/15-04-18-Schlo%C3%9F-Sch%C3%B6nbrunn-Gro%C3%9Fer-Saal-DSCF3688-RalfR.jpg/1280px-15-04-18-Schlo%C3%9F-Sch%C3%B6nbrunn-Gro%C3%9Fer-Saal-DSCF3688-Ralf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9" y="4428000"/>
            <a:ext cx="3449058" cy="230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upload.wikimedia.org/wikipedia/commons/thumb/4/4c/Sch%C3%B6nbrunn_Blick_auf_Gloriette.jpg/1280px-Sch%C3%B6nbrunn_Blick_auf_Gloriet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33543" r="9158" b="4341"/>
          <a:stretch/>
        </p:blipFill>
        <p:spPr bwMode="auto">
          <a:xfrm>
            <a:off x="4680000" y="2016000"/>
            <a:ext cx="4104000" cy="230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upload.wikimedia.org/wikipedia/commons/thumb/9/96/Roman_Ruin_-_Sch%C3%B6nbrunn.jpg/1280px-Roman_Ruin_-_Sch%C3%B6nbrun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0" b="9147"/>
          <a:stretch/>
        </p:blipFill>
        <p:spPr bwMode="auto">
          <a:xfrm>
            <a:off x="5160638" y="4428000"/>
            <a:ext cx="3142724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31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37687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Neusiedel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Fertö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Hungarian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second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Endorheic lake in Central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retains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allows no outflow to external bodies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converges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into lakes or swamps, permanent or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seasonal)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315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75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Hungarian side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more than 1.8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 deep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reeds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place for migratory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birds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villages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several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19c palaces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Fertö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/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Neusiedlersee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Cultural Landscape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9222" name="Picture 6" descr="https://upload.wikimedia.org/wikipedia/commons/thumb/6/6b/Rust1.jpg/1920px-Rus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r="6388" b="11969"/>
          <a:stretch/>
        </p:blipFill>
        <p:spPr bwMode="auto">
          <a:xfrm>
            <a:off x="3275999" y="4831644"/>
            <a:ext cx="2628000" cy="1424711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thumb/d/d9/Fert%C5%91sz%C3%A9plak_T%C3%A1jh%C3%A1zak.jpg/1280px-Fert%C5%91sz%C3%A9plak_T%C3%A1jh%C3%A1za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1302" r="5815"/>
          <a:stretch/>
        </p:blipFill>
        <p:spPr bwMode="auto">
          <a:xfrm>
            <a:off x="6048000" y="4464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upload.wikimedia.org/wikipedia/commons/thumb/5/55/Nagycenk_kast%C3%A9ly.jpg/1280px-Nagycenk_kast%C3%A9l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32682" r="26254" b="9479"/>
          <a:stretch/>
        </p:blipFill>
        <p:spPr bwMode="auto">
          <a:xfrm>
            <a:off x="252000" y="4464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upload.wikimedia.org/wikipedia/commons/a/aa/Fert%C5%91r%C3%A1kos_z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196000"/>
            <a:ext cx="2880000" cy="216108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travelintense.com/wp-content/uploads/lakeneusiedl_bird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043"/>
          <a:stretch/>
        </p:blipFill>
        <p:spPr bwMode="auto">
          <a:xfrm>
            <a:off x="252000" y="2196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Výsledek obrázku pro Lake Neusiedl bir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2" y="2399995"/>
            <a:ext cx="2619375" cy="174307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1848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1854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41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high rugged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 for leisure activities along 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Tunnels,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viaducts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other works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still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fully functional 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 Railway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ʽ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true mountain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ʼ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difficult terrain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considerable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altitude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Semmering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Railway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2294" name="Picture 6" descr="https://s3-eu-west-1.amazonaws.com/loco2-uploads-production/uploads/536.?1406117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95" y="1872000"/>
            <a:ext cx="3996000" cy="205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www.tourismus-payerbach.at/wp-content/uploads/2013/02/20111123111625298_0002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0" b="3086"/>
          <a:stretch/>
        </p:blipFill>
        <p:spPr bwMode="auto">
          <a:xfrm>
            <a:off x="504000" y="4640357"/>
            <a:ext cx="3996000" cy="205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orkbreaktravel.com/wp-content/uploads/2012/02/Semmering-Rail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"/>
          <a:stretch/>
        </p:blipFill>
        <p:spPr bwMode="auto">
          <a:xfrm>
            <a:off x="504000" y="1872000"/>
            <a:ext cx="3996000" cy="266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yutzu.com/static_media/images/topics/8633/2648863482_d689a1029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"/>
          <a:stretch/>
        </p:blipFill>
        <p:spPr bwMode="auto">
          <a:xfrm>
            <a:off x="4608000" y="4032000"/>
            <a:ext cx="3996000" cy="2662267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63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ysClr val="windowText" lastClr="00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42439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Residence of Inner Austrian line of Habsburg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(14c)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borderland between Central Europe, Italy &amp; the Balkan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absorbed various influences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Town, Castle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Eggenberg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Alte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Galerie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landscape park with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Lapidarium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of Roman stonework)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City of Graz – Historic Centre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Schloss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Eggenberg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6148" name="Picture 4" descr="A short but large clock tower shines at dawn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5293" b="2897"/>
          <a:stretch/>
        </p:blipFill>
        <p:spPr bwMode="auto">
          <a:xfrm>
            <a:off x="4037498" y="1909533"/>
            <a:ext cx="1728000" cy="194119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thumb/9/9a/Historic_City_Center_of_Graz.jpg/1280px-Historic_City_Center_of_Gra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8751" b="3732"/>
          <a:stretch/>
        </p:blipFill>
        <p:spPr bwMode="auto">
          <a:xfrm>
            <a:off x="144000" y="1728000"/>
            <a:ext cx="3790997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c/cb/Graz-hauptplatz01s.jpg/1920px-Graz-hauptplatz01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3" t="13928" r="25612" b="10603"/>
          <a:stretch/>
        </p:blipFill>
        <p:spPr bwMode="auto">
          <a:xfrm>
            <a:off x="5868000" y="1728000"/>
            <a:ext cx="3144519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www.museum-joanneum.at/fileadmin/user_upload/Presse/Standorte/Abbildungen/Schloss_Eggenberg/Schloss_und_Par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t="7877" r="-422" b="13425"/>
          <a:stretch/>
        </p:blipFill>
        <p:spPr bwMode="auto">
          <a:xfrm>
            <a:off x="6084168" y="4284000"/>
            <a:ext cx="2928351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www.graz.at/cms/bilder/56520/80/150/113/4c964e86/Eggenberg_Schloss_Planetengarten_01.jpg?W=9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/>
          <a:stretch/>
        </p:blipFill>
        <p:spPr bwMode="auto">
          <a:xfrm>
            <a:off x="144000" y="4284000"/>
            <a:ext cx="294293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https://www.museum-joanneum.at/fileadmin/user_upload/joanneum-to-rent/110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24" y="4474176"/>
            <a:ext cx="2723249" cy="176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2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2055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Outstanding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examples of ongoing post-glacial biological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ecological evolution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ecosystems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stands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European beech across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variety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environmental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conditions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altitudinal zones from seashore up to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line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Primeval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Beech Forests of the Carpathians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Ancient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Beech Forests of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Austria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Kalkalpen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and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Dürrenstein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7114" name="Picture 10" descr="http://www.39whcbonn2015.de/fileadmin/media/Bilder/Unterseiten/D-Pano_Buchenwaeld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4518000"/>
            <a:ext cx="6588000" cy="2196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 descr="http://www.unesco.org/new/fileadmin/MULTIMEDIA/HQ/WHC/302123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000" y="2268000"/>
            <a:ext cx="32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se zakulacenými rohy na opačné straně 9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Primeval Beech Forests of the Carpathians and the Ancient Beech Forests of Germany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6339" r="39921" b="6519"/>
          <a:stretch/>
        </p:blipFill>
        <p:spPr>
          <a:xfrm>
            <a:off x="3492000" y="2448000"/>
            <a:ext cx="215999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8000"/>
            <a:ext cx="3240000" cy="216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578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01683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AD to defend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Empire from the ‘barbarians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; Lime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00 km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47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localities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most underground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Carnutum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Mautern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Traismauer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Tulln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Zeiselmauer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…</a:t>
            </a:r>
            <a:endParaRPr lang="en-GB" sz="140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" name="AutoShape 10" descr="http://www.northofthetyne.co.uk/Images/Hadrianswall1/8mcastle39.jpg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r="1439" b="9348"/>
          <a:stretch/>
        </p:blipFill>
        <p:spPr>
          <a:xfrm>
            <a:off x="144000" y="4790789"/>
            <a:ext cx="3420000" cy="1748833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 descr="https://upload.wikimedia.org/wikipedia/commons/thumb/e/ee/Wien.Hofburg10.jpg/1024px-Wien.Hofburg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 r="8955"/>
          <a:stretch/>
        </p:blipFill>
        <p:spPr bwMode="auto">
          <a:xfrm>
            <a:off x="144000" y="1872000"/>
            <a:ext cx="3420000" cy="2674573"/>
          </a:xfrm>
          <a:prstGeom prst="roundRect">
            <a:avLst>
              <a:gd name="adj" fmla="val 16667"/>
            </a:avLst>
          </a:prstGeom>
          <a:ln w="3175"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862" t="35018" r="45491" b="25617"/>
          <a:stretch/>
        </p:blipFill>
        <p:spPr bwMode="auto">
          <a:xfrm>
            <a:off x="6552000" y="1584000"/>
            <a:ext cx="2412000" cy="127381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Zaoblený obdélník 23"/>
          <p:cNvSpPr/>
          <p:nvPr/>
        </p:nvSpPr>
        <p:spPr>
          <a:xfrm>
            <a:off x="5057096" y="5321574"/>
            <a:ext cx="828000" cy="252000"/>
          </a:xfrm>
          <a:prstGeom prst="roundRect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 err="1" smtClean="0">
                <a:solidFill>
                  <a:srgbClr val="920000"/>
                </a:solidFill>
                <a:latin typeface="Constantia" panose="02030602050306030303" pitchFamily="18" charset="0"/>
              </a:rPr>
              <a:t>Mautern</a:t>
            </a:r>
            <a:endParaRPr lang="en-GB" sz="800" b="1" dirty="0">
              <a:solidFill>
                <a:srgbClr val="92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782" t="27522" r="42851" b="23175"/>
          <a:stretch/>
        </p:blipFill>
        <p:spPr bwMode="auto">
          <a:xfrm>
            <a:off x="3690000" y="2391219"/>
            <a:ext cx="2736000" cy="1636133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1701" r="7988" b="8000"/>
          <a:stretch/>
        </p:blipFill>
        <p:spPr>
          <a:xfrm>
            <a:off x="6552000" y="3023825"/>
            <a:ext cx="2412000" cy="3515797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7"/>
          <a:stretch/>
        </p:blipFill>
        <p:spPr>
          <a:xfrm>
            <a:off x="3690000" y="4275127"/>
            <a:ext cx="2736000" cy="2264495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Obdélník se zakulacenými rohy na opačné straně 3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Frontiers of the roman empire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Danube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lime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30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Belgium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(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Spa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), France (Vichy), 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Germany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(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Bad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Ems, Baden-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BadenBad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Kissingen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), Italy (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Montecatini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Terme), UK (</a:t>
            </a:r>
            <a:r>
              <a:rPr lang="cs-CZ" sz="12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Bath</a:t>
            </a:r>
            <a:r>
              <a:rPr lang="cs-CZ" sz="1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), CR (KV, ML, FL)</a:t>
            </a:r>
            <a:endParaRPr lang="cs-CZ" sz="12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11398"/>
          <a:stretch/>
        </p:blipFill>
        <p:spPr>
          <a:xfrm>
            <a:off x="1898463" y="1006157"/>
            <a:ext cx="7128000" cy="372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8367" r="3990"/>
          <a:stretch/>
        </p:blipFill>
        <p:spPr>
          <a:xfrm>
            <a:off x="180000" y="3816000"/>
            <a:ext cx="4392000" cy="2312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Zástupný symbol pro text 2"/>
          <p:cNvSpPr txBox="1">
            <a:spLocks/>
          </p:cNvSpPr>
          <p:nvPr/>
        </p:nvSpPr>
        <p:spPr>
          <a:xfrm>
            <a:off x="0" y="900001"/>
            <a:ext cx="9144000" cy="10168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spas, 7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countries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Baden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bei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7084"/>
          <a:stretch/>
        </p:blipFill>
        <p:spPr>
          <a:xfrm>
            <a:off x="4680000" y="4461206"/>
            <a:ext cx="4320000" cy="1666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Obdélník se zakulacenými rohy na opačné straně 12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ysClr val="windowText" lastClr="000000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Great spa towns of </a:t>
            </a:r>
            <a:r>
              <a:rPr lang="en-US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europe</a:t>
            </a:r>
            <a:endParaRPr lang="en-US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1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83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577287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 of Vienna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abundant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events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cafés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taverns called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Heuriger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specially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licenced local winemakers serve their recent year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90000" indent="0">
              <a:buClr>
                <a:schemeClr val="accent6">
                  <a:lumMod val="50000"/>
                </a:schemeClr>
              </a:buClr>
              <a:buSzPct val="100000"/>
              <a:buNone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Tourist attractions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082" name="Picture 10" descr="https://trivienna.files.wordpress.com/2013/03/3-img_1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728000"/>
            <a:ext cx="3509999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licht2010.at/media/Besichtigungstour/thumbs/34.%20Heurig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4"/>
          <a:stretch/>
        </p:blipFill>
        <p:spPr bwMode="auto">
          <a:xfrm>
            <a:off x="3808622" y="2196000"/>
            <a:ext cx="1944000" cy="1488125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orangesmile.com/common/img_final_large/innsbruck_sightsee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22" y="4248000"/>
            <a:ext cx="2741877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4337405" y="4284000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Insbruck</a:t>
            </a:r>
            <a:endParaRPr lang="en-GB" sz="9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92" name="Picture 20" descr="http://media-cdn.tripadvisor.com/media/photo-s/01/32/83/1f/hauptplatz-lin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83"/>
          <a:stretch/>
        </p:blipFill>
        <p:spPr bwMode="auto">
          <a:xfrm>
            <a:off x="6073272" y="4248000"/>
            <a:ext cx="2880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8280000" y="4284000"/>
            <a:ext cx="4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Linz</a:t>
            </a:r>
            <a:endParaRPr lang="en-GB" sz="9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94" name="Picture 22" descr="http://en.hotel-messmer.at/var/wt/storage/images/bregenz-hafen.jpg/2304-3-ger-DE/bregenz-hafen.jp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r="15724"/>
          <a:stretch/>
        </p:blipFill>
        <p:spPr bwMode="auto">
          <a:xfrm>
            <a:off x="216000" y="4248000"/>
            <a:ext cx="288032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2268000" y="4284000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Bregenz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00" name="Picture 28" descr="http://media.novinky.cz/740/117406-original-bm0t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14" y="1728000"/>
            <a:ext cx="3122458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https://slevomat.sgcdn.cz/images/t/660x330c/26/48/2648583-778be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6" r="20249"/>
          <a:stretch/>
        </p:blipFill>
        <p:spPr bwMode="auto">
          <a:xfrm>
            <a:off x="7632000" y="3456000"/>
            <a:ext cx="1337280" cy="6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8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Danube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 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vineyards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such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Wachau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Dunkelsteinerwald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Bodensee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Constance 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Neusiedler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See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Wolfgangsee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Grundlsee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Wörthersee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Austrian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Alps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nature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" name="Picture 6" descr="https://upload.wikimedia.org/wikipedia/commons/thumb/7/74/Heiligenblut_kirche2.jpg/1280px-Heiligenblut_kirch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744000"/>
            <a:ext cx="4284000" cy="2726675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thumb/5/5e/Vorderhopfreben_%C3%9Cntschenspitze_1.jpg/1920px-Vorderhopfreben_%C3%9Cntschenspitze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3507"/>
          <a:stretch/>
        </p:blipFill>
        <p:spPr bwMode="auto">
          <a:xfrm>
            <a:off x="4788000" y="4212749"/>
            <a:ext cx="4104000" cy="225792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viennasightseeing.at/fileadmin/_processed_/csm_1_Wachau-47__c__VIENNA_SIGHTSEEING_TOURS_Bernhard_Luck_l_neu_990b9e06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72000"/>
            <a:ext cx="4284000" cy="1691321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bsb.de/files/bsb/images/galleria/galleria_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3"/>
          <a:stretch/>
        </p:blipFill>
        <p:spPr bwMode="auto">
          <a:xfrm>
            <a:off x="4788000" y="1656000"/>
            <a:ext cx="4104000" cy="2411947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611560" y="3295784"/>
            <a:ext cx="140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dirty="0" err="1">
                <a:effectLst/>
                <a:latin typeface="Constantia" panose="02030602050306030303" pitchFamily="18" charset="0"/>
              </a:rPr>
              <a:t>Dunkelsteinerwald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5074315" y="3744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dirty="0" err="1" smtClean="0">
                <a:effectLst/>
                <a:latin typeface="Constantia" panose="02030602050306030303" pitchFamily="18" charset="0"/>
              </a:rPr>
              <a:t>Bodensee</a:t>
            </a:r>
            <a:r>
              <a:rPr lang="cs-CZ" sz="1000" b="1" dirty="0" smtClean="0">
                <a:effectLst/>
                <a:latin typeface="Constantia" panose="02030602050306030303" pitchFamily="18" charset="0"/>
              </a:rPr>
              <a:t> 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69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61113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 cultural sites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transboundary with Hungary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with France, Germany, Italy, Slovenia &amp; Switzerland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/>
          <a:stretch/>
        </p:blipFill>
        <p:spPr>
          <a:xfrm>
            <a:off x="684001" y="1728000"/>
            <a:ext cx="4021714" cy="2448000"/>
          </a:xfrm>
          <a:prstGeom prst="roundRect">
            <a:avLst>
              <a:gd name="adj" fmla="val 16667"/>
            </a:avLst>
          </a:prstGeom>
          <a:ln>
            <a:solidFill>
              <a:srgbClr val="004D8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74" name="Picture 18" descr="http://www.alpina-snowmobiles.com/public/131016-160813-Ammererhof_Huet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728000"/>
            <a:ext cx="3287314" cy="2448000"/>
          </a:xfrm>
          <a:prstGeom prst="roundRect">
            <a:avLst>
              <a:gd name="adj" fmla="val 16667"/>
            </a:avLst>
          </a:prstGeom>
          <a:ln>
            <a:solidFill>
              <a:srgbClr val="004D8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s://s-media-cache-ak0.pinimg.com/736x/b1/e2/58/b1e258d73c620103c56e20bdff8742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1" y="4284000"/>
            <a:ext cx="4021714" cy="2448000"/>
          </a:xfrm>
          <a:prstGeom prst="roundRect">
            <a:avLst>
              <a:gd name="adj" fmla="val 16667"/>
            </a:avLst>
          </a:prstGeom>
          <a:ln>
            <a:solidFill>
              <a:srgbClr val="004D8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https://upload.wikimedia.org/wikipedia/commons/thumb/a/ae/Wiener-Schnitzel02.jpg/1024px-Wiener-Schnitzel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1" y="4284000"/>
            <a:ext cx="3287314" cy="2448000"/>
          </a:xfrm>
          <a:prstGeom prst="roundRect">
            <a:avLst>
              <a:gd name="adj" fmla="val 16667"/>
            </a:avLst>
          </a:prstGeom>
          <a:ln>
            <a:solidFill>
              <a:srgbClr val="004D8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4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92896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Serial property of 111 small individual sites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Austria 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France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Germany (18),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Italy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9),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Slovenia (2) &amp; Switzerland (56)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 of prehistoric pile-dwelling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(stilt house)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settlements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 5000 to 500 BC on the edges of lakes, rivers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wetlands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Well-preserved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culturally rich archaeological sites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study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early agrarian societies in 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region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Prehistoric Pile dwellings around the Alps</a:t>
            </a:r>
          </a:p>
        </p:txBody>
      </p:sp>
      <p:pic>
        <p:nvPicPr>
          <p:cNvPr id="8194" name="Picture 2" descr="http://www.worldheritagesite.org/pics/w1363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00" y="2492896"/>
            <a:ext cx="5279999" cy="39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00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58763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Attractive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setting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scenic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Alpine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backdrop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birthplace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Wolfgang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Amadeus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Mozart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City-state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ruled 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prince-archbishop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Holy Roman Empire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until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beginning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19c)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Blend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&amp; Baroque style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(17c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Hohensalzburg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(one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in Europe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atop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Festungberg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Franciscan Church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(13c)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 Peter’s Abbey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Benedictine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696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Saint Rupert)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Nonnberg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Abbey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Benedictine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around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710)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Salzburg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Residenz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(Prince-Archbishops)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   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Centre of the City of Salzburg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7176" name="Picture 8" descr="https://upload.wikimedia.org/wikipedia/commons/thumb/6/68/Salzburg_-_Panorama_%28nachts%292.jpg/1280px-Salzburg_-_Panorama_%28nachts%2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21592" r="9459"/>
          <a:stretch/>
        </p:blipFill>
        <p:spPr bwMode="auto">
          <a:xfrm>
            <a:off x="288000" y="2268000"/>
            <a:ext cx="5832648" cy="3726729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aminus3.s3.amazonaws.com/image/g0006/u00005769/i01632003/78cabc4e81143b2926a59e11afcb3220_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3"/>
          <a:stretch/>
        </p:blipFill>
        <p:spPr bwMode="auto">
          <a:xfrm>
            <a:off x="6228000" y="2268000"/>
            <a:ext cx="2740625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6300800" y="2298391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9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Nonnberg</a:t>
            </a:r>
            <a:r>
              <a:rPr lang="en-GB" sz="9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 Abbey</a:t>
            </a:r>
            <a:endParaRPr lang="en-GB" sz="9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7184" name="Picture 16" descr="https://upload.wikimedia.org/wikipedia/commons/thumb/1/10/Salzburg_Residenz_7.jpg/800px-Salzburg_Residenz_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3"/>
          <a:stretch/>
        </p:blipFill>
        <p:spPr bwMode="auto">
          <a:xfrm>
            <a:off x="6747224" y="4536000"/>
            <a:ext cx="1856478" cy="219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://www.mozartkugel.at/service/%7E/media/Mozartkugel/at/Images/Service/Mirabell%20Echte%20Salzburger%20Mozartkugel_CMYK_300dp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18767" r="26808" b="15274"/>
          <a:stretch/>
        </p:blipFill>
        <p:spPr bwMode="auto">
          <a:xfrm>
            <a:off x="7992000" y="72000"/>
            <a:ext cx="110492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1620000" y="3292375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900" b="1" kern="0" dirty="0" smtClean="0">
                <a:effectLst/>
                <a:latin typeface="Constantia" panose="02030602050306030303" pitchFamily="18" charset="0"/>
              </a:rPr>
              <a:t>Cathedral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3204324" y="3357153"/>
            <a:ext cx="792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>
                <a:srgbClr val="00602B"/>
              </a:buClr>
              <a:buSzPct val="100000"/>
              <a:buNone/>
            </a:pPr>
            <a:r>
              <a:rPr lang="en-GB" sz="900" b="1" kern="0" dirty="0" smtClean="0">
                <a:effectLst/>
                <a:latin typeface="Constantia" panose="02030602050306030303" pitchFamily="18" charset="0"/>
              </a:rPr>
              <a:t>Franciscan Church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4536000" y="3474860"/>
            <a:ext cx="68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>
                <a:srgbClr val="00602B"/>
              </a:buClr>
              <a:buSzPct val="100000"/>
              <a:buNone/>
            </a:pPr>
            <a:r>
              <a:rPr lang="en-GB" sz="900" b="1" kern="0" dirty="0" smtClean="0">
                <a:effectLst/>
                <a:latin typeface="Constantia" panose="02030602050306030303" pitchFamily="18" charset="0"/>
              </a:rPr>
              <a:t>St Peter’s Abbey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51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4536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Salzkammergut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resort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area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Salzburg along Alpine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foreland to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Dachstein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Mountains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Hallstatt,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Obertraun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Gosau, Bad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Goisern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their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Region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result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human activity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since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prehistoric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times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millennium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deposits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ountains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Salzkammergut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Dachstein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Totes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Gebirge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Upper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Austrian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Pre-Alps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Hallstatt-Dachstein / Salzkammergut Cultural </a:t>
            </a:r>
            <a:r>
              <a:rPr lang="de-DE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Landscape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4098" name="Picture 2" descr="https://upload.wikimedia.org/wikipedia/commons/thumb/5/54/1_hallstatt_austria.jpg/1280px-1_hallstatt_aust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r="2066" b="24279"/>
          <a:stretch/>
        </p:blipFill>
        <p:spPr bwMode="auto">
          <a:xfrm>
            <a:off x="324000" y="2088000"/>
            <a:ext cx="432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achsteingosa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b="1899"/>
          <a:stretch/>
        </p:blipFill>
        <p:spPr bwMode="auto">
          <a:xfrm>
            <a:off x="799588" y="4392000"/>
            <a:ext cx="3358312" cy="230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cdn.hallstatt.net/assets/Obertraun/Artikel/obertraun/aktiv/wanderzeit/obertraun/panoramablick-wasserfallwand/wasserfallwand-obertraun/_resampled/WebsitePicture-obertraun-wasserfallwand-hallstaettersee-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2" b="2065"/>
          <a:stretch/>
        </p:blipFill>
        <p:spPr bwMode="auto">
          <a:xfrm>
            <a:off x="4788000" y="4392000"/>
            <a:ext cx="4032000" cy="230425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mariadraper.com/Portfolio/alpine1/images/IMG_1311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9240"/>
          <a:stretch/>
        </p:blipFill>
        <p:spPr bwMode="auto">
          <a:xfrm>
            <a:off x="4788000" y="2088000"/>
            <a:ext cx="4032000" cy="2160241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text 2"/>
          <p:cNvSpPr txBox="1">
            <a:spLocks/>
          </p:cNvSpPr>
          <p:nvPr/>
        </p:nvSpPr>
        <p:spPr bwMode="auto">
          <a:xfrm>
            <a:off x="3653440" y="3996000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Hallstatt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7812360" y="644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Obertraun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8044761" y="3996000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Gosau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3275440" y="6444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smtClean="0">
                <a:effectLst/>
                <a:latin typeface="Constantia" panose="02030602050306030303" pitchFamily="18" charset="0"/>
              </a:rPr>
              <a:t>Dachstein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51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1124113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40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kilometres long valley along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Danube between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Melk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Krems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prehistoric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times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monasteries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(Benedictine Abbey of Melk,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Göttweig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Abbey)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(Renaissance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Schallaburg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Castle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ruins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Aggstein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Castle),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villages,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terraced vineyards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Dürnstein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Richard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Lion-Heart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imprisoned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Wachau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Cultural Landscape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5130" name="Picture 10" descr="https://upload.wikimedia.org/wikipedia/commons/d/d5/D%C3%BCrnstein_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58" y="2088000"/>
            <a:ext cx="3436093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upload.wikimedia.org/wikipedia/en/thumb/8/8b/Durnstein_castle%2C_close-up.jpg/800px-Durnstein_castle%2C_close-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84" y="2088000"/>
            <a:ext cx="1599857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5796000" y="2124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900" b="1" dirty="0" err="1">
                <a:effectLst/>
                <a:latin typeface="Constantia" panose="02030602050306030303" pitchFamily="18" charset="0"/>
              </a:rPr>
              <a:t>Dürnstein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140" name="Picture 20" descr="http://www.bundesheer.at/pool/img/2009-november_stift-goettwe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/>
        </p:blipFill>
        <p:spPr bwMode="auto">
          <a:xfrm>
            <a:off x="6120000" y="4464000"/>
            <a:ext cx="2890136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://www.travelandleisure.com/sites/default/files/styles/1600x1000/public/austria0315-valley_0.jpg?itok=t6ad-x9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088000"/>
            <a:ext cx="3627068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tift melk 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r="5528"/>
          <a:stretch/>
        </p:blipFill>
        <p:spPr bwMode="auto">
          <a:xfrm>
            <a:off x="144000" y="4464000"/>
            <a:ext cx="3264251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2743474" y="4530733"/>
            <a:ext cx="46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Melk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6264000" y="6408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900" b="1" dirty="0" err="1">
                <a:effectLst/>
                <a:latin typeface="Constantia" panose="02030602050306030303" pitchFamily="18" charset="0"/>
              </a:rPr>
              <a:t>Göttweig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9" name="Picture 28" descr="https://quentinsadler.files.wordpress.com/2012/04/dw_wachau_schiff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9663"/>
          <a:stretch/>
        </p:blipFill>
        <p:spPr bwMode="auto">
          <a:xfrm>
            <a:off x="3503985" y="4554000"/>
            <a:ext cx="252028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388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61113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castrum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fortified frontier city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Vindobona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(15 BC, on site of earlier Celtic settlement)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of Duchy of Austria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(12c)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resident city of Habsburg dynasty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(1440)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capital of Holy Roman Empire, capital of Austro-Hungarian Empire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Ringstraße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boulevard surrounding historical town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(19c – town walls  pulled down, lined with public &amp; private buildings, monuments &amp; parks)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museums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Natural History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Fine Art, Vienna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State Opera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(Wiener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Staatsoper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Imperial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Court Theatre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Burgtheater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Parliament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Vienna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3318" name="Picture 6" descr="https://www.wien.info/media/headers/1-8-150-jahre-ringstrasse-40702.jpg/image_header-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6" y="2448000"/>
            <a:ext cx="8101327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upload.wikimedia.org/wikipedia/commons/3/3a/Wiener_Staatsoper_abend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752000"/>
            <a:ext cx="3024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 txBox="1">
            <a:spLocks/>
          </p:cNvSpPr>
          <p:nvPr/>
        </p:nvSpPr>
        <p:spPr bwMode="auto">
          <a:xfrm>
            <a:off x="360000" y="4752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err="1" smtClean="0">
                <a:effectLst/>
                <a:latin typeface="Constantia" panose="02030602050306030303" pitchFamily="18" charset="0"/>
              </a:rPr>
              <a:t>Staatsoper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3342" name="Picture 30" descr="https://upload.wikimedia.org/wikipedia/commons/thumb/c/c5/Burgtheater_Weitwinkel.jpg/1920px-Burgtheater_Weitwink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1" t="5127" r="22011" b="8499"/>
          <a:stretch/>
        </p:blipFill>
        <p:spPr bwMode="auto">
          <a:xfrm>
            <a:off x="3275856" y="4752000"/>
            <a:ext cx="2736304" cy="201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3456000" y="6552000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err="1" smtClean="0">
                <a:effectLst/>
                <a:latin typeface="Constantia" panose="02030602050306030303" pitchFamily="18" charset="0"/>
              </a:rPr>
              <a:t>Burgtheater</a:t>
            </a:r>
            <a:r>
              <a:rPr lang="cs-CZ" sz="900" b="1" dirty="0" smtClean="0">
                <a:effectLst/>
                <a:latin typeface="Constantia" panose="02030602050306030303" pitchFamily="18" charset="0"/>
              </a:rPr>
              <a:t> 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9" name="Zástupný symbol pro text 2"/>
          <p:cNvSpPr txBox="1">
            <a:spLocks/>
          </p:cNvSpPr>
          <p:nvPr/>
        </p:nvSpPr>
        <p:spPr bwMode="auto">
          <a:xfrm>
            <a:off x="3621368" y="4976912"/>
            <a:ext cx="1116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0" name="Zástupný symbol pro text 2"/>
          <p:cNvSpPr txBox="1">
            <a:spLocks/>
          </p:cNvSpPr>
          <p:nvPr/>
        </p:nvSpPr>
        <p:spPr bwMode="auto">
          <a:xfrm>
            <a:off x="2195736" y="2899451"/>
            <a:ext cx="27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>
                <a:srgbClr val="00602B"/>
              </a:buClr>
              <a:buSzPct val="100000"/>
              <a:buNone/>
            </a:pPr>
            <a:r>
              <a:rPr lang="en-GB" sz="900" b="1" dirty="0" err="1" smtClean="0">
                <a:effectLst/>
                <a:latin typeface="Constantia" panose="02030602050306030303" pitchFamily="18" charset="0"/>
              </a:rPr>
              <a:t>Naturhistorische</a:t>
            </a:r>
            <a:r>
              <a:rPr lang="en-GB" sz="900" b="1" dirty="0" smtClean="0">
                <a:effectLst/>
                <a:latin typeface="Constantia" panose="02030602050306030303" pitchFamily="18" charset="0"/>
              </a:rPr>
              <a:t> &amp; </a:t>
            </a:r>
            <a:r>
              <a:rPr lang="en-GB" sz="900" b="1" dirty="0" err="1" smtClean="0">
                <a:effectLst/>
                <a:latin typeface="Constantia" panose="02030602050306030303" pitchFamily="18" charset="0"/>
              </a:rPr>
              <a:t>Kunsthistorische</a:t>
            </a:r>
            <a:r>
              <a:rPr lang="en-GB" sz="900" b="1" dirty="0" smtClean="0">
                <a:effectLst/>
                <a:latin typeface="Constantia" panose="02030602050306030303" pitchFamily="18" charset="0"/>
              </a:rPr>
              <a:t> Museums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7308304" y="2899451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err="1" smtClean="0">
                <a:effectLst/>
                <a:latin typeface="Constantia" panose="02030602050306030303" pitchFamily="18" charset="0"/>
              </a:rPr>
              <a:t>Parliament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6388" name="Picture 4" descr="http://orig08.deviantart.net/12de/f/2013/320/2/4/vienna_parliament_by_agivega-d6ugzht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/>
        </p:blipFill>
        <p:spPr bwMode="auto">
          <a:xfrm>
            <a:off x="6120000" y="4752000"/>
            <a:ext cx="2880000" cy="201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6336000" y="4752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dirty="0" err="1" smtClean="0">
                <a:effectLst/>
                <a:latin typeface="Constantia" panose="02030602050306030303" pitchFamily="18" charset="0"/>
              </a:rPr>
              <a:t>Parliament</a:t>
            </a:r>
            <a:endParaRPr lang="en-GB" sz="9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57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17559</TotalTime>
  <Words>1061</Words>
  <Application>Microsoft Office PowerPoint</Application>
  <PresentationFormat>Předvádění na obrazovce (4:3)</PresentationFormat>
  <Paragraphs>105</Paragraphs>
  <Slides>19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8" baseType="lpstr">
      <vt:lpstr>Algerian</vt:lpstr>
      <vt:lpstr>Arial</vt:lpstr>
      <vt:lpstr>Calibri</vt:lpstr>
      <vt:lpstr>Constantia</vt:lpstr>
      <vt:lpstr>Segoe UI Symbol</vt:lpstr>
      <vt:lpstr>Tahoma</vt:lpstr>
      <vt:lpstr>Times New Roman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Radmila Dluhošová</cp:lastModifiedBy>
  <cp:revision>563</cp:revision>
  <dcterms:created xsi:type="dcterms:W3CDTF">2014-10-19T12:29:13Z</dcterms:created>
  <dcterms:modified xsi:type="dcterms:W3CDTF">2022-03-13T23:16:20Z</dcterms:modified>
</cp:coreProperties>
</file>