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17"/>
  </p:notesMasterIdLst>
  <p:sldIdLst>
    <p:sldId id="287" r:id="rId2"/>
    <p:sldId id="291" r:id="rId3"/>
    <p:sldId id="308" r:id="rId4"/>
    <p:sldId id="296" r:id="rId5"/>
    <p:sldId id="297" r:id="rId6"/>
    <p:sldId id="310" r:id="rId7"/>
    <p:sldId id="309" r:id="rId8"/>
    <p:sldId id="300" r:id="rId9"/>
    <p:sldId id="311" r:id="rId10"/>
    <p:sldId id="313" r:id="rId11"/>
    <p:sldId id="312" r:id="rId12"/>
    <p:sldId id="302" r:id="rId13"/>
    <p:sldId id="307" r:id="rId14"/>
    <p:sldId id="304" r:id="rId15"/>
    <p:sldId id="288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FFDB69"/>
    <a:srgbClr val="FFD03B"/>
    <a:srgbClr val="FFE7E1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23/01/2016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3528" y="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Hungary</a:t>
            </a:r>
            <a:endParaRPr lang="cs-CZ" sz="66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Magyarország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2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4644000"/>
            <a:ext cx="9144000" cy="213335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Carpathian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Basin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Slovakia 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Ukraine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Romania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east, Serbia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Croatia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south, Slovenia 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Austria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west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93,000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9.9 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million people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Budapest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10.6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million foreign tourists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" name="Picture 2" descr="https://upload.wikimedia.org/wikipedia/commons/thumb/c/c1/Flag_of_Hungary.svg/1200px-Flag_of_Hungary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78"/>
          <a:stretch/>
        </p:blipFill>
        <p:spPr bwMode="auto">
          <a:xfrm>
            <a:off x="3242478" y="2322036"/>
            <a:ext cx="2376000" cy="158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ile:Hungary in its region.s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2"/>
          <a:stretch/>
        </p:blipFill>
        <p:spPr bwMode="auto">
          <a:xfrm>
            <a:off x="143999" y="2052000"/>
            <a:ext cx="2992957" cy="2124075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lonelyplanet.com/maps/europe/hungary/map_of_hung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00" y="1882634"/>
            <a:ext cx="3276000" cy="2462805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08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024343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District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medieval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Baroque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19c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houses, churches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public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Matthias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Fisherman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Bastion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(7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=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Magyar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tribes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Neo-Romanesque 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Neo-Gothic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Turkish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occupation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140 years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bathing facilities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Rudas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Kirali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Baths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Budapest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including the Banks of the Danube, the Buda Castle Quarter and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Andrássy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Avenue</a:t>
            </a:r>
          </a:p>
        </p:txBody>
      </p:sp>
      <p:pic>
        <p:nvPicPr>
          <p:cNvPr id="15442" name="Picture 82" descr="http://budacastlebudapest.com/wp-content/uploads/2013/04/Hotel-Castle-District-Hilton-Budapest-Andreas-Metz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r="14739"/>
          <a:stretch/>
        </p:blipFill>
        <p:spPr bwMode="auto">
          <a:xfrm>
            <a:off x="6084000" y="1800000"/>
            <a:ext cx="2880320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esperanza-travel.net/userFiles/upload/images/budimpesta%20dvora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4" r="28152" b="12363"/>
          <a:stretch/>
        </p:blipFill>
        <p:spPr bwMode="auto">
          <a:xfrm>
            <a:off x="3600000" y="1959196"/>
            <a:ext cx="2376000" cy="1982454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arnikatravel.com/wp-content/gallery/hungary/castle-district-budapes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4"/>
          <a:stretch/>
        </p:blipFill>
        <p:spPr bwMode="auto">
          <a:xfrm>
            <a:off x="180000" y="4248000"/>
            <a:ext cx="3311880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iver Beatrice (ship, 2007) 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r="11699"/>
          <a:stretch/>
        </p:blipFill>
        <p:spPr bwMode="auto">
          <a:xfrm>
            <a:off x="180000" y="1800000"/>
            <a:ext cx="3312369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http://www.bestbudapestdental.com/wp-content/uploads/2012/11/Kir%C3%A1ly-Sp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2933"/>
          <a:stretch/>
        </p:blipFill>
        <p:spPr bwMode="auto">
          <a:xfrm>
            <a:off x="3600023" y="4320000"/>
            <a:ext cx="2376000" cy="2195848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http://www.planetware.com/photos-large/H/hungary-budapest-castle-hill-matthias-church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/>
          <a:stretch/>
        </p:blipFill>
        <p:spPr bwMode="auto">
          <a:xfrm>
            <a:off x="6084166" y="4248000"/>
            <a:ext cx="2880000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656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3249080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combined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name Buda-Pest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1831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Széchenyi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1849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suspension bridge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spans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Danube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symbolises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reunification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Andrássy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Avenue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Andrássy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út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Pest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1872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lined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Neo-Renaissance mansions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Square of Heroes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Hösök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tere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1900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Andrássy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Avenue,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statue complex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leaders of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tribes that founded Hungary 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other outstanding figures of Hungarian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Millennium Memorial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Budapest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including the Banks of the Danube, the Buda Castle Quarter and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Andrássy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Avenue</a:t>
            </a:r>
          </a:p>
        </p:txBody>
      </p:sp>
      <p:pic>
        <p:nvPicPr>
          <p:cNvPr id="15368" name="Picture 8" descr="Széchenyi Chain Bridge in Budapest at nig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" b="989"/>
          <a:stretch/>
        </p:blipFill>
        <p:spPr bwMode="auto">
          <a:xfrm>
            <a:off x="180000" y="2232000"/>
            <a:ext cx="3716308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8" name="Picture 38" descr="https://upload.wikimedia.org/wikipedia/commons/thumb/0/06/The_Millennium_Monument_in_Heroes%27_Square%2C_Budapest%2C_Hungary.jpg/1280px-The_Millennium_Monument_in_Heroes%27_Square%2C_Budapest%2C_Hunga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14624" r="5005" b="5086"/>
          <a:stretch/>
        </p:blipFill>
        <p:spPr bwMode="auto">
          <a:xfrm>
            <a:off x="3883169" y="4536000"/>
            <a:ext cx="3659597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6" name="Picture 46" descr="http://travelvisia.com/res/venue_pictures/11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9" t="17663"/>
          <a:stretch/>
        </p:blipFill>
        <p:spPr bwMode="auto">
          <a:xfrm>
            <a:off x="4048517" y="2232000"/>
            <a:ext cx="1487273" cy="2196000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16" name="Picture 56" descr="https://upload.wikimedia.org/wikipedia/commons/e/e7/Budapest_Heroes_square_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8506" r="5618" b="8389"/>
          <a:stretch/>
        </p:blipFill>
        <p:spPr bwMode="auto">
          <a:xfrm>
            <a:off x="180000" y="4536000"/>
            <a:ext cx="3541935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22" name="Picture 62" descr="http://www.herosquarebudapest.com/images/hero-squa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9809" r="4023"/>
          <a:stretch/>
        </p:blipFill>
        <p:spPr bwMode="auto">
          <a:xfrm>
            <a:off x="5688000" y="2232000"/>
            <a:ext cx="3220718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28" name="Picture 68" descr="https://upload.wikimedia.org/wikipedia/commons/c/c8/Budapest_Heroes_square_Bethlen_G%C3%A1bo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r="24042" b="33817"/>
          <a:stretch/>
        </p:blipFill>
        <p:spPr bwMode="auto">
          <a:xfrm>
            <a:off x="7704000" y="4536000"/>
            <a:ext cx="1239677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83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37687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Pannonhalma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Archabbey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top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Martin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(996,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of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monuments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Hungary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Second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territorial abbey in the world after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Monte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Cassino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Succession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architectural styles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dating from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1224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Basilica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the crypt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13c)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Cloisters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Library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360,000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1055)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Baroque Refectory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Arboretum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(Botanical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rare tree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bush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species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vineyard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Millenary Benedictine Abbey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Pannonhalma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its Natural Environment</a:t>
            </a:r>
          </a:p>
        </p:txBody>
      </p:sp>
      <p:pic>
        <p:nvPicPr>
          <p:cNvPr id="12296" name="Picture 8" descr="https://c2.staticflickr.com/4/3751/11113597195_30629819e9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10" y="4572000"/>
            <a:ext cx="3293999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www.naturalcentrum.eu/files/image/szallas-gyor/pannonhalma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25" y="4608000"/>
            <a:ext cx="1837559" cy="212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s://holdthecamera.files.wordpress.com/2012/10/dsc_0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4572000"/>
            <a:ext cx="3293999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http://www.east-centricarch.eu/eca/wp-content/gallery/pannonhalma/00_balazs-katai-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268000"/>
            <a:ext cx="3282361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annonhalma Archabbe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16393" r="2890" b="11468"/>
          <a:stretch/>
        </p:blipFill>
        <p:spPr bwMode="auto">
          <a:xfrm>
            <a:off x="4176000" y="2268000"/>
            <a:ext cx="4092547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41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37687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Neusiedel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Fertö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Hungarian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second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Endorheic lake in Central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retains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allows no outflow to external bodies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converges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into lakes or swamps, permanent or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seasonal)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315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75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Hungarian side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more than 1.8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 deep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reeds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resting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place for migratory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birds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Rural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villages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several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19c palaces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Fertö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/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Neusiedlersee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Cultural Landscape</a:t>
            </a:r>
          </a:p>
        </p:txBody>
      </p:sp>
      <p:sp>
        <p:nvSpPr>
          <p:cNvPr id="4" name="AutoShape 6" descr="http://www.1zoom.net/big2/528/309895-svetik.jpg"/>
          <p:cNvSpPr>
            <a:spLocks noChangeAspect="1" noChangeArrowheads="1"/>
          </p:cNvSpPr>
          <p:nvPr/>
        </p:nvSpPr>
        <p:spPr bwMode="auto">
          <a:xfrm>
            <a:off x="155575" y="-1760538"/>
            <a:ext cx="55340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9222" name="Picture 6" descr="https://upload.wikimedia.org/wikipedia/commons/thumb/6/6b/Rust1.jpg/1920px-Rust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r="6388" b="11969"/>
          <a:stretch/>
        </p:blipFill>
        <p:spPr bwMode="auto">
          <a:xfrm>
            <a:off x="3275999" y="4831644"/>
            <a:ext cx="2628000" cy="1424711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upload.wikimedia.org/wikipedia/commons/thumb/d/d9/Fert%C5%91sz%C3%A9plak_T%C3%A1jh%C3%A1zak.jpg/1280px-Fert%C5%91sz%C3%A9plak_T%C3%A1jh%C3%A1za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1302" r="5815"/>
          <a:stretch/>
        </p:blipFill>
        <p:spPr bwMode="auto">
          <a:xfrm>
            <a:off x="6048000" y="4464000"/>
            <a:ext cx="2880000" cy="216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upload.wikimedia.org/wikipedia/commons/thumb/5/55/Nagycenk_kast%C3%A9ly.jpg/1280px-Nagycenk_kast%C3%A9l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t="32682" r="26254" b="9479"/>
          <a:stretch/>
        </p:blipFill>
        <p:spPr bwMode="auto">
          <a:xfrm>
            <a:off x="252000" y="4464000"/>
            <a:ext cx="2880000" cy="216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upload.wikimedia.org/wikipedia/commons/a/aa/Fert%C5%91r%C3%A1kos_z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196000"/>
            <a:ext cx="2880000" cy="216108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travelintense.com/wp-content/uploads/lakeneusiedl_bird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043"/>
          <a:stretch/>
        </p:blipFill>
        <p:spPr bwMode="auto">
          <a:xfrm>
            <a:off x="252000" y="2196000"/>
            <a:ext cx="2880000" cy="216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Výsledek obrázku pro Lake Neusiedl bir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12" y="2399995"/>
            <a:ext cx="2619375" cy="1743076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00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036496" cy="123285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Sopinae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Roman wine-producing colony in Pannonia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(2c,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Pécs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area) 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of Valeria province (one part of Pannonia) &amp; significant Christian centre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(by 4c) 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Series of decorated tombs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(underground burial chambers with memorial chapels above the ground)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Richly decorated with murals depicting Christian themes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Early Christian Necropolis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Pécs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Sopianae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</a:p>
        </p:txBody>
      </p:sp>
      <p:pic>
        <p:nvPicPr>
          <p:cNvPr id="7174" name="Picture 6" descr="http://www.hungarypackages.com/image/thumbnail/id/184/w/550/h/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69" y="4464000"/>
            <a:ext cx="2275638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tourinform.hu/site/upload/2007/08/pecs_sirkam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4464000"/>
            <a:ext cx="2733609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utazzmaskepp.cafeblog.hu/files/2014/08/Pecsi_okereszteny_sirkamra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r="11410"/>
          <a:stretch/>
        </p:blipFill>
        <p:spPr bwMode="auto">
          <a:xfrm>
            <a:off x="5112000" y="2160000"/>
            <a:ext cx="3495699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www.pecsorokseg.hu/oldal_pecsorokseg_kepek/mauzoleum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8" r="19838"/>
          <a:stretch/>
        </p:blipFill>
        <p:spPr bwMode="auto">
          <a:xfrm>
            <a:off x="3348000" y="2160000"/>
            <a:ext cx="1656184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vilagorokseg.hu/_upload/images/medialibrary/141/A%20P%C3%A9ter-P%C3%A1l%20s%C3%ADrkamra%20%C3%A9szaki%20oldalfala%20K%C3%A9sz%C3%ADtette%20T%C3%B6r%C3%B6k%20Andr%C3%A1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8735"/>
          <a:stretch/>
        </p:blipFill>
        <p:spPr bwMode="auto">
          <a:xfrm>
            <a:off x="432000" y="2160000"/>
            <a:ext cx="2808312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://farm4.staticflickr.com/3851/14821339288_04bb7739d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99" y="4464000"/>
            <a:ext cx="2928000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859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160848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 Balaton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fresh water lake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Hortobágy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natural grasslands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Synagogue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Budapest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synagogue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1859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Moorish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Revival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style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Pécs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Christian Necropolis outside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Italy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 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0" name="Picture 4" descr="https://upload.wikimedia.org/wikipedia/commons/1/17/Fony%C3%B3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" b="9652"/>
          <a:stretch/>
        </p:blipFill>
        <p:spPr bwMode="auto">
          <a:xfrm>
            <a:off x="504000" y="2016000"/>
            <a:ext cx="3564000" cy="234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ycling-tours-in-hungary.com/sites/default/files/images/Horse-show-at-Hortobag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/>
          <a:stretch/>
        </p:blipFill>
        <p:spPr bwMode="auto">
          <a:xfrm>
            <a:off x="4248000" y="2016000"/>
            <a:ext cx="3564000" cy="234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capricorn.ru/news/wp-content/uploads/2014/05/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2"/>
          <a:stretch/>
        </p:blipFill>
        <p:spPr bwMode="auto">
          <a:xfrm>
            <a:off x="936000" y="4428000"/>
            <a:ext cx="3564000" cy="234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upload.wikimedia.org/wikipedia/commons/thumb/e/e2/P%C3%A9cs_-_Early_Christian_Mausoleum_02.JPG/1280px-P%C3%A9cs_-_Early_Christian_Mausoleum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4428000"/>
            <a:ext cx="3564000" cy="234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0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640000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thermal water cave system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hundreds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therapeutic mineral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springs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Héviz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thermal lake 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1,500 thermal springs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just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area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450 public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baths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remains of bath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complexes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Óbuda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=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Buda,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Budapest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Turkish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Invasion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 culture revived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bathhouses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Király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Rudas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Baths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still functioning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deep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drilling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medical science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Margaret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Gellért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Lukács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Széchenyi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Bath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Széchenyi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Thermal Bath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 complex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Thermal waters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 descr="https://upload.wikimedia.org/wikipedia/commons/3/37/H%C3%A9v%C3%ADz_f%C3%BCrd%C5%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0" y="2520000"/>
            <a:ext cx="3456000" cy="2088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yportfolio.ucl.ac.uk/artefact/file/download.php?file=153935&amp;view=3046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1035" r="4574" b="15036"/>
          <a:stretch/>
        </p:blipFill>
        <p:spPr bwMode="auto">
          <a:xfrm>
            <a:off x="1008000" y="4680000"/>
            <a:ext cx="3456000" cy="2088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bathsbudapest.com/wp-content/uploads/2013/04/Art-Nouveau-Budapest-Gellert-Bath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1635"/>
          <a:stretch/>
        </p:blipFill>
        <p:spPr bwMode="auto">
          <a:xfrm>
            <a:off x="4644000" y="4680000"/>
            <a:ext cx="3456000" cy="2088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text 2"/>
          <p:cNvSpPr txBox="1">
            <a:spLocks/>
          </p:cNvSpPr>
          <p:nvPr/>
        </p:nvSpPr>
        <p:spPr bwMode="auto">
          <a:xfrm>
            <a:off x="4788000" y="4680000"/>
            <a:ext cx="8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900" b="1" kern="0" dirty="0" err="1" smtClean="0">
                <a:effectLst/>
                <a:latin typeface="Constantia" panose="02030602050306030303" pitchFamily="18" charset="0"/>
              </a:rPr>
              <a:t>Gellert</a:t>
            </a:r>
            <a:r>
              <a:rPr lang="cs-CZ" sz="9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900" b="1" kern="0" dirty="0" err="1" smtClean="0">
                <a:effectLst/>
                <a:latin typeface="Constantia" panose="02030602050306030303" pitchFamily="18" charset="0"/>
              </a:rPr>
              <a:t>Bath</a:t>
            </a:r>
            <a:endParaRPr lang="en-GB" sz="9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134" name="Picture 14" descr="http://www.szechenyibath.hu/static/baths/8/vip_images/5-b.jpg?Sz%C3%A9chenyi%20gy%C3%B3gyf%C3%BCrd%C5%9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5"/>
          <a:stretch/>
        </p:blipFill>
        <p:spPr bwMode="auto">
          <a:xfrm>
            <a:off x="4644000" y="2520000"/>
            <a:ext cx="3456000" cy="2088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47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Seven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sites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o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 natural site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transboundary with Austria, one with Slovakia</a:t>
            </a:r>
            <a:endParaRPr lang="en-GB" sz="1600" b="1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6386" name="Picture 2" descr="https://upload.wikimedia.org/wikipedia/commons/thumb/f/fa/Budapest_Sz%C3%A9chenyi_Baths_R02.jpg/1280px-Budapest_Sz%C3%A9chenyi_Baths_R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584000"/>
            <a:ext cx="3960000" cy="262839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upload.wikimedia.org/wikipedia/commons/a/a3/Castle_of_Vajdahunya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12455"/>
          <a:stretch/>
        </p:blipFill>
        <p:spPr bwMode="auto">
          <a:xfrm>
            <a:off x="4680000" y="4355736"/>
            <a:ext cx="3960000" cy="2376264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://pher.ch/photos/bestof/world/Budapest,%20Castle%20at%20Matthias%20Churc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1"/>
          <a:stretch/>
        </p:blipFill>
        <p:spPr bwMode="auto">
          <a:xfrm>
            <a:off x="4680000" y="1584000"/>
            <a:ext cx="3960000" cy="2628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4" descr="http://s.inyourpocket.com/gallery/108367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4356000"/>
            <a:ext cx="3960000" cy="237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53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712 caves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560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</a:t>
            </a:r>
            <a:r>
              <a:rPr lang="en-GB" sz="1600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along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border of Hungary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Slovakia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Aggtelek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Szendrö-Rudabánya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Hill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Esztramos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Hill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Baralda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Cave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stalactite cave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km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+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 km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Slovakia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Extremely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combination of tropical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glacial climatic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effects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Caves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Aggtelek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Karst and Slovak Karst</a:t>
            </a:r>
          </a:p>
        </p:txBody>
      </p:sp>
      <p:pic>
        <p:nvPicPr>
          <p:cNvPr id="6146" name="Picture 2" descr="Domica Cave 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1" y="4428000"/>
            <a:ext cx="3473723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e/e4/Cave_2_by_andy205.jpg/1280px-Cave_2_by_andy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0" y="2016000"/>
            <a:ext cx="3119262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1/1c/Ochtina_Aragonite_Cave_54.jpg/1280px-Ochtina_Aragonite_Cave_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1" y="2016000"/>
            <a:ext cx="3473723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d/db/Vass_imre_narancszuhata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0" y="4428000"/>
            <a:ext cx="3473723" cy="230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337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Historical wine region in north-eastern Hungary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south-eastern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Slovakia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27 villages, app 112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of classified vineyards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Introduced with Celts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(i.e. BC)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 with Romans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(3c AD)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existence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documented since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16c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Tokaj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Wine Region Historic Cultural Landscape</a:t>
            </a:r>
          </a:p>
        </p:txBody>
      </p:sp>
      <p:pic>
        <p:nvPicPr>
          <p:cNvPr id="8194" name="Picture 2" descr="https://upload.wikimedia.org/wikipedia/commons/7/7b/Tokaj_-_Hegyalja-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"/>
          <a:stretch/>
        </p:blipFill>
        <p:spPr bwMode="auto">
          <a:xfrm>
            <a:off x="576000" y="1988824"/>
            <a:ext cx="3272156" cy="4314826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okaj Hetszolo vineyar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4"/>
          <a:stretch/>
        </p:blipFill>
        <p:spPr bwMode="auto">
          <a:xfrm>
            <a:off x="3960000" y="1772816"/>
            <a:ext cx="4065608" cy="2700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c/cc/Tokaj_cellar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 bwMode="auto">
          <a:xfrm>
            <a:off x="6591843" y="5085184"/>
            <a:ext cx="2175822" cy="158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milujuvino.cz/data/m/kereskedohaz-tokaji-aszu-4-puttonyos-20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0" y="2124000"/>
            <a:ext cx="7584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whc.unesco.org/uploads/sites/gallery/google/site_10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0" y="4582023"/>
            <a:ext cx="2375999" cy="1584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46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520888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area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plains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wetlands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800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</a:t>
            </a:r>
            <a:r>
              <a:rPr lang="en-GB" sz="1400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NP)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semi-natural grassland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Steppe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grassy plain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Hungarian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Grey cattle,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Racka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sheep, Water Buffalo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horses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herdsmen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Stopover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 migrating Common Cranes,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Dotterels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Lesser White-fronted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Geese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T-shaped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sweep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wells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occasional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mirage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trees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Nine-holed Bridge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bridge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167 m)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forms of land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grazing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domestic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animals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more than two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millennia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Hortobágy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National Park – the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Puszta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074" name="Picture 2" descr="https://upload.wikimedia.org/wikipedia/commons/4/41/Magyar_racka_ju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8"/>
          <a:stretch/>
        </p:blipFill>
        <p:spPr bwMode="auto">
          <a:xfrm>
            <a:off x="3330324" y="4752000"/>
            <a:ext cx="2340000" cy="177349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5/5b/Hortob%C3%A1gy_River%2C_Hungary_01.JPG/1280px-Hortob%C3%A1gy_River%2C_Hungary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2232000"/>
            <a:ext cx="3024000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chef.bbci.co.uk/wwtravel/608_342/images/live/p0/23/yb/p023ybd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/>
          <a:stretch/>
        </p:blipFill>
        <p:spPr bwMode="auto">
          <a:xfrm>
            <a:off x="180000" y="4536000"/>
            <a:ext cx="3024512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leroutard.com/image/61/8/pt47635.12576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/>
          <a:stretch/>
        </p:blipFill>
        <p:spPr bwMode="auto">
          <a:xfrm>
            <a:off x="5796136" y="2232000"/>
            <a:ext cx="3168352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upload.wikimedia.org/wikipedia/commons/5/5b/Hortobagy_h%C3%AD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5266" r="2332" b="10469"/>
          <a:stretch/>
        </p:blipFill>
        <p:spPr bwMode="auto">
          <a:xfrm>
            <a:off x="5796136" y="4536000"/>
            <a:ext cx="3168352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footage.framepool.com/shotimg/731998835-hortobagy-water-buffalo-puszta-heat-haz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1494"/>
          <a:stretch/>
        </p:blipFill>
        <p:spPr bwMode="auto">
          <a:xfrm>
            <a:off x="3330068" y="2429369"/>
            <a:ext cx="2340000" cy="1794349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053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37687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Palóc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ethnographic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Hollókö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=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‘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Raven-stone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’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Palóc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people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probably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descendants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Cumans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Turkic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nomadic people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Cserhát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 valley surrounded by low peaks below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13-c castle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abandoned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present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 grew up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below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(1683,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Ottoman period)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55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 houses, ruins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area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Village of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HOLLÓKÖ and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its Surroundings</a:t>
            </a:r>
          </a:p>
        </p:txBody>
      </p:sp>
      <p:pic>
        <p:nvPicPr>
          <p:cNvPr id="11272" name="Picture 8" descr="https://upload.wikimedia.org/wikipedia/commons/thumb/0/08/Holloko1.jpg/1280px-Holloko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8"/>
          <a:stretch/>
        </p:blipFill>
        <p:spPr bwMode="auto">
          <a:xfrm>
            <a:off x="3504887" y="2268000"/>
            <a:ext cx="2075700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://tarjanikepek.hu/wp-content/foto40/4057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" b="12434"/>
          <a:stretch/>
        </p:blipFill>
        <p:spPr bwMode="auto">
          <a:xfrm>
            <a:off x="5687169" y="2268000"/>
            <a:ext cx="2996901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http://ktk.nyme.hu/fileadmin/Image_Archive/ktk/00_English/Hungary/Word_Heritage/Holloko_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2268000"/>
            <a:ext cx="2930306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8" name="Picture 34" descr="http://www.gorbeorszag.hu/sites/default/files/holloko1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6511"/>
          <a:stretch/>
        </p:blipFill>
        <p:spPr bwMode="auto">
          <a:xfrm>
            <a:off x="4608000" y="4572000"/>
            <a:ext cx="2952328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 descr="http://www.nograd24.hu/files/palocszoba_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00" y="4572000"/>
            <a:ext cx="2952000" cy="2196000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02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024343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Buda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promontory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the right bank of the river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Danube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Pest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plain on the left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bank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Celtic settlement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colony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called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Aquincum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Lower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Pannonia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museum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 medieval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urban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devastated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Tatars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13c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 </a:t>
            </a:r>
          </a:p>
          <a:p>
            <a:pPr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Buda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walls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built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top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Buda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hills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complex of Hungarian kings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Budapest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including the Banks of the Danube, the Buda Castle Quarter and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Andrássy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Avenue</a:t>
            </a:r>
          </a:p>
        </p:txBody>
      </p:sp>
      <p:pic>
        <p:nvPicPr>
          <p:cNvPr id="15370" name="Picture 10" descr="https://upload.wikimedia.org/wikipedia/commons/thumb/3/36/Nuremberg_chronicles_-_BVJA.png/1920px-Nuremberg_chronicles_-_BVJ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2178" r="51275" b="4160"/>
          <a:stretch/>
        </p:blipFill>
        <p:spPr bwMode="auto">
          <a:xfrm>
            <a:off x="3567809" y="4536000"/>
            <a:ext cx="1980000" cy="1893971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48" name="Picture 88" descr="http://www.kempinski.com/assets/kempinski-hotel-corvinus/CurrentPackages/_resampled/SetWidth1700-Budapest-Hotel-Off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052000"/>
            <a:ext cx="4104000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58" name="Picture 98" descr="http://d1xejl9xcsndu9.cloudfront.net/wp-content/uploads/2010/07/cr_budap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2000"/>
            <a:ext cx="4104000" cy="2196000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4" descr="http://www.legifoto.com/jpg_fotok.php?szeles=450&amp;kep=kepek/aquiincum1%20%284%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/>
          <a:stretch/>
        </p:blipFill>
        <p:spPr bwMode="auto">
          <a:xfrm>
            <a:off x="360000" y="4356000"/>
            <a:ext cx="3103499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https://upload.wikimedia.org/wikipedia/commons/b/b2/Var_rondellecivertanleg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/>
          <a:stretch/>
        </p:blipFill>
        <p:spPr bwMode="auto">
          <a:xfrm>
            <a:off x="5652120" y="4356000"/>
            <a:ext cx="3023880" cy="2196000"/>
          </a:xfrm>
          <a:prstGeom prst="roundRect">
            <a:avLst>
              <a:gd name="adj" fmla="val 16667"/>
            </a:avLst>
          </a:prstGeom>
          <a:ln>
            <a:solidFill>
              <a:srgbClr val="9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41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8128</TotalTime>
  <Words>942</Words>
  <Application>Microsoft Office PowerPoint</Application>
  <PresentationFormat>Předvádění na obrazovce (4:3)</PresentationFormat>
  <Paragraphs>72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Algerian</vt:lpstr>
      <vt:lpstr>Arial</vt:lpstr>
      <vt:lpstr>Calibri</vt:lpstr>
      <vt:lpstr>Constantia</vt:lpstr>
      <vt:lpstr>Segoe UI Symbol</vt:lpstr>
      <vt:lpstr>Tahoma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Portugal</dc:title>
  <dc:creator>PC</dc:creator>
  <cp:lastModifiedBy>Dluhošová Radmila</cp:lastModifiedBy>
  <cp:revision>219</cp:revision>
  <dcterms:created xsi:type="dcterms:W3CDTF">2014-10-19T12:29:13Z</dcterms:created>
  <dcterms:modified xsi:type="dcterms:W3CDTF">2016-01-23T15:52:09Z</dcterms:modified>
</cp:coreProperties>
</file>