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52"/>
  </p:notesMasterIdLst>
  <p:sldIdLst>
    <p:sldId id="392" r:id="rId2"/>
    <p:sldId id="393" r:id="rId3"/>
    <p:sldId id="436" r:id="rId4"/>
    <p:sldId id="438" r:id="rId5"/>
    <p:sldId id="442" r:id="rId6"/>
    <p:sldId id="443" r:id="rId7"/>
    <p:sldId id="444" r:id="rId8"/>
    <p:sldId id="440" r:id="rId9"/>
    <p:sldId id="445" r:id="rId10"/>
    <p:sldId id="446" r:id="rId11"/>
    <p:sldId id="447" r:id="rId12"/>
    <p:sldId id="404" r:id="rId13"/>
    <p:sldId id="405" r:id="rId14"/>
    <p:sldId id="448" r:id="rId15"/>
    <p:sldId id="450" r:id="rId16"/>
    <p:sldId id="453" r:id="rId17"/>
    <p:sldId id="454" r:id="rId18"/>
    <p:sldId id="400" r:id="rId19"/>
    <p:sldId id="407" r:id="rId20"/>
    <p:sldId id="408" r:id="rId21"/>
    <p:sldId id="455" r:id="rId22"/>
    <p:sldId id="458" r:id="rId23"/>
    <p:sldId id="457" r:id="rId24"/>
    <p:sldId id="456" r:id="rId25"/>
    <p:sldId id="412" r:id="rId26"/>
    <p:sldId id="413" r:id="rId27"/>
    <p:sldId id="414" r:id="rId28"/>
    <p:sldId id="459" r:id="rId29"/>
    <p:sldId id="416" r:id="rId30"/>
    <p:sldId id="417" r:id="rId31"/>
    <p:sldId id="418" r:id="rId32"/>
    <p:sldId id="419" r:id="rId33"/>
    <p:sldId id="420" r:id="rId34"/>
    <p:sldId id="421" r:id="rId35"/>
    <p:sldId id="460" r:id="rId36"/>
    <p:sldId id="422" r:id="rId37"/>
    <p:sldId id="423" r:id="rId38"/>
    <p:sldId id="424" r:id="rId39"/>
    <p:sldId id="425" r:id="rId40"/>
    <p:sldId id="426" r:id="rId41"/>
    <p:sldId id="461" r:id="rId42"/>
    <p:sldId id="427" r:id="rId43"/>
    <p:sldId id="428" r:id="rId44"/>
    <p:sldId id="429" r:id="rId45"/>
    <p:sldId id="463" r:id="rId46"/>
    <p:sldId id="464" r:id="rId47"/>
    <p:sldId id="432" r:id="rId48"/>
    <p:sldId id="433" r:id="rId49"/>
    <p:sldId id="434" r:id="rId50"/>
    <p:sldId id="288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9A46"/>
    <a:srgbClr val="920000"/>
    <a:srgbClr val="004D86"/>
    <a:srgbClr val="B8E18B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5" autoAdjust="0"/>
    <p:restoredTop sz="95512" autoAdjust="0"/>
  </p:normalViewPr>
  <p:slideViewPr>
    <p:cSldViewPr>
      <p:cViewPr varScale="1">
        <p:scale>
          <a:sx n="111" d="100"/>
          <a:sy n="111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7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microsoft.com/office/2007/relationships/hdphoto" Target="../media/hdphoto1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gif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9.png"/><Relationship Id="rId4" Type="http://schemas.openxmlformats.org/officeDocument/2006/relationships/image" Target="../media/image178.jpeg"/><Relationship Id="rId9" Type="http://schemas.openxmlformats.org/officeDocument/2006/relationships/image" Target="../media/image1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9.jpeg"/><Relationship Id="rId7" Type="http://schemas.openxmlformats.org/officeDocument/2006/relationships/image" Target="../media/image243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Great Britain</a:t>
            </a:r>
          </a:p>
          <a:p>
            <a:pPr eaLnBrk="1" hangingPunct="1"/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United kingdom of great Britain and northern Ireland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3960000"/>
            <a:ext cx="9144000" cy="2853408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Off the north-western coast of the Continent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Britain, north-eastern part of Ireland &amp; many smaller islands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 to the south; Atlantic to the north-west, North Sea to the east, English Channel to the south &amp; Celtic Sea to the south-west; Irish Sea between Great Britain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Crown dependencies – Guernsey, Jersey &amp; Isle of Man 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Overseas Territories – Bermuda, Virgin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Cayman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Falkland Islands, Gibraltar, Montserrat, Saint Helena (app 260,000 people)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242,500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64.5 million people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London, Queen Elizabeth II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(since 1952)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31 million foreign tourists</a:t>
            </a:r>
          </a:p>
        </p:txBody>
      </p:sp>
      <p:pic>
        <p:nvPicPr>
          <p:cNvPr id="1034" name="Picture 10" descr="File:United Kingdom in its regio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/>
          <a:stretch/>
        </p:blipFill>
        <p:spPr bwMode="auto">
          <a:xfrm>
            <a:off x="202490" y="1799972"/>
            <a:ext cx="3095848" cy="203402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:Flag of the United Kingdom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25383" y="1952986"/>
            <a:ext cx="3456000" cy="17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kmap.facts.co/ukmapof/UK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09" y="1620000"/>
            <a:ext cx="1908000" cy="2917677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</a:schemeClr>
          </a:solidFill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353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1683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Clean,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unspoilt country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Scottish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Highlands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 Nevis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Loch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Ness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Lomond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Caledonian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connects Inverness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Corpach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97 km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1/3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man-made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Thousands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circles, standing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burial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chambers,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Bronze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Iron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Age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4" name="Picture 4" descr="http://www.dunlachlan.co.uk/photos/Ben%20Nev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305"/>
          <a:stretch/>
        </p:blipFill>
        <p:spPr bwMode="auto">
          <a:xfrm>
            <a:off x="180000" y="1764000"/>
            <a:ext cx="306849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schottlandreisen.de/images/Karte-Caledonian-Can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99" y="162000"/>
            <a:ext cx="1707966" cy="12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upload.wikimedia.org/wikipedia/commons/1/12/Caledonian_canal_at_Fort_August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764000"/>
            <a:ext cx="356921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pixartimes.com/wp-content/uploads/2012/04/Callanish-Standing-Sto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320000"/>
            <a:ext cx="532994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duntrunehouse.co.uk/wp-content/uploads/2012/02/Pictish-standing-stone-at-Aberlem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0" y="1764000"/>
            <a:ext cx="183755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aolcdn.com/photogalleryassets/mydailyuk/911648/men-an-tol-megalithic-stone-monument-13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/>
          <a:stretch/>
        </p:blipFill>
        <p:spPr bwMode="auto">
          <a:xfrm>
            <a:off x="5984695" y="4554000"/>
            <a:ext cx="2718609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85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houses,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battlegrounds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Golf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(St Andrew)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fishing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(salmon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(deer, grouse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Scotch whisky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tour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distilleries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496" name="Picture 16" descr="http://kingsmillshotel.com/wp-content/uploads/Loch-Nes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/>
          <a:stretch/>
        </p:blipFill>
        <p:spPr bwMode="auto">
          <a:xfrm>
            <a:off x="180000" y="1746817"/>
            <a:ext cx="403264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6" name="Picture 36" descr="http://www.visitscotland.com/cms-images/2x1/about/food-drink/whisky/malt-whisky-trail-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25002" r="18993" b="24017"/>
          <a:stretch/>
        </p:blipFill>
        <p:spPr bwMode="auto">
          <a:xfrm>
            <a:off x="5724001" y="396000"/>
            <a:ext cx="3229500" cy="121134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8" name="Picture 38" descr="http://www.visitscotland.com/cms-images/2x1/see-and-do/country-sports/country-sports-salm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27282"/>
          <a:stretch/>
        </p:blipFill>
        <p:spPr bwMode="auto">
          <a:xfrm>
            <a:off x="3231203" y="4392112"/>
            <a:ext cx="222024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http://www.photographers-resource.co.uk/images/A_heritage/dovecots/article/dunure_ay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7378"/>
          <a:stretch/>
        </p:blipFill>
        <p:spPr bwMode="auto">
          <a:xfrm>
            <a:off x="180001" y="4284112"/>
            <a:ext cx="2922541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2" name="Picture 42" descr="http://www.kenbell.org/wp-content/flagallery/scotland/blackhous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1706" r="6314" b="14137"/>
          <a:stretch/>
        </p:blipFill>
        <p:spPr bwMode="auto">
          <a:xfrm>
            <a:off x="4368323" y="1746817"/>
            <a:ext cx="46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6" name="Picture 46" descr="http://oikos-international.org/standrews/wp-content/uploads/sites/108/2014/03/Old-Course-St-Andrews-Links-Trust-2-960x3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0" r="3055"/>
          <a:stretch/>
        </p:blipFill>
        <p:spPr bwMode="auto">
          <a:xfrm>
            <a:off x="5580112" y="4248112"/>
            <a:ext cx="3408211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82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77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Edinburgh Castle, Palace of Holyrood, Royal Mile, Arthur’s Seat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 of volcano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“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Gateway to the Highlands”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highland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lowland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Scotland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Wallace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8434" name="Picture 2" descr="https://upload.wikimedia.org/wikipedia/commons/thumb/c/c1/Edinburgh_Castle_from_the_south_east.JPG/1920px-Edinburgh_Castle_from_the_south_ea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2511" r="4640" b="17798"/>
          <a:stretch/>
        </p:blipFill>
        <p:spPr bwMode="auto">
          <a:xfrm>
            <a:off x="334563" y="1800000"/>
            <a:ext cx="5173541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1/17/Wfm_wallace_monument_cropped.jpg/800px-Wfm_wallace_monument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442" r="7752" b="11232"/>
          <a:stretch/>
        </p:blipFill>
        <p:spPr bwMode="auto">
          <a:xfrm>
            <a:off x="5688124" y="1512000"/>
            <a:ext cx="1512168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upload.wikimedia.org/wikipedia/commons/thumb/8/86/Stirlingcastle.jpg/1280px-Stirlingcast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31668" r="4154" b="9247"/>
          <a:stretch/>
        </p:blipFill>
        <p:spPr bwMode="auto">
          <a:xfrm>
            <a:off x="695182" y="4320000"/>
            <a:ext cx="481292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i.dailymail.co.uk/i/pix/2009/08/28/article-1209574-06329208000005DC-701_468x36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5688000" y="4320000"/>
            <a:ext cx="319499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upload.wikimedia.org/wikipedia/commons/e/e9/William_Wallace_Statu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824" b="6765"/>
          <a:stretch/>
        </p:blipFill>
        <p:spPr bwMode="auto">
          <a:xfrm>
            <a:off x="7303250" y="1800000"/>
            <a:ext cx="157974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0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578" name="Picture 2" descr="https://upload.wikimedia.org/wikipedia/commons/thumb/5/59/Flag_of_Wales_2.svg/830px-Flag_of_Wales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6000"/>
            <a:ext cx="1380000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upload.wikimedia.org/wikipedia/en/f/fc/Uk1pnd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36000"/>
            <a:ext cx="814419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www.xn--c1adibzobjjo.xn--p1ai/wp-content/uploads/2014/09/51ba99a33af3e682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 bwMode="auto">
          <a:xfrm>
            <a:off x="4680000" y="1080000"/>
            <a:ext cx="428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32" descr="http://www.visitbritainblog.com/wp-content/uploads/2014/08/Welsh-Valley-by-David-Peters-on-Flickr-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9741"/>
          <a:stretch/>
        </p:blipFill>
        <p:spPr bwMode="auto">
          <a:xfrm>
            <a:off x="216000" y="1080000"/>
            <a:ext cx="428399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4" name="Picture 68" descr="http://cache.diomedia.com/230h/01/AX/UP/01AX-UP9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58825" y="4088625"/>
            <a:ext cx="3305175" cy="219075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8" name="Picture 72" descr="https://upload.wikimedia.org/wikipedia/commons/9/92/Pentre_Ifan_-neolithic_dolmen_-Wales-1June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612" r="2890"/>
          <a:stretch/>
        </p:blipFill>
        <p:spPr bwMode="auto">
          <a:xfrm>
            <a:off x="162515" y="3924197"/>
            <a:ext cx="3024000" cy="251960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://www.qub.ac.uk/research-centres/cirb/ConservationEducation/Rhododendron/Image,234661,e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337956" y="3744000"/>
            <a:ext cx="216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06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16" name="Picture 40" descr="http://www.visitwales.com/%7E/media/5e1d59b183934e1f8f2ec5f333a89cfe.ashx?h=361&amp;la=en&amp;w=64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2457" r="1122" b="-1"/>
          <a:stretch/>
        </p:blipFill>
        <p:spPr bwMode="auto">
          <a:xfrm>
            <a:off x="216000" y="3744000"/>
            <a:ext cx="468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8" name="Picture 42" descr="http://i.telegraph.co.uk/multimedia/archive/02294/Snowdonia-National_229416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/>
        </p:blipFill>
        <p:spPr bwMode="auto">
          <a:xfrm>
            <a:off x="5040000" y="1044000"/>
            <a:ext cx="385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ástupný symbol pro text 2"/>
          <p:cNvSpPr txBox="1">
            <a:spLocks/>
          </p:cNvSpPr>
          <p:nvPr/>
        </p:nvSpPr>
        <p:spPr bwMode="auto">
          <a:xfrm>
            <a:off x="5364088" y="3312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Snowdonia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38" descr="http://www.celtic-trails.com/wp-content/uploads/2012/02/s119-886-a6_pembroke_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10926"/>
          <a:stretch/>
        </p:blipFill>
        <p:spPr bwMode="auto">
          <a:xfrm>
            <a:off x="5040000" y="3744000"/>
            <a:ext cx="3852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text 2"/>
          <p:cNvSpPr txBox="1">
            <a:spLocks/>
          </p:cNvSpPr>
          <p:nvPr/>
        </p:nvSpPr>
        <p:spPr bwMode="auto">
          <a:xfrm>
            <a:off x="608929" y="6336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Pembrokeshire Coast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8674" name="Picture 2" descr="https://unfoldingstories.files.wordpress.com/2013/04/img_17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b="17627"/>
          <a:stretch/>
        </p:blipFill>
        <p:spPr bwMode="auto">
          <a:xfrm>
            <a:off x="216000" y="1044000"/>
            <a:ext cx="468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ástupný symbol pro text 2"/>
          <p:cNvSpPr txBox="1">
            <a:spLocks/>
          </p:cNvSpPr>
          <p:nvPr/>
        </p:nvSpPr>
        <p:spPr bwMode="auto">
          <a:xfrm>
            <a:off x="539552" y="331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Brecon Beacons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86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22" name="Picture 46" descr="http://www.caernarfon.com/visitwales/caernarf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073" r="8153" b="8070"/>
          <a:stretch/>
        </p:blipFill>
        <p:spPr bwMode="auto">
          <a:xfrm>
            <a:off x="144000" y="1080000"/>
            <a:ext cx="4448612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2" name="Picture 56" descr="http://www.photographers-resource.co.uk/images/A_heritage/castles/Wales/Beaumaris/3166231165_f49e5ea026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476" b="1785"/>
          <a:stretch/>
        </p:blipFill>
        <p:spPr bwMode="auto">
          <a:xfrm>
            <a:off x="4718697" y="1080000"/>
            <a:ext cx="4274478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4" name="Picture 58" descr="http://www.castlewales.com/conwy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11086"/>
          <a:stretch/>
        </p:blipFill>
        <p:spPr bwMode="auto">
          <a:xfrm>
            <a:off x="144000" y="4117963"/>
            <a:ext cx="310621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360000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Caernarfon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5023104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Beaumaris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1334613" y="4141056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Conwy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26" name="Picture 2" descr="http://www.britainexpress.com/zen/albums/potd/Harlech-Castle-77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2650"/>
          <a:stretch/>
        </p:blipFill>
        <p:spPr bwMode="auto">
          <a:xfrm>
            <a:off x="5616000" y="4049451"/>
            <a:ext cx="3377175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upload.wikimedia.org/wikipedia/commons/0/05/Pembroke_Castl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2329"/>
          <a:stretch/>
        </p:blipFill>
        <p:spPr bwMode="auto">
          <a:xfrm>
            <a:off x="3347201" y="4122800"/>
            <a:ext cx="2160000" cy="221485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3996000" y="6048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Pembroke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44" name="Zástupný symbol pro text 2"/>
          <p:cNvSpPr txBox="1">
            <a:spLocks/>
          </p:cNvSpPr>
          <p:nvPr/>
        </p:nvSpPr>
        <p:spPr bwMode="auto">
          <a:xfrm>
            <a:off x="6908587" y="4087056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16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6" name="Picture 2" descr="https://briarcroft.files.wordpress.com/2013/06/rhodiehill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0"/>
          <a:stretch/>
        </p:blipFill>
        <p:spPr bwMode="auto">
          <a:xfrm>
            <a:off x="3474969" y="5616512"/>
            <a:ext cx="1908000" cy="114248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homeandaway.dk/wp-content/uploads/2015/02/nordirland-sevaerdighed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4818"/>
          <a:stretch/>
        </p:blipFill>
        <p:spPr bwMode="auto">
          <a:xfrm>
            <a:off x="4716016" y="1044000"/>
            <a:ext cx="4220856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cdn-01.belfasttelegraph.co.uk/migration_catalog/article25627782.ece/c2d0c/ALTERNATES/w620/mourneMountai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9"/>
          <a:stretch/>
        </p:blipFill>
        <p:spPr bwMode="auto">
          <a:xfrm>
            <a:off x="216000" y="1044000"/>
            <a:ext cx="4322198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://irelandfamilyvacations.com/wp-content/uploads/2014/02/Castle-Caldwell-Gatehou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6177" r="28776" b="6791"/>
          <a:stretch/>
        </p:blipFill>
        <p:spPr bwMode="auto">
          <a:xfrm>
            <a:off x="3491639" y="3888000"/>
            <a:ext cx="1906715" cy="1629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s://s-media-cache-ak0.pinimg.com/736x/af/e9/7a/afe97add78d4e88d915248f019f430f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/>
        </p:blipFill>
        <p:spPr bwMode="auto">
          <a:xfrm>
            <a:off x="216000" y="3960000"/>
            <a:ext cx="3191075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://www.hagansleisure.co.uk/media/uploads/Carrick%20A%20Rede%20Bridge%2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/>
        </p:blipFill>
        <p:spPr bwMode="auto">
          <a:xfrm>
            <a:off x="5471858" y="3960000"/>
            <a:ext cx="346249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5616000" y="3996000"/>
            <a:ext cx="22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Carrick-a-</a:t>
            </a: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Rede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Rope Bridge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71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64371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two hundred monastic houses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Londonderry – only remaining completely walled city in Ireland 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Bushmill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Distillery – oldest licenced whiskey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distillery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1762" name="Picture 18" descr="http://www.corrymeela.org/cmsfiles/events/2015/SeptOctNov/dunlu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12819" r="7723"/>
          <a:stretch/>
        </p:blipFill>
        <p:spPr bwMode="auto">
          <a:xfrm>
            <a:off x="4788024" y="1728000"/>
            <a:ext cx="39604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http://i.telegraph.co.uk/multimedia/archive/02474/walls400_247474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5140" b="7390"/>
          <a:stretch/>
        </p:blipFill>
        <p:spPr bwMode="auto">
          <a:xfrm>
            <a:off x="540000" y="428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http://www.travellinglanguages.com/English-in-ireland/wp-content/uploads/sites/2/2015/02/Bushmills_Old_Bushmills_Distillery_300_dp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18663" b="15932"/>
          <a:stretch/>
        </p:blipFill>
        <p:spPr bwMode="auto">
          <a:xfrm>
            <a:off x="4788000" y="4284000"/>
            <a:ext cx="396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18348" y="3839067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Dunluce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Castle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39" name="Picture 12" descr="Maghera Church - geograph.org.uk - 2223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489" b="18270"/>
          <a:stretch/>
        </p:blipFill>
        <p:spPr bwMode="auto">
          <a:xfrm>
            <a:off x="540659" y="1728000"/>
            <a:ext cx="3960000" cy="243312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 descr="http://www.whisky-drinker.com/pages/wp-content/uploads/2011/05/BM_BOTTLES_LINEUP_RGB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60" b="90186" l="1313" r="97813">
                        <a14:foregroundMark x1="25625" y1="16357" x2="30375" y2="86826"/>
                        <a14:foregroundMark x1="42500" y1="17418" x2="45750" y2="87003"/>
                        <a14:foregroundMark x1="58188" y1="16357" x2="60313" y2="88506"/>
                        <a14:foregroundMark x1="73813" y1="13528" x2="75375" y2="88771"/>
                        <a14:foregroundMark x1="90000" y1="13793" x2="90750" y2="87887"/>
                        <a14:foregroundMark x1="88000" y1="13793" x2="90125" y2="13793"/>
                        <a14:foregroundMark x1="40625" y1="13970" x2="41750" y2="13528"/>
                        <a14:foregroundMark x1="24688" y1="13528" x2="26687" y2="12644"/>
                        <a14:foregroundMark x1="84438" y1="88064" x2="95375" y2="87268"/>
                        <a14:foregroundMark x1="69375" y1="87887" x2="78750" y2="87622"/>
                        <a14:foregroundMark x1="54500" y1="87622" x2="56938" y2="86561"/>
                        <a14:foregroundMark x1="5500" y1="87445" x2="14375" y2="87445"/>
                        <a14:foregroundMark x1="21625" y1="87268" x2="31125" y2="87003"/>
                        <a14:foregroundMark x1="37563" y1="87622" x2="46625" y2="87268"/>
                        <a14:foregroundMark x1="7187" y1="88771" x2="14063" y2="88329"/>
                        <a14:foregroundMark x1="23438" y1="88329" x2="31000" y2="88329"/>
                        <a14:foregroundMark x1="54937" y1="88771" x2="60750" y2="88064"/>
                        <a14:backgroundMark x1="56813" y1="89213" x2="60625" y2="89213"/>
                        <a14:backgroundMark x1="88438" y1="88771" x2="91688" y2="88771"/>
                        <a14:backgroundMark x1="21313" y1="89213" x2="31438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9615"/>
          <a:stretch/>
        </p:blipFill>
        <p:spPr bwMode="auto">
          <a:xfrm>
            <a:off x="6766633" y="288000"/>
            <a:ext cx="206646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6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23 cultural sites, four natural sites, one of cultural-natural character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 in England, four in Scotland, three in Wales, one in Northern Ireland, Bermuda, Pitcairn Islands &amp; Saint Helena</a:t>
            </a:r>
          </a:p>
        </p:txBody>
      </p:sp>
      <p:pic>
        <p:nvPicPr>
          <p:cNvPr id="4098" name="Picture 2" descr="River Stour in Canterbury, England - May 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52" r="13231" b="10670"/>
          <a:stretch/>
        </p:blipFill>
        <p:spPr bwMode="auto">
          <a:xfrm>
            <a:off x="216000" y="1764000"/>
            <a:ext cx="410445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0" descr="https://upload.wikimedia.org/wikipedia/commons/thumb/d/dd/Lincoln_Cathedral_Nave_1%2C_Lincolnshire%2C_UK_-_Diliff.jpg/1024px-Lincoln_Cathedral_Nave_1%2C_Lincolnshire%2C_UK_-_Diliff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r="5536" b="8156"/>
          <a:stretch/>
        </p:blipFill>
        <p:spPr bwMode="auto">
          <a:xfrm>
            <a:off x="5969160" y="4320000"/>
            <a:ext cx="2988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ld Royal Naval College Chapel Interior, Greenwich, London, UK - 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"/>
          <a:stretch/>
        </p:blipFill>
        <p:spPr bwMode="auto">
          <a:xfrm>
            <a:off x="216000" y="4320000"/>
            <a:ext cx="410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://images.boomsbeat.com/data/images/full/38904/canterbury_cathedral_20-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 bwMode="auto">
          <a:xfrm>
            <a:off x="4428000" y="4320000"/>
            <a:ext cx="14401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xdaus.com/files/items/pics/1/16/251116_08a390f8f7f92552eba72650450603e1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0937" r="1922" b="20193"/>
          <a:stretch/>
        </p:blipFill>
        <p:spPr bwMode="auto">
          <a:xfrm>
            <a:off x="4428000" y="1764000"/>
            <a:ext cx="45288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05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Heart of Neolithic Orkney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(Scotland)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3838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sites, 5,000 years BP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Skara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Brae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(settlement with stone built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 connected by narrow roofed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passages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Howe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chambered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tomb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Stenness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surviving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standing stones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 ditch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Brodgar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36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surviving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30" name="Picture 6" descr="https://digitaldirtvirtualpasts.files.wordpress.com/2013/05/skara_brae_kap_06_hires_c2a9k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r="8210"/>
          <a:stretch/>
        </p:blipFill>
        <p:spPr bwMode="auto">
          <a:xfrm>
            <a:off x="216000" y="2268000"/>
            <a:ext cx="378164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eshowe Chambered Cai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36796" b="17618"/>
          <a:stretch/>
        </p:blipFill>
        <p:spPr bwMode="auto">
          <a:xfrm>
            <a:off x="4140000" y="2088000"/>
            <a:ext cx="3600432" cy="200095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ducationscotland.gov.uk/Images/Maes-Howe-chamber-large_tcm4-562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2540" r="10410" b="7049"/>
          <a:stretch/>
        </p:blipFill>
        <p:spPr bwMode="auto">
          <a:xfrm>
            <a:off x="7242554" y="2353310"/>
            <a:ext cx="1715740" cy="14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2.bp.blogspot.com/-8pOnqaXMb5I/T-8nLocvYaI/AAAAAAAACGo/7fXovNsmsmE/s1600/Orkney_KAP_Standing_Stones_of_Stenne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20375" r="33205" b="23814"/>
          <a:stretch/>
        </p:blipFill>
        <p:spPr bwMode="auto">
          <a:xfrm>
            <a:off x="216000" y="4753132"/>
            <a:ext cx="3131864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aolcdn.com/photogalleryassets/mydailyuk/911648/ring-of-brodgar-standing-stones-13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223" r="6953"/>
          <a:stretch/>
        </p:blipFill>
        <p:spPr bwMode="auto">
          <a:xfrm>
            <a:off x="5352665" y="4221088"/>
            <a:ext cx="3608519" cy="253196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im.ft-static.com/content/images/9258b3a2-2717-11e3-bbeb-00144feab7de.im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1" b="7358"/>
          <a:stretch/>
        </p:blipFill>
        <p:spPr bwMode="auto">
          <a:xfrm>
            <a:off x="3492000" y="4752000"/>
            <a:ext cx="1728000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65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iconic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89485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Plymouth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Mayflower Steps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Portsmouth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HMS Victory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Southampton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RMS Titanic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D-Day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4" name="Picture 6" descr="http://susanscott.net/images/WhiteCliffs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14036" r="5347"/>
          <a:stretch/>
        </p:blipFill>
        <p:spPr bwMode="auto">
          <a:xfrm>
            <a:off x="216000" y="118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39553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Dover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6" name="Picture 8" descr="https://upload.wikimedia.org/wikipedia/commons/thumb/8/8a/The_Bridge_of_Sighs_looking_west_towards_Catte_Street.jpg/1280px-The_Bridge_of_Sighs_looking_west_towards_Catte_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000" y="118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 txBox="1">
            <a:spLocks/>
          </p:cNvSpPr>
          <p:nvPr/>
        </p:nvSpPr>
        <p:spPr bwMode="auto">
          <a:xfrm>
            <a:off x="660712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Oxford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8" name="Picture 10" descr="https://upload.wikimedia.org/wikipedia/commons/5/5d/Part_of_Peterhouse_College_-_geograph.org.uk_-_1508178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3" b="30268"/>
          <a:stretch/>
        </p:blipFill>
        <p:spPr bwMode="auto">
          <a:xfrm>
            <a:off x="6516000" y="307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6693759" y="306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Cambridge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62" name="Picture 14" descr="https://upload.wikimedia.org/wikipedia/commons/9/90/William_Shakespeare_-birthplace_-hous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9312"/>
          <a:stretch/>
        </p:blipFill>
        <p:spPr bwMode="auto">
          <a:xfrm>
            <a:off x="3492000" y="3078000"/>
            <a:ext cx="288000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5371393" y="3060000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Stratford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74" name="Picture 26" descr="http://www.chesterbagatelle.co.uk/chest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216000" y="4969318"/>
            <a:ext cx="240287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1800000" y="496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Chester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76" name="Picture 28" descr="https://upload.wikimedia.org/wikipedia/commons/3/3b/The_Royal_Pavilion_Bright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389"/>
          <a:stretch/>
        </p:blipFill>
        <p:spPr bwMode="auto">
          <a:xfrm>
            <a:off x="216000" y="307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6/6c/MayflowerSteps.jpg/800px-MayflowerStep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22" y="4968000"/>
            <a:ext cx="13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2/Cherhillwhitehors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15991" r="6095" b="14217"/>
          <a:stretch/>
        </p:blipFill>
        <p:spPr bwMode="auto">
          <a:xfrm>
            <a:off x="3492000" y="1188000"/>
            <a:ext cx="288032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4050000" y="1188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Cherhill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White Horse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0" name="Picture 6" descr="https://upload.wikimedia.org/wikipedia/commons/thumb/8/8a/Old_Portsmouth.jpg/1280px-Old_Portsmouth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11478" r="9269"/>
          <a:stretch/>
        </p:blipFill>
        <p:spPr bwMode="auto">
          <a:xfrm>
            <a:off x="4212024" y="4968000"/>
            <a:ext cx="253162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9972600" y="-2979712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Portsmouth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4" name="Picture 10" descr="https://upload.wikimedia.org/wikipedia/commons/e/e3/RMS_Titanic_Musician%27s_Memorial,_Southampt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6379"/>
          <a:stretch/>
        </p:blipFill>
        <p:spPr bwMode="auto">
          <a:xfrm>
            <a:off x="6876000" y="4968000"/>
            <a:ext cx="205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kilda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785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 off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west coast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Scotland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 permanent residents since 1930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black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(430 metres)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steep grass-green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slopes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seabirds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 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breeding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season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rare 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endangered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Evidence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millennia of human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occupation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huts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houses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field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0" name="Picture 2" descr="http://3.bp.blogspot.com/_YDeW6uBEz2o/SGqdnNmCSyI/AAAAAAAADYs/JrRDYRorXWk/s400/080602IMG_37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r="10788"/>
          <a:stretch/>
        </p:blipFill>
        <p:spPr bwMode="auto">
          <a:xfrm>
            <a:off x="4248000" y="2016000"/>
            <a:ext cx="259228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e/eb/Soaysheepkil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1216" r="25410" b="-1119"/>
          <a:stretch/>
        </p:blipFill>
        <p:spPr bwMode="auto">
          <a:xfrm>
            <a:off x="6984000" y="4679896"/>
            <a:ext cx="1872000" cy="18722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9/94/Machias_Seal_Island_puffi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377" r="17328" b="3350"/>
          <a:stretch/>
        </p:blipFill>
        <p:spPr bwMode="auto">
          <a:xfrm>
            <a:off x="6984000" y="2173747"/>
            <a:ext cx="1872000" cy="201622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northernlight-uk.com/wp-content/uploads/2012/08/the-high-street-in-the-village-on-hirta-st-kilda-by-dawn-menzi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8975" r="1" b="6029"/>
          <a:stretch/>
        </p:blipFill>
        <p:spPr bwMode="auto">
          <a:xfrm>
            <a:off x="3635896" y="4500000"/>
            <a:ext cx="3201068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i4.dailyrecord.co.uk/incoming/article1761256.ece/ALTERNATES/s615/St%20Kilda%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15241" r="3441"/>
          <a:stretch/>
        </p:blipFill>
        <p:spPr bwMode="auto">
          <a:xfrm>
            <a:off x="288000" y="2016000"/>
            <a:ext cx="381642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://images.nationalgeographic.com/wpf/media-live/photos/000/596/cache/st-kilda-hebrides-scotland_59660_990x7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9565" r="11107" b="5163"/>
          <a:stretch/>
        </p:blipFill>
        <p:spPr bwMode="auto">
          <a:xfrm>
            <a:off x="288000" y="4500000"/>
            <a:ext cx="3211762" cy="223330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7025588" y="223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Atlantic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puffin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7372982" y="4644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Feral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Soay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sheep</a:t>
            </a:r>
            <a:endParaRPr lang="en-GB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4858775" y="2088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Stac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Levenish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24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Forth bridge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92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estuary of the Forth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1890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Earliest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multi-span cantilever bridge in the world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the longest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(2,529 metres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76" name="Picture 4" descr="https://upload.wikimedia.org/wikipedia/commons/b/bd/The_guts_of_the_Forth_Bridge_-_geograph.org.uk_-_1318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2896096"/>
            <a:ext cx="3204000" cy="289637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ostondecksandporches.files.wordpress.com/2014/12/cantilever_bridge-forth-bridge-edinburgh-scotlan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0203" b="11659"/>
          <a:stretch/>
        </p:blipFill>
        <p:spPr bwMode="auto">
          <a:xfrm>
            <a:off x="180000" y="1484784"/>
            <a:ext cx="5437854" cy="28803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atchoot.files.wordpress.com/2012/07/forth-brid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4" b="11512"/>
          <a:stretch/>
        </p:blipFill>
        <p:spPr bwMode="auto">
          <a:xfrm>
            <a:off x="449710" y="4500000"/>
            <a:ext cx="489843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22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402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ridge from the Castle on Castle Rock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(remnant of volcano)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Palace of Holyrood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narrow closes, merchant &amp; noble houses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(up to six storeys)</a:t>
            </a:r>
          </a:p>
        </p:txBody>
      </p:sp>
      <p:pic>
        <p:nvPicPr>
          <p:cNvPr id="1036" name="Picture 12" descr="File:St Giles Cathedral - 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0278"/>
          <a:stretch/>
        </p:blipFill>
        <p:spPr bwMode="auto">
          <a:xfrm>
            <a:off x="180000" y="4140000"/>
            <a:ext cx="2592289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1692000" y="4140000"/>
            <a:ext cx="97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cs-CZ" sz="1200" b="1" kern="0" dirty="0" err="1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Giles</a:t>
            </a:r>
            <a:endParaRPr lang="en-GB" sz="1000" b="1" kern="0" dirty="0" smtClean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0" name="Picture 26" descr="https://files.list.co.uk/images/2009/09/24/old-town-pic-LST048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b="10695"/>
          <a:stretch/>
        </p:blipFill>
        <p:spPr bwMode="auto">
          <a:xfrm>
            <a:off x="2885206" y="4464000"/>
            <a:ext cx="3049876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04048" y="4464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Old Town</a:t>
            </a:r>
            <a:endParaRPr lang="en-GB" sz="1000" b="1" kern="0" dirty="0" smtClean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24" descr="http://www.eprover.org/EVENTS/PAAR-2010/Arthurs_seat_edinburg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/>
          <a:stretch/>
        </p:blipFill>
        <p:spPr bwMode="auto">
          <a:xfrm>
            <a:off x="6048000" y="4140000"/>
            <a:ext cx="294416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ástupný symbol pro text 2"/>
          <p:cNvSpPr txBox="1">
            <a:spLocks/>
          </p:cNvSpPr>
          <p:nvPr/>
        </p:nvSpPr>
        <p:spPr bwMode="auto">
          <a:xfrm>
            <a:off x="7740000" y="4140000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Arthur’s Seat</a:t>
            </a:r>
            <a:endParaRPr lang="en-GB" sz="1000" b="1" kern="0" dirty="0" smtClean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70" name="Picture 46" descr="https://upload.wikimedia.org/wikipedia/commons/8/86/Royal_Palace_of_Holyroodhouse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4391"/>
          <a:stretch/>
        </p:blipFill>
        <p:spPr bwMode="auto">
          <a:xfrm>
            <a:off x="5242787" y="1507971"/>
            <a:ext cx="3744416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elysvet.cz/krasne-fotky/staty/164/edinburgh-castle--edinburgh--scotlan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/>
          <a:stretch/>
        </p:blipFill>
        <p:spPr bwMode="auto">
          <a:xfrm>
            <a:off x="179512" y="1512000"/>
            <a:ext cx="314543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2401182" y="3708000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Castle 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25" name="Picture 18" descr="https://upload.wikimedia.org/wikipedia/commons/c/c9/Edinburgh_map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4647" r="-101" b="27177"/>
          <a:stretch/>
        </p:blipFill>
        <p:spPr bwMode="auto">
          <a:xfrm>
            <a:off x="3415865" y="2137971"/>
            <a:ext cx="1736001" cy="12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5545952" y="3708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Hollyrood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84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7786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New Town –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Neo-Classical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 plain to the north of Old Town, large green spaces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onwards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Waverley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 with Princes Street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8" name="Picture 34" descr="http://www.stuckonscotland.co.uk/pictures/new_town_edinburgh_scotland_G6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4240" r="2947" b="3426"/>
          <a:stretch/>
        </p:blipFill>
        <p:spPr bwMode="auto">
          <a:xfrm>
            <a:off x="4644008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www.greatrail.com/media/21424417/edinburgh-victoria-street-c-scottish-viewpoi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9447"/>
          <a:stretch/>
        </p:blipFill>
        <p:spPr bwMode="auto">
          <a:xfrm>
            <a:off x="464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3randolph.com/wp-content/uploads/2013/02/RandolphCrescent3_Exterior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m.999photos.com/uk/edinburgh/princes_street_gardens_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3689"/>
          <a:stretch/>
        </p:blipFill>
        <p:spPr bwMode="auto">
          <a:xfrm>
            <a:off x="50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25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New Lanark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Small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philanthropist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Utopian idealist Robert Owen bought the site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Turned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community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Cotton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spacious workers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 housing, public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facilities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educational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institute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school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124" name="Picture 4" descr="https://upload.wikimedia.org/wikipedia/commons/0/0a/NewlanarkNL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8959"/>
          <a:stretch/>
        </p:blipFill>
        <p:spPr bwMode="auto">
          <a:xfrm>
            <a:off x="4854975" y="2014098"/>
            <a:ext cx="361117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4/4a/Robert_Owen%27s_House%2C_New_Lan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b="7971"/>
          <a:stretch/>
        </p:blipFill>
        <p:spPr bwMode="auto">
          <a:xfrm>
            <a:off x="6300000" y="4584835"/>
            <a:ext cx="2666939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newlanarkhotel.co.uk/upload/images/Aerial%20Hot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1" r="7512" b="4453"/>
          <a:stretch/>
        </p:blipFill>
        <p:spPr bwMode="auto">
          <a:xfrm>
            <a:off x="216965" y="2014098"/>
            <a:ext cx="396015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owenrobert.files.wordpress.com/2012/01/1517386039_84f86632c7_z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8607"/>
          <a:stretch/>
        </p:blipFill>
        <p:spPr bwMode="auto">
          <a:xfrm>
            <a:off x="180000" y="4464000"/>
            <a:ext cx="3892079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upload.wikimedia.org/wikipedia/commons/a/ae/New_Lanark_waterwheel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b="5554"/>
          <a:stretch/>
        </p:blipFill>
        <p:spPr bwMode="auto">
          <a:xfrm>
            <a:off x="4192414" y="4584835"/>
            <a:ext cx="1987251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90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giant’s causeway and causeway coast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  <a:p>
            <a:pPr eaLnBrk="1" hangingPunct="1"/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(northern Ireland)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80000" cy="87281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40,000 massive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black basalt columns projecting out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activity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50-60 million years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BP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Tops of columns form stepping stones leading from the cliff foot &amp; disappear under the sea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hexagonal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(some with four, five, seven or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eight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sides;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tallest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metres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28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metres thick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places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54" name="Picture 10" descr="https://img1.etsystatic.com/013/0/5491011/il_570xN.420702825_9b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248000"/>
            <a:ext cx="378997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affairstoday.co.uk/wp-content/uploads/2015/03/northern-ireland-giants-causeway-1920x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1764000"/>
            <a:ext cx="422158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ccralive.com/wp-content/uploads/2010/09/giants_causeway_01-1024x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/>
          <a:stretch/>
        </p:blipFill>
        <p:spPr bwMode="auto">
          <a:xfrm>
            <a:off x="468000" y="1764000"/>
            <a:ext cx="3783255" cy="237598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urope-autos.com/wp-content/uploads/2012/06/Giants-causeway-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4248000"/>
            <a:ext cx="421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6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Frontiers of the roman empire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62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AD to defend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Empire from the ‘barbarians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Limes Romanus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5,000 km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across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 to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Black Sea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across North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Africa)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walls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ditches, forts, fortresses, watchtowers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civilian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118 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 Hadrian’s Wall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Hadrian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122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60 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Antonine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Wall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Antonius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Pius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142 AD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5" name="Obrázek 4" descr="https://upload.wikimedia.org/wikipedia/commons/thumb/c/ce/Hadrians_Wall_map.svg/800px-Hadrians_Wall_map.sv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734" r="1028" b="824"/>
          <a:stretch/>
        </p:blipFill>
        <p:spPr bwMode="auto">
          <a:xfrm>
            <a:off x="180000" y="2052000"/>
            <a:ext cx="1871151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https://upload.wikimedia.org/wikipedia/commons/thumb/4/47/Milecastle_39_on_Hadrian%27s_Wall_2.jpg/800px-Milecastle_39_on_Hadrian%27s_Wall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9"/>
          <a:stretch/>
        </p:blipFill>
        <p:spPr bwMode="auto">
          <a:xfrm>
            <a:off x="6982221" y="2052000"/>
            <a:ext cx="200502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educationscotland.gov.uk/Images/hadrianswallL_tcm4-5537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/>
          <a:stretch/>
        </p:blipFill>
        <p:spPr bwMode="auto">
          <a:xfrm>
            <a:off x="2232000" y="2052000"/>
            <a:ext cx="460189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://www.northofthetyne.co.uk/Images/Hadrianswall1/8mcastle39.jpg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8" name="Picture 20" descr="https://pbt1920.files.wordpress.com/2011/03/chesters-fort-on-hadrians-wall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16564"/>
          <a:stretch/>
        </p:blipFill>
        <p:spPr bwMode="auto">
          <a:xfrm>
            <a:off x="4500000" y="4500000"/>
            <a:ext cx="448724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peterloud.co.uk/photos/OthersUK/Hadrians_Wall/756_Wall_Walltown-1_w7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b="14833"/>
          <a:stretch/>
        </p:blipFill>
        <p:spPr bwMode="auto">
          <a:xfrm>
            <a:off x="180000" y="4500000"/>
            <a:ext cx="4158790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1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Durham castle and cathedral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(England)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stronghold &amp; residence of Prince-Bishops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Durham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Conqueror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Protected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northern boundaries of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Castle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/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centuries to house the relics of Saint Cuthbert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(evangeliser of Northumbria, 634-687 AD)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Venerable Bede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(672/3-735 AD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finest example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" name="Picture 32" descr="http://scholadavidica.nl/wp-content/uploads/2014/08/durham_cahedr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3847" r="7489" b="5742"/>
          <a:stretch/>
        </p:blipFill>
        <p:spPr bwMode="auto">
          <a:xfrm>
            <a:off x="324000" y="4580013"/>
            <a:ext cx="280341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upload.wikimedia.org/wikipedia/commons/4/47/Durham_Cathedral._Interi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3977"/>
          <a:stretch/>
        </p:blipFill>
        <p:spPr bwMode="auto">
          <a:xfrm>
            <a:off x="6408000" y="4580013"/>
            <a:ext cx="248703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9586" r="9613" b="6637"/>
          <a:stretch/>
        </p:blipFill>
        <p:spPr bwMode="auto">
          <a:xfrm>
            <a:off x="3312000" y="4580013"/>
            <a:ext cx="2931431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urham Castle - view from within the Castle courty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5750"/>
          <a:stretch/>
        </p:blipFill>
        <p:spPr bwMode="auto">
          <a:xfrm>
            <a:off x="4500000" y="2304000"/>
            <a:ext cx="3610255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7/73/Durham_Millburngate_Bridge.jpg/1024px-Durham_Millburngate_Brid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5482" r="9009" b="16104"/>
          <a:stretch/>
        </p:blipFill>
        <p:spPr bwMode="auto">
          <a:xfrm>
            <a:off x="1044000" y="2304000"/>
            <a:ext cx="3265849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80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6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Studley</a:t>
            </a:r>
            <a:r>
              <a:rPr lang="en-GB" sz="26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royal park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6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ruins of fountains abbey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604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Was one of largest &amp; richest Cistercian abbeys in Britain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created around the ruins of the Abbey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 &amp; 19 centuries)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Gardens, canals,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ponds, cascades,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lawns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hedges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… </a:t>
            </a:r>
          </a:p>
        </p:txBody>
      </p:sp>
      <p:pic>
        <p:nvPicPr>
          <p:cNvPr id="5122" name="Picture 2" descr="The Park, one feature of the World Heritage S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10969" r="7819" b="9292"/>
          <a:stretch/>
        </p:blipFill>
        <p:spPr bwMode="auto">
          <a:xfrm>
            <a:off x="180000" y="4320000"/>
            <a:ext cx="3576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2/2e/StudleyAbbey1.JPG/1280px-StudleyAbbe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8820" b="6196"/>
          <a:stretch/>
        </p:blipFill>
        <p:spPr bwMode="auto">
          <a:xfrm>
            <a:off x="6228000" y="1800000"/>
            <a:ext cx="273630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thechromologist.com/wp-content/uploads/2015/09/Fountains-Abbey-Source-aboutbritain.com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8" t="9012" r="8742" b="582"/>
          <a:stretch/>
        </p:blipFill>
        <p:spPr bwMode="auto">
          <a:xfrm>
            <a:off x="4533967" y="1985065"/>
            <a:ext cx="1588538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www.culturesouthwest.org.uk/wp-content/uploads/2013/11/10828879916_e6af46b38b_c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5507" r="29019" b="5669"/>
          <a:stretch/>
        </p:blipFill>
        <p:spPr bwMode="auto">
          <a:xfrm>
            <a:off x="6300192" y="4320000"/>
            <a:ext cx="266429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https://nttreasurehunt.files.wordpress.com/2010/06/ntpl_169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004" r="24869" b="8111"/>
          <a:stretch/>
        </p:blipFill>
        <p:spPr bwMode="auto">
          <a:xfrm>
            <a:off x="3898024" y="4509181"/>
            <a:ext cx="2260616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ountains Abbey, Yorkshire, UK - 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2364" r="4472" b="16584"/>
          <a:stretch/>
        </p:blipFill>
        <p:spPr bwMode="auto">
          <a:xfrm>
            <a:off x="180000" y="1800000"/>
            <a:ext cx="4248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02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saltaire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468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Exceptionally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well-preserved industrial village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half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mill-owner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Titus Salt 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 for his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Textile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public buildings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workers’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urban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survives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intact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Saltaire mills from the Leeds and Liverpool Can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 b="18190"/>
          <a:stretch/>
        </p:blipFill>
        <p:spPr bwMode="auto">
          <a:xfrm>
            <a:off x="3320491" y="1800000"/>
            <a:ext cx="209720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8/87/Saltaire_Building.JPG/800px-Saltaire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6512" r="18736" b="19253"/>
          <a:stretch/>
        </p:blipFill>
        <p:spPr bwMode="auto">
          <a:xfrm>
            <a:off x="3452693" y="4320000"/>
            <a:ext cx="201622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3528000" y="4334188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Church</a:t>
            </a:r>
            <a:endParaRPr lang="en-GB" sz="1000" b="1" kern="0" dirty="0" smtClean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52" name="Picture 8" descr="https://upload.wikimedia.org/wikipedia/commons/thumb/a/af/Saltaire_Salts_Mill.jpg/1280px-Saltaire_Salts_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19204" r="14709" b="23226"/>
          <a:stretch/>
        </p:blipFill>
        <p:spPr bwMode="auto">
          <a:xfrm>
            <a:off x="5544000" y="1800000"/>
            <a:ext cx="338645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2/24/Salts_Mill_2.jpg/1280px-Salts_Mill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0637" r="23545" b="12702"/>
          <a:stretch/>
        </p:blipFill>
        <p:spPr bwMode="auto">
          <a:xfrm>
            <a:off x="216000" y="1800000"/>
            <a:ext cx="2978187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c/c3/Cottages_at_Saltaire_-_geograph.org.uk_-_16362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8" b="11681"/>
          <a:stretch/>
        </p:blipFill>
        <p:spPr bwMode="auto">
          <a:xfrm>
            <a:off x="5608337" y="4320000"/>
            <a:ext cx="3322116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s://upload.wikimedia.org/wikipedia/commons/e/e6/Saltaire_Wohnvierte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8715" r="9763" b="12034"/>
          <a:stretch/>
        </p:blipFill>
        <p:spPr bwMode="auto">
          <a:xfrm>
            <a:off x="216000" y="4320000"/>
            <a:ext cx="309634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3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114" name="Picture 42" descr="https://upload.wikimedia.org/wikipedia/commons/thumb/7/74/York_Minster_Chapter_House%2C_Nth_Yorkshire%2C_UK_-_Diliff.jpg/1280px-York_Minster_Chapter_House%2C_Nth_Yorkshire%2C_UK_-_Dilif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8799"/>
          <a:stretch/>
        </p:blipFill>
        <p:spPr bwMode="auto">
          <a:xfrm>
            <a:off x="615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https://upload.wikimedia.org/wikipedia/commons/7/7e/Canterbury_Cathedral_Choir_2,_Kent,_UK_-_Dilif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r="19517" b="15375"/>
          <a:stretch/>
        </p:blipFill>
        <p:spPr bwMode="auto">
          <a:xfrm>
            <a:off x="3168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 descr="https://upload.wikimedia.org/wikipedia/commons/thumb/7/73/Winchester_Cathedral_Choir%2C_Hamshire%2C_UK_-_Diliff.jpg/1280px-Winchester_Cathedral_Choir%2C_Hamshire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4262" b="20504"/>
          <a:stretch/>
        </p:blipFill>
        <p:spPr bwMode="auto">
          <a:xfrm>
            <a:off x="21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" descr="https://intoxreport.files.wordpress.com/2015/07/winchester-cathedr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9775"/>
          <a:stretch/>
        </p:blipFill>
        <p:spPr bwMode="auto">
          <a:xfrm>
            <a:off x="216000" y="1008000"/>
            <a:ext cx="2772764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ástupný symbol pro text 2"/>
          <p:cNvSpPr txBox="1">
            <a:spLocks/>
          </p:cNvSpPr>
          <p:nvPr/>
        </p:nvSpPr>
        <p:spPr bwMode="auto">
          <a:xfrm>
            <a:off x="396000" y="1008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Winchester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(7c)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64" name="Picture 92" descr="https://c1.staticflickr.com/1/56/143388390_2b1221e9c0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Zástupný symbol pro text 2"/>
          <p:cNvSpPr txBox="1">
            <a:spLocks/>
          </p:cNvSpPr>
          <p:nvPr/>
        </p:nvSpPr>
        <p:spPr bwMode="auto">
          <a:xfrm>
            <a:off x="7128000" y="1008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York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70" name="Picture 98" descr="http://karlabennion.com/blog/wp-content/uploads/2011/11/2011-09-05-Canterbury-Cathedral-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20156"/>
          <a:stretch/>
        </p:blipFill>
        <p:spPr bwMode="auto">
          <a:xfrm>
            <a:off x="3168000" y="1008000"/>
            <a:ext cx="280793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Zástupný symbol pro text 2"/>
          <p:cNvSpPr txBox="1">
            <a:spLocks/>
          </p:cNvSpPr>
          <p:nvPr/>
        </p:nvSpPr>
        <p:spPr bwMode="auto">
          <a:xfrm>
            <a:off x="4572000" y="1008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Canterbury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6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Derwent valley mills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18101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cotton mills, industrial landscape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(high historical &amp; technological significance)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1721 – construction of Silk Mill in Derby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1770s – two water-powered spinning mills at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Cromford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Modern factory system established &amp; developed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establishments in rural landscape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required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 &amp; facilities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</a:t>
            </a:r>
          </a:p>
        </p:txBody>
      </p:sp>
      <p:pic>
        <p:nvPicPr>
          <p:cNvPr id="7170" name="Picture 2" descr="https://upload.wikimedia.org/wikipedia/commons/thumb/e/e3/Derby_cotton_mill_2006.jpg/800px-Derby_cotton_mill_2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8776" b="21692"/>
          <a:stretch/>
        </p:blipFill>
        <p:spPr bwMode="auto">
          <a:xfrm>
            <a:off x="216000" y="2088000"/>
            <a:ext cx="2088883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rkwright Masson Mil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28596" r="26199" b="9289"/>
          <a:stretch/>
        </p:blipFill>
        <p:spPr bwMode="auto">
          <a:xfrm>
            <a:off x="2456963" y="2088000"/>
            <a:ext cx="466295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commons/thumb/c/c3/Masson_Mills_WTM_5895.JPG/800px-Masson_Mills_WTM_5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b="21448"/>
          <a:stretch/>
        </p:blipFill>
        <p:spPr bwMode="auto">
          <a:xfrm>
            <a:off x="6543424" y="4500000"/>
            <a:ext cx="240002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upload.wikimedia.org/wikipedia/commons/thumb/6/66/Masson_Mills_WTM_12b_Power_Loom_5980.JPG/1280px-Masson_Mills_WTM_12b_Power_Loom_5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13158" r="7880" b="9576"/>
          <a:stretch/>
        </p:blipFill>
        <p:spPr bwMode="auto">
          <a:xfrm>
            <a:off x="3649500" y="4500000"/>
            <a:ext cx="2736304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upload.wikimedia.org/wikipedia/commons/a/a5/Leawoo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7908"/>
          <a:stretch/>
        </p:blipFill>
        <p:spPr bwMode="auto">
          <a:xfrm>
            <a:off x="7272000" y="2088000"/>
            <a:ext cx="167145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upload.wikimedia.org/wikipedia/commons/b/b0/Chpr_worksho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4568" r="1674" b="630"/>
          <a:stretch/>
        </p:blipFill>
        <p:spPr bwMode="auto">
          <a:xfrm>
            <a:off x="216000" y="4499126"/>
            <a:ext cx="32758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4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155575" y="-15922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6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307975" y="-14398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32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460375" y="-12874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86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Ironbridge gorge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5572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Ironbridge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Revolution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mines, pit mounds,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foundries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factories, workshops, warehouses, iron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’ housing,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infrastructure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 Bridge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erected 1779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span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deep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bridge in the world built from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202" name="Picture 10" descr="http://www.coachbookings.com/uploads/123807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00000"/>
            <a:ext cx="313173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i.telegraph.co.uk/multimedia/archive/01974/PF-Ironbridge-Gorg_197429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8591"/>
          <a:stretch/>
        </p:blipFill>
        <p:spPr bwMode="auto">
          <a:xfrm>
            <a:off x="3427402" y="1800000"/>
            <a:ext cx="291645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://www.photographers-resource.co.uk/images/A_heritage/industry/Ironbridge/Coalport/H3110907002_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52" y="4320000"/>
            <a:ext cx="357796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://www.photographers-resource.co.uk/images/A_heritage/industry/Ironbridge/Coalport/H3110907002_0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b="2354"/>
          <a:stretch/>
        </p:blipFill>
        <p:spPr bwMode="auto">
          <a:xfrm>
            <a:off x="144000" y="4320000"/>
            <a:ext cx="188129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http://artintheheartpoetry.files.wordpress.com/2014/02/bhvtfoundr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2" b="10108"/>
          <a:stretch/>
        </p:blipFill>
        <p:spPr bwMode="auto">
          <a:xfrm>
            <a:off x="6495527" y="1800000"/>
            <a:ext cx="25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https://a1.muscache.com/im/pictures/51994925/c70d9a5e_original.jpg?aki_policy=x_lar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6089" r="18642" b="22737"/>
          <a:stretch/>
        </p:blipFill>
        <p:spPr bwMode="auto">
          <a:xfrm>
            <a:off x="5847174" y="4320000"/>
            <a:ext cx="316835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Blenheim palace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735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presented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 to John Churchill, the first Duke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Marlborough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(for his victory over French &amp; Bavarian troops in 1704)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1705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park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20" name="Picture 4" descr="https://upload.wikimedia.org/wikipedia/commons/2/2c/Blenheim_Palace_Grand_Brid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r="1815" b="15787"/>
          <a:stretch/>
        </p:blipFill>
        <p:spPr bwMode="auto">
          <a:xfrm>
            <a:off x="504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d/d1/Blenheim_Palace_6-2008_3.jpg/1280px-Blenheim_Palace_6-2008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b="473"/>
          <a:stretch/>
        </p:blipFill>
        <p:spPr bwMode="auto">
          <a:xfrm>
            <a:off x="4608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www.folkestonedfas.org.uk/wp-content/uploads/2013/10/Blenheim-Palace-exteri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r="1234" b="3844"/>
          <a:stretch/>
        </p:blipFill>
        <p:spPr bwMode="auto">
          <a:xfrm>
            <a:off x="504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://www.sisley.co.uk/wp-content/uploads/2012/07/Blenheim-Palace-East-Front-and-Italian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r="1693"/>
          <a:stretch/>
        </p:blipFill>
        <p:spPr bwMode="auto">
          <a:xfrm>
            <a:off x="4608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32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City of bath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5418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natural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hot springs 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thermal spa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Aquae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century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 city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Neo-classical Palladian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crescents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, terraces 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squares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Preserved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structures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Minerva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baths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1.bp.blogspot.com/-T_tMxHc9ipQ/Uv8IAOJg6fI/AAAAAAAAA4c/-qN69m-A2u8/s1600/Bath+hippocampus+mosaic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830" b="9563"/>
          <a:stretch/>
        </p:blipFill>
        <p:spPr bwMode="auto">
          <a:xfrm>
            <a:off x="5760000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holeinthedonut.smugmug.com/DailyPhotos/HITD-Daily-Photos/i-4PQMH2C/0/L/England-Bath-Sacred-Spring-at-Roman-Baths-L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-1"/>
          <a:stretch/>
        </p:blipFill>
        <p:spPr bwMode="auto">
          <a:xfrm>
            <a:off x="3492000" y="5220000"/>
            <a:ext cx="2160000" cy="15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://teakdoor.com/Gallery/albums/userpics/10495/Bath-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/>
        </p:blipFill>
        <p:spPr bwMode="auto">
          <a:xfrm>
            <a:off x="5760000" y="1872000"/>
            <a:ext cx="3276000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http://teakdoor.com/Gallery/albums/userpics/10495/Bath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7" b="99437" l="18500" r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8057"/>
          <a:stretch/>
        </p:blipFill>
        <p:spPr bwMode="auto">
          <a:xfrm>
            <a:off x="7812001" y="36000"/>
            <a:ext cx="1163176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://www.enjoyourholiday.com/wp-content/uploads/2012/05/Holiday-in-the-City-of-Bath.-England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8269" r="4603" b="938"/>
          <a:stretch/>
        </p:blipFill>
        <p:spPr bwMode="auto">
          <a:xfrm>
            <a:off x="108000" y="1872000"/>
            <a:ext cx="327636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http://www.cotswolds.info/images/Bath/famous-people/royal_crescent_and_circu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1872000"/>
            <a:ext cx="2160000" cy="32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www.amazingplacesonearth.com/wp-content/uploads/2012/09/BAT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2598"/>
          <a:stretch/>
        </p:blipFill>
        <p:spPr bwMode="auto">
          <a:xfrm>
            <a:off x="107921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35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88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Avebury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Neolithic stone circle in the world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3700 – 1600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Stonehenge – most sophisticated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different kinds of stones – Bluestones &amp; Sarsens, 40 tons, 240 km)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Purpose? astronomic, ceremonial, mortuary?</a:t>
            </a:r>
          </a:p>
        </p:txBody>
      </p:sp>
      <p:pic>
        <p:nvPicPr>
          <p:cNvPr id="12298" name="Picture 10" descr="http://moon-books.net/blogs/moonbooks/wp-content/uploads/2015/03/Avebury-restor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9258"/>
          <a:stretch/>
        </p:blipFill>
        <p:spPr bwMode="auto">
          <a:xfrm>
            <a:off x="3320286" y="2034105"/>
            <a:ext cx="2484000" cy="183578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bestvaluetours.co.uk/images/products/at/xl-p-703-avebu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r="9950"/>
          <a:stretch/>
        </p:blipFill>
        <p:spPr bwMode="auto">
          <a:xfrm>
            <a:off x="5904000" y="1728000"/>
            <a:ext cx="30963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celticmythpodshow.com/Resources/Galleries/Avebury/Orig/Avebury_Entrance_3c8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/>
          <a:stretch/>
        </p:blipFill>
        <p:spPr bwMode="auto">
          <a:xfrm>
            <a:off x="144000" y="1728000"/>
            <a:ext cx="3076573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laplacamadre.files.wordpress.com/2014/02/stonehenge-cotswolds_post-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5843"/>
          <a:stretch/>
        </p:blipFill>
        <p:spPr bwMode="auto">
          <a:xfrm>
            <a:off x="4680344" y="4290427"/>
            <a:ext cx="432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s://learningfromdogs.files.wordpress.com/2014/06/stonehen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05176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96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Silbury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Hill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(largest prehistoric mound in Europe)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Beckhampton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Avenue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(curving avenue of stones)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Kennet Avenue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parallel lines of stones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2314" name="Picture 26" descr="http://dorwynmanor.com/wp-content/uploads/2015/07/Silbury-Hill-near-Avebury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/>
        </p:blipFill>
        <p:spPr bwMode="auto">
          <a:xfrm>
            <a:off x="180000" y="1764000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The Kathmandu Darbar Squa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7752" r="4247" b="7407"/>
          <a:stretch/>
        </p:blipFill>
        <p:spPr bwMode="auto">
          <a:xfrm>
            <a:off x="4695695" y="1764000"/>
            <a:ext cx="432048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http://static1.squarespace.com/static/53ce3c52e4b0efb67d7048f2/53cf7b58e4b0dc638325235a/53d11686e4b01c1b0c1fa615/1407327512990/Adam+%26+Eve-02.jpg?format=1000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t="17601" r="8118" b="5454"/>
          <a:stretch/>
        </p:blipFill>
        <p:spPr bwMode="auto">
          <a:xfrm>
            <a:off x="4114636" y="4584769"/>
            <a:ext cx="2051101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5004000" y="6240769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Adam &amp; Eve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12328" name="Picture 40" descr="http://cromwell-intl.com/travel/uk/avebury/pictures/avebury-010-0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3848" r="1650"/>
          <a:stretch/>
        </p:blipFill>
        <p:spPr bwMode="auto">
          <a:xfrm>
            <a:off x="6273577" y="4320000"/>
            <a:ext cx="274259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http://www.stone-circles.org.uk/stone/images/westkenav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9881"/>
          <a:stretch/>
        </p:blipFill>
        <p:spPr bwMode="auto">
          <a:xfrm>
            <a:off x="180000" y="4320000"/>
            <a:ext cx="382679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14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Dorset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east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coast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80000" cy="9914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stretch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 155 kilometres along the Channel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continuous sequence of rock formations spanning the Mesozoic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Era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Called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Jurassic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fossils provide continuous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record of life on land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the sea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since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185 million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years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BP)</a:t>
            </a:r>
          </a:p>
        </p:txBody>
      </p:sp>
      <p:pic>
        <p:nvPicPr>
          <p:cNvPr id="14342" name="Picture 6" descr="http://www.iorise.com/blog/wp-content/uploads/2013/06/Lulworth-Cove-along-Jurassic-Coast-Engl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5523"/>
          <a:stretch/>
        </p:blipFill>
        <p:spPr bwMode="auto">
          <a:xfrm>
            <a:off x="5448300" y="178891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news.bbcimg.co.uk/media/images/64787000/jpg/_64787549_westbaywintercopyrightmarksim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14208"/>
          <a:stretch/>
        </p:blipFill>
        <p:spPr bwMode="auto">
          <a:xfrm>
            <a:off x="144000" y="435089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://hqworld.net/gallery/data/media/27/broad_bench__jurassic_coast__dorset__engla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3986" r="5550"/>
          <a:stretch/>
        </p:blipFill>
        <p:spPr bwMode="auto">
          <a:xfrm>
            <a:off x="5448300" y="4359891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http://www.desktopwallpaperhd.net/wallpapers/6/c/wallpapers-nature-cliffs-seaford-sussex-england-sisters-britain-window-seven-europe-614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6554"/>
          <a:stretch/>
        </p:blipFill>
        <p:spPr bwMode="auto">
          <a:xfrm>
            <a:off x="144000" y="1788912"/>
            <a:ext cx="356447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icoast.co.uk/resources/images/layers/pages/Fossil_hunting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27102" r="23650" b="18467"/>
          <a:stretch/>
        </p:blipFill>
        <p:spPr bwMode="auto">
          <a:xfrm rot="16200000">
            <a:off x="3567054" y="4836892"/>
            <a:ext cx="2022664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westernmorningnews.co.uk/images/localworld/ugc-images/276272/Article/images/20730172/58534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/>
          <a:stretch/>
        </p:blipFill>
        <p:spPr bwMode="auto">
          <a:xfrm rot="5400000">
            <a:off x="3449426" y="2268000"/>
            <a:ext cx="2257919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89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Cornwall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mining landscape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radically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reshaped during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centuries by deep mining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copper 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mines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engine houses, foundries, smallholdings, ports,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canals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roads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Ancillary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new towns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3318" name="Picture 6" descr="Crowns pe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7917" r="5912"/>
          <a:stretch/>
        </p:blipFill>
        <p:spPr bwMode="auto">
          <a:xfrm>
            <a:off x="180000" y="4356000"/>
            <a:ext cx="309176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upload.wikimedia.org/wikipedia/commons/8/87/Poldark_Mine_-_geograph.org.uk_-_9895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4562"/>
          <a:stretch/>
        </p:blipFill>
        <p:spPr bwMode="auto">
          <a:xfrm>
            <a:off x="7164000" y="1836000"/>
            <a:ext cx="177387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upload.wikimedia.org/wikipedia/commons/thumb/5/5f/Gwennap.jpg/1280px-Gwenn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88"/>
          <a:stretch/>
        </p:blipFill>
        <p:spPr bwMode="auto">
          <a:xfrm>
            <a:off x="3994228" y="1836000"/>
            <a:ext cx="302746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4248000" y="3924000"/>
            <a:ext cx="46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Pit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13334" name="Picture 22" descr="https://upload.wikimedia.org/wikipedia/commons/thumb/4/4a/Wheal_Unity_mine_in_Cornwall.jpg/1280px-Wheal_Unity_mine_in_Cornw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17070" r="10681" b="16269"/>
          <a:stretch/>
        </p:blipFill>
        <p:spPr bwMode="auto">
          <a:xfrm>
            <a:off x="180000" y="1836000"/>
            <a:ext cx="367192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s://upload.wikimedia.org/wikipedia/commons/9/98/St_Agnes%2C_Blue_Hills_Tin_Streams_-_geograph.org.uk_-_412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3507"/>
          <a:stretch/>
        </p:blipFill>
        <p:spPr bwMode="auto">
          <a:xfrm>
            <a:off x="6806983" y="4356000"/>
            <a:ext cx="213089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https://upload.wikimedia.org/wikipedia/commons/b/bf/Waterwheel_at_Morwellham_Qu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72" y="4356000"/>
            <a:ext cx="3168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5364088" y="4356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Wheelpit</a:t>
            </a:r>
            <a:endParaRPr lang="en-GB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22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Royal botanic gardens,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kew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12484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Charles Bridgeman, William Kent, Capability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Brown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Chambers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1759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gardens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study botany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ecology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Botanic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collections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(conserved plants, living plants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documents)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Arboretum,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bonsai, cacti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orchid, magnolia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collections, rose, azalea, lilac, grass, bamboo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 garden</a:t>
            </a:r>
            <a:r>
              <a:rPr lang="en-GB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5364" name="Picture 4" descr="The Palm House and Parter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/>
          <a:stretch/>
        </p:blipFill>
        <p:spPr bwMode="auto">
          <a:xfrm>
            <a:off x="180000" y="2016000"/>
            <a:ext cx="348479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in1.ccio.co/tb/DS/x7/2814818486585603uD0g6AT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4428000"/>
            <a:ext cx="346954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upload.wikimedia.org/wikipedia/commons/6/6f/Pagoda%2C_Royal_Botanic_Gardens%2C_Kew%2C_Lond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0387"/>
          <a:stretch/>
        </p:blipFill>
        <p:spPr bwMode="auto">
          <a:xfrm>
            <a:off x="3851920" y="2016000"/>
            <a:ext cx="206302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s://upload.wikimedia.org/wikipedia/commons/5/51/Orchids,_Kew_Gardens,_Surrey_-_geograph.org.uk_-_11778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15333" r="15119"/>
          <a:stretch/>
        </p:blipFill>
        <p:spPr bwMode="auto">
          <a:xfrm>
            <a:off x="6102070" y="2016000"/>
            <a:ext cx="281740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s://doctorfitz.files.wordpress.com/2013/03/orchids-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7861" r="14256" b="6409"/>
          <a:stretch/>
        </p:blipFill>
        <p:spPr bwMode="auto">
          <a:xfrm>
            <a:off x="180000" y="4428000"/>
            <a:ext cx="288032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s://c2.staticflickr.com/6/5105/5634217471_00990c0d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7527" r="10222"/>
          <a:stretch/>
        </p:blipFill>
        <p:spPr bwMode="auto">
          <a:xfrm>
            <a:off x="3222044" y="4428000"/>
            <a:ext cx="20882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30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Tower of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 Tower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of Norman military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Conqueror to protect London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emphasise his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power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1066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 Tower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buildings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11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prison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Anne Boleyn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Catherine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Howard, Mary Stuart, Sir Walter Raleigh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000" indent="0">
              <a:buClr>
                <a:srgbClr val="00602B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6386" name="Picture 2" descr="Tower of London viewed from the River Tham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7585"/>
          <a:stretch/>
        </p:blipFill>
        <p:spPr bwMode="auto">
          <a:xfrm>
            <a:off x="324000" y="2088000"/>
            <a:ext cx="42560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astlondonadvertiser.co.uk/polopoly_fs/1.2810766.1380186727%21/image/3545413739.jpg_gen/derivatives/landscape_630/3545413739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7666"/>
          <a:stretch/>
        </p:blipFill>
        <p:spPr bwMode="auto">
          <a:xfrm>
            <a:off x="324000" y="4500000"/>
            <a:ext cx="199288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attractiontix.co.uk/blog/wp-content/uploads/2015/02/Beefeat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/>
          <a:stretch/>
        </p:blipFill>
        <p:spPr bwMode="auto">
          <a:xfrm>
            <a:off x="5652120" y="4500000"/>
            <a:ext cx="315753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news.bbcimg.co.uk/media/images/78131000/jpg/_78131253_tower_popp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2088000"/>
            <a:ext cx="409365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upload.wikimedia.org/wikipedia/en/2/25/StEdwardsCrow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7322281" y="36000"/>
            <a:ext cx="1429519" cy="16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s://upload.wikimedia.org/wikipedia/commons/thumb/b/b2/St_John%27s_Chapel%2C_Tower_of_London.jpg/1280px-St_John%27s_Chapel%2C_Tower_of_Lond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67" y="4500000"/>
            <a:ext cx="30224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7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pic>
        <p:nvPicPr>
          <p:cNvPr id="3134" name="Picture 62" descr="File:Salisbury Cathedral June 2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/>
          <a:stretch/>
        </p:blipFill>
        <p:spPr bwMode="auto">
          <a:xfrm>
            <a:off x="3132000" y="1008000"/>
            <a:ext cx="252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http://hisalisbury-stonehenge.co.uk/media/2168/salisbury-cathedral-interior-zen-whis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r="25126"/>
          <a:stretch/>
        </p:blipFill>
        <p:spPr bwMode="auto">
          <a:xfrm>
            <a:off x="3132000" y="3924000"/>
            <a:ext cx="252028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ástupný symbol pro text 2"/>
          <p:cNvSpPr txBox="1">
            <a:spLocks/>
          </p:cNvSpPr>
          <p:nvPr/>
        </p:nvSpPr>
        <p:spPr bwMode="auto">
          <a:xfrm>
            <a:off x="3384000" y="1008663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Salisbury 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(13c)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50" name="Picture 78" descr="https://upload.wikimedia.org/wikipedia/commons/thumb/e/ed/Exeter_Cathedral_Lady_Chapel%2C_Exeter%2C_UK_-_Diliff.jpg/800px-Exeter_Cathedral_Lady_Chapel%2C_Exeter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2"/>
          <a:stretch/>
        </p:blipFill>
        <p:spPr bwMode="auto">
          <a:xfrm>
            <a:off x="5796000" y="3924000"/>
            <a:ext cx="316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2" name="Picture 80" descr="http://www.exeter.anglican.org/wp-content/uploads/2014/10/F8O6818Exeter-West-front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3755" r="17489" b="4667"/>
          <a:stretch/>
        </p:blipFill>
        <p:spPr bwMode="auto">
          <a:xfrm>
            <a:off x="5796000" y="1008000"/>
            <a:ext cx="3168353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ástupný symbol pro text 2"/>
          <p:cNvSpPr txBox="1">
            <a:spLocks/>
          </p:cNvSpPr>
          <p:nvPr/>
        </p:nvSpPr>
        <p:spPr bwMode="auto">
          <a:xfrm>
            <a:off x="6084000" y="1008000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Exeter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(14c)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5" name="Picture 52" descr="https://upload.wikimedia.org/wikipedia/commons/8/83/Lincoln_Cathedr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14697"/>
          <a:stretch/>
        </p:blipFill>
        <p:spPr bwMode="auto">
          <a:xfrm>
            <a:off x="180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ástupný symbol pro text 2"/>
          <p:cNvSpPr txBox="1">
            <a:spLocks/>
          </p:cNvSpPr>
          <p:nvPr/>
        </p:nvSpPr>
        <p:spPr bwMode="auto">
          <a:xfrm>
            <a:off x="432000" y="1008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Lincoln 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(11c) 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8" name="Picture 40" descr="https://upload.wikimedia.org/wikipedia/commons/thumb/b/b6/York_Minster_Nave_1%2C_Nth_Yorkshire%2C_UK_-_Diliff.jpg/1024px-York_Minster_Nave_1%2C_Nth_Yorkshire%2C_UK_-_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1570"/>
          <a:stretch/>
        </p:blipFill>
        <p:spPr bwMode="auto">
          <a:xfrm>
            <a:off x="180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73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Abbey – William the Conqueror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century)</a:t>
            </a:r>
            <a:endParaRPr lang="en-GB" sz="14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Coronation of all English &amp; British monarchs, most of them married &amp; buried</a:t>
            </a:r>
          </a:p>
        </p:txBody>
      </p:sp>
      <p:pic>
        <p:nvPicPr>
          <p:cNvPr id="17438" name="Picture 30" descr="http://i.telegraph.co.uk/multimedia/archive/01763/abbey-inside-2_1763770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00000" y="1584000"/>
            <a:ext cx="396927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0" name="Picture 32" descr="File:Westminster Abbey Interior 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4995" b="3025"/>
          <a:stretch/>
        </p:blipFill>
        <p:spPr bwMode="auto">
          <a:xfrm>
            <a:off x="324000" y="4176000"/>
            <a:ext cx="3168783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2" name="Picture 34" descr="https://farm6.staticflickr.com/5027/5597183689_e9010326f0_o_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2115" b="4104"/>
          <a:stretch/>
        </p:blipFill>
        <p:spPr bwMode="auto">
          <a:xfrm>
            <a:off x="5472000" y="4176000"/>
            <a:ext cx="3168352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4" name="Picture 36" descr="http://www.letenkyblog.cz/wp-content/uploads/2013/05/Ln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" b="8406"/>
          <a:stretch/>
        </p:blipFill>
        <p:spPr bwMode="auto">
          <a:xfrm>
            <a:off x="576000" y="1584000"/>
            <a:ext cx="381592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6" name="Picture 38" descr="http://www.zsnadrazi.cz/rocenka/roc00/anglie44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1"/>
          <a:stretch/>
        </p:blipFill>
        <p:spPr bwMode="auto">
          <a:xfrm>
            <a:off x="3603259" y="4176000"/>
            <a:ext cx="1758264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92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7420" name="Picture 12" descr="http://www.britain-magazine.com/wp-content/uploads/westminster-palace-05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-1"/>
          <a:stretch/>
        </p:blipFill>
        <p:spPr bwMode="auto">
          <a:xfrm>
            <a:off x="179512" y="4248000"/>
            <a:ext cx="429201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www.nedcitylunch.org/wp-content/uploads/2015/04/ImageVaultHandler_as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"/>
          <a:stretch/>
        </p:blipFill>
        <p:spPr bwMode="auto">
          <a:xfrm>
            <a:off x="4649785" y="4248000"/>
            <a:ext cx="4242695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66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Palace – home to British Parliament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(1840s, on medieval remains)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Margaret – Gothic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century, parish church of the Palace)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9" name="Picture 6" descr="Photograp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6693" r="17866" b="9384"/>
          <a:stretch/>
        </p:blipFill>
        <p:spPr bwMode="auto">
          <a:xfrm>
            <a:off x="180000" y="1548000"/>
            <a:ext cx="5796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https://upload.wikimedia.org/wikipedia/commons/thumb/f/ff/Saint.margarets.overall.london.arp.jpg/1024px-Saint.margarets.overall.london.ar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3261" r="22506" b="13412"/>
          <a:stretch/>
        </p:blipFill>
        <p:spPr bwMode="auto">
          <a:xfrm>
            <a:off x="6156176" y="1548000"/>
            <a:ext cx="273630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9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Maritime Greenwich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013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Symbolises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English artistic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scientific effort of 17 &amp; 18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Queen’s House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Inigo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Jones,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Palladian building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Hospital for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Seamen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now Royal Naval College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Christopher Wren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Baroque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Observatory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base-line for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world time zone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marks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Prime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Meridian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9458" name="Picture 2" descr="312SFEC LONDON-20070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6" t="25702" r="13954" b="24965"/>
          <a:stretch/>
        </p:blipFill>
        <p:spPr bwMode="auto">
          <a:xfrm>
            <a:off x="7272000" y="36001"/>
            <a:ext cx="1692000" cy="140069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urbanpixxels.com/wp-content/uploads/Queens-House-Greenwich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591" r="5406" b="1724"/>
          <a:stretch/>
        </p:blipFill>
        <p:spPr bwMode="auto">
          <a:xfrm>
            <a:off x="180000" y="2232000"/>
            <a:ext cx="338437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://www.studytours.hu/?scr=image%28m:upload%29,ld,img,4&amp;loc=1&amp;id=uplm390&amp;cs=30178341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r="-59" b="9503"/>
          <a:stretch/>
        </p:blipFill>
        <p:spPr bwMode="auto">
          <a:xfrm>
            <a:off x="3707904" y="2233563"/>
            <a:ext cx="307788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://infogyor.hu/external/uploaded_images/p19sm1l93c1i061o8j7ph2nq7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5047"/>
          <a:stretch/>
        </p:blipFill>
        <p:spPr bwMode="auto">
          <a:xfrm>
            <a:off x="6948000" y="2232000"/>
            <a:ext cx="203244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4355976" y="4428000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Royal Observatory</a:t>
            </a:r>
            <a:endParaRPr lang="en-GB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23" name="Picture 20" descr="https://upload.wikimedia.org/wikipedia/commons/thumb/2/23/RNCpano.jpg/1000px-RNCpan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4824000"/>
            <a:ext cx="9144000" cy="20116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Canterbury Cathedral, St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Augustine’s Abbey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Martin’s Church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Canterbury – seat of the archbishops of the Church of England for nearly five centuries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–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mixture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Romanesque &amp; Gothic styles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Thomas Becket – 1170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pilgrimage site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Martin – oldest church in England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Ruins of the Abbey of Saint Augustine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(introduction of Christianity to the Anglo-Saxons) 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482" name="Picture 2" descr="Augustine Abb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15018" r="8406"/>
          <a:stretch/>
        </p:blipFill>
        <p:spPr bwMode="auto">
          <a:xfrm>
            <a:off x="2927947" y="4464000"/>
            <a:ext cx="266429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upload.wikimedia.org/wikipedia/commons/thumb/1/18/Staugustinescanterburyrotundaandnave.jpg/1280px-Staugustinescanterburyrotundaandna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/>
          <a:stretch/>
        </p:blipFill>
        <p:spPr bwMode="auto">
          <a:xfrm>
            <a:off x="5720933" y="4464000"/>
            <a:ext cx="3245481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nterbury St Martin clo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 b="906"/>
          <a:stretch/>
        </p:blipFill>
        <p:spPr bwMode="auto">
          <a:xfrm>
            <a:off x="180000" y="4464000"/>
            <a:ext cx="261925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upload.wikimedia.org/wikipedia/commons/thumb/d/da/Canterburycathedralthrone.jpg/800px-Canterburycathedralthr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 bwMode="auto">
          <a:xfrm>
            <a:off x="7020000" y="2052000"/>
            <a:ext cx="194641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5984" r="9234" b="6249"/>
          <a:stretch/>
        </p:blipFill>
        <p:spPr bwMode="auto">
          <a:xfrm>
            <a:off x="180000" y="2052000"/>
            <a:ext cx="2984737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www.paradoxplace.com/Photo%20Pages/UK/Britain_South_and_West/Canterbury_Cathedral/Canterbury_Internal/Images/StT-Chapel2-Jul07-DC4947sA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3357"/>
          <a:stretch/>
        </p:blipFill>
        <p:spPr bwMode="auto">
          <a:xfrm>
            <a:off x="3270323" y="2042881"/>
            <a:ext cx="177673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4" name="Picture 34" descr="https://upload.wikimedia.org/wikipedia/commons/c/c4/Canterbury_Cathedral_092_Murder_of_St_Thom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2371935"/>
            <a:ext cx="1764000" cy="165849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33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Town Walls of King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Edward</a:t>
            </a:r>
            <a:endParaRPr lang="cs-CZ" sz="28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Gwynedd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80823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Edward I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(1272–1307)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series of castles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(pacifying local population &amp; establishing English colonies in Wales)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castles – Beaumaris, Conwy, Caernarfon &amp;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 towns at Conwy &amp; Caernarfon – 13/14 century military architecture</a:t>
            </a:r>
          </a:p>
        </p:txBody>
      </p:sp>
      <p:pic>
        <p:nvPicPr>
          <p:cNvPr id="21518" name="Picture 14" descr="http://www.greatorme.org.uk/P723035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1250"/>
          <a:stretch/>
        </p:blipFill>
        <p:spPr bwMode="auto">
          <a:xfrm>
            <a:off x="180000" y="1764000"/>
            <a:ext cx="306226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http://img14.poco.cn/mypoco/myphoto/20130131/04/173390381201301301351504175429880531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5480" r="13390"/>
          <a:stretch/>
        </p:blipFill>
        <p:spPr bwMode="auto">
          <a:xfrm>
            <a:off x="3108964" y="4320000"/>
            <a:ext cx="3096344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http://i.dailymail.co.uk/i/pix/2014/09/22/1411374590736_wps_2_B17DTR_Caernarfon_Castle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r="6413"/>
          <a:stretch/>
        </p:blipFill>
        <p:spPr bwMode="auto">
          <a:xfrm>
            <a:off x="5976000" y="1764000"/>
            <a:ext cx="299940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 descr="http://orig06.deviantart.net/4aff/f/2009/162/a/4/harlech_castle_by_doriannavar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r="3731"/>
          <a:stretch/>
        </p:blipFill>
        <p:spPr bwMode="auto">
          <a:xfrm>
            <a:off x="3384000" y="1764000"/>
            <a:ext cx="244852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3564000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 smtClean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3312000" y="432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dirty="0">
                <a:effectLst/>
                <a:latin typeface="Constantia" panose="02030602050306030303" pitchFamily="18" charset="0"/>
              </a:rPr>
              <a:t>Beaumaris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6192000" y="1764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Caernarfon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382054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Conwy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1552" name="Picture 48" descr="http://media-cdn.tripadvisor.com/media/photo-s/06/e0/6f/8f/caernarfon-town-wall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4"/>
          <a:stretch/>
        </p:blipFill>
        <p:spPr bwMode="auto">
          <a:xfrm>
            <a:off x="6358733" y="4320000"/>
            <a:ext cx="2621363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www.castlewales.com/conwy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085"/>
          <a:stretch/>
        </p:blipFill>
        <p:spPr bwMode="auto">
          <a:xfrm>
            <a:off x="180000" y="4320000"/>
            <a:ext cx="277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6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Pontcysyllte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Aqueduct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Canal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navigable Aqueduct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carry the Llangollen Canal over the Valley of the River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during Industrial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Revolution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Pioneering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masterpiece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engineering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monumental metal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both cast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wrought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longest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highest aqueduct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Britain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2530" name="Picture 2" descr="WalesC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10029"/>
          <a:stretch/>
        </p:blipFill>
        <p:spPr bwMode="auto">
          <a:xfrm>
            <a:off x="468000" y="4428000"/>
            <a:ext cx="3628215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upload.wikimedia.org/wikipedia/commons/thumb/c/cd/Pontcysyllte_aqueduct_arp.jpg/1280px-Pontcysyllte_aqueduct_ar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7474" r="31902" b="17613"/>
          <a:stretch/>
        </p:blipFill>
        <p:spPr bwMode="auto">
          <a:xfrm>
            <a:off x="6084000" y="4428000"/>
            <a:ext cx="252028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upload.wikimedia.org/wikipedia/commons/8/8b/Under_Pontcysyll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44000" y="2016000"/>
            <a:ext cx="3072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hc.unesco.org/uploads/thumbs/site_1303_0001-750-0-200909231459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r="8892"/>
          <a:stretch/>
        </p:blipFill>
        <p:spPr bwMode="auto">
          <a:xfrm>
            <a:off x="4262015" y="4428000"/>
            <a:ext cx="165618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www.llangollen.com/visitwales/pontcysyll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950"/>
          <a:stretch/>
        </p:blipFill>
        <p:spPr bwMode="auto">
          <a:xfrm>
            <a:off x="468000" y="2016000"/>
            <a:ext cx="4896543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99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Blaenavon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Industrial Landscape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3242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leading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producer of iron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coal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Blaenavon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created 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processes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associated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production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iron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coal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ore mines, quarries, furnaces,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system, public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workers’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3556" name="Picture 4" descr="refer to cap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b="13795"/>
          <a:stretch/>
        </p:blipFill>
        <p:spPr bwMode="auto">
          <a:xfrm>
            <a:off x="4363087" y="2202320"/>
            <a:ext cx="2016820" cy="16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visitwales.com/%7E/media/569fab7d36044fb2b61f85a4009ce44c.ashx?as=0&amp;h=350&amp;w=102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/>
          <a:stretch/>
        </p:blipFill>
        <p:spPr bwMode="auto">
          <a:xfrm>
            <a:off x="3995936" y="4485519"/>
            <a:ext cx="494840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s://www.hlf.org.uk/sites/default/files/styles/col-13/public/media/projects/lp-08-00111_views03_0.jpg?itok=WnM9XB7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43" y="1806320"/>
            <a:ext cx="241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://werelderfgoedfotos.nl/images/galleries/183/3.Blaenavon.ww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 bwMode="auto">
          <a:xfrm>
            <a:off x="216000" y="1806320"/>
            <a:ext cx="3994651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http://www.heredajo.com/wp-content/uploads/2015/06/X100-20150621-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359519"/>
            <a:ext cx="363049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7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Town of St George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Related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Fortifications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Bermuda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052832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English town in the New World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(1612)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Outstanding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planned urban settlements established in the New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Associated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fortifications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illustrate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development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English military engineering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5610" name="Picture 10" descr="http://www.bermuda-online.org/fortstcather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7523"/>
          <a:stretch/>
        </p:blipFill>
        <p:spPr bwMode="auto">
          <a:xfrm>
            <a:off x="4824000" y="4320000"/>
            <a:ext cx="40037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s://www.stgeorgesclub.bm/Images/PhotoGalleryzip_files/FORT%20ST%20CATHERINE%20AND%20THE%20BEACH%20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8189"/>
          <a:stretch/>
        </p:blipFill>
        <p:spPr bwMode="auto">
          <a:xfrm>
            <a:off x="316002" y="4320000"/>
            <a:ext cx="425599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www.wondermondo.com/Images/NAmerica/Bermuda/Bermuda/StGeo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5778" b="5770"/>
          <a:stretch/>
        </p:blipFill>
        <p:spPr bwMode="auto">
          <a:xfrm>
            <a:off x="180000" y="1800000"/>
            <a:ext cx="37444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://www.elbowbeachcycles.com/wp-content/uploads/2011/07/town-hall-st-georg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5836" r="14320" b="8100"/>
          <a:stretch/>
        </p:blipFill>
        <p:spPr bwMode="auto">
          <a:xfrm>
            <a:off x="5580000" y="1800000"/>
            <a:ext cx="3384472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thumb/2/25/St._Peter%27s_Church_-1.jpg/1280px-St._Peter%27s_Church_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5239" r="22927"/>
          <a:stretch/>
        </p:blipFill>
        <p:spPr bwMode="auto">
          <a:xfrm>
            <a:off x="4032239" y="2189790"/>
            <a:ext cx="1440000" cy="16324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6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Gough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Inaccessible Islands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(south Atlantic)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55688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extraordinary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uninhabited oceanic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untouched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number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endemic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colonies of sea birds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Rockhopper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Penguins,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Fur 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Elephant Seals; whales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dolphins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6628" name="Picture 4" descr="https://c2.staticflickr.com/8/7422/10831781584_d6790955d3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27358" r="5772" b="5314"/>
          <a:stretch/>
        </p:blipFill>
        <p:spPr bwMode="auto">
          <a:xfrm>
            <a:off x="220536" y="4716000"/>
            <a:ext cx="339429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andradegp.weebly.com/uploads/2/2/8/4/22840778/5356643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12041"/>
          <a:stretch/>
        </p:blipFill>
        <p:spPr bwMode="auto">
          <a:xfrm>
            <a:off x="5508000" y="1512000"/>
            <a:ext cx="3487364" cy="30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c4.staticflickr.com/4/3658/3508414918_c162d9ef06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4000" r="3824" b="12501"/>
          <a:stretch/>
        </p:blipFill>
        <p:spPr bwMode="auto">
          <a:xfrm>
            <a:off x="180000" y="1510769"/>
            <a:ext cx="5184576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oceandoctor.org/wp-content/uploads/2011/03/20110318-IMG_3384-taken-by-David-E-Guggenhei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3" b="35745"/>
          <a:stretch/>
        </p:blipFill>
        <p:spPr bwMode="auto">
          <a:xfrm>
            <a:off x="180000" y="3107060"/>
            <a:ext cx="5184000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hc.unesco.org/uploads/thumbs/site_0740_0019-385--19700101010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2925"/>
          <a:stretch/>
        </p:blipFill>
        <p:spPr bwMode="auto">
          <a:xfrm>
            <a:off x="3763099" y="4716000"/>
            <a:ext cx="180578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324978" y="2564387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Gough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347466" y="4165758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Inaccesile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44" name="Picture 20" descr="http://www.birdwatch.co.uk/userfiles/news/Theusualnumbersofbre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939"/>
          <a:stretch/>
        </p:blipFill>
        <p:spPr bwMode="auto">
          <a:xfrm>
            <a:off x="7584696" y="4716000"/>
            <a:ext cx="141066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://ocean.si.edu/sites/default/files/photos/Gough-and-Inaccessible-Island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 b="6727"/>
          <a:stretch/>
        </p:blipFill>
        <p:spPr bwMode="auto">
          <a:xfrm>
            <a:off x="5717160" y="4716000"/>
            <a:ext cx="175948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91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Henderson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Island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(Pitcairn island, Pacific)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Uninhabited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raised coral atoll, almost untouched by human presence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ideal conditions for studying dynamics of evolution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selection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plant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land birds native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home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breeding seabird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colonies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8676" name="Picture 4" descr="http://www.rspb.org.uk/Images/hendersonlorikeets_tcm9-354127.jpg?width=768&amp;crop=%280,196,2460,1580%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2312" r="1947" b="7525"/>
          <a:stretch/>
        </p:blipFill>
        <p:spPr bwMode="auto">
          <a:xfrm>
            <a:off x="648000" y="4428000"/>
            <a:ext cx="4068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www.travelstories.gr/community/data/attachment-files/2012/01/88412_b301c06a60c60044ee74759a317615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 bwMode="auto">
          <a:xfrm>
            <a:off x="648000" y="1764000"/>
            <a:ext cx="4068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Green turtle swimming over coral reefs in Ko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764000"/>
            <a:ext cx="342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://www.diveandtraveltheworld.com/wordpress/wp-content/images/destinations/parcific-ocean/p-h-island/banyan-tre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4428000"/>
            <a:ext cx="3420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63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4941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Windsor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Lincoln (copy of Magna Carta)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50" name="Picture 10" descr="http://uclu.org/sites/uclu.org/files/windsor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8794" r="9132" b="13337"/>
          <a:stretch/>
        </p:blipFill>
        <p:spPr bwMode="auto">
          <a:xfrm>
            <a:off x="3852000" y="1518492"/>
            <a:ext cx="5112488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3-eu-west-1.amazonaws.com/ee-content/media/1720/windsor-castle-guards-2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11572" b="12256"/>
          <a:stretch/>
        </p:blipFill>
        <p:spPr bwMode="auto">
          <a:xfrm>
            <a:off x="180000" y="1529630"/>
            <a:ext cx="3527904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theremnanttrust.info/wp-content/uploads/2013/06/0671-Magna-Charta-Manuscrip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14590" b="19195"/>
          <a:stretch/>
        </p:blipFill>
        <p:spPr bwMode="auto">
          <a:xfrm>
            <a:off x="5470288" y="4284000"/>
            <a:ext cx="34942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lincolnbig.co.uk/assets/images/content/_widescreen/lincoln-castle-lbig-we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1978"/>
          <a:stretch/>
        </p:blipFill>
        <p:spPr bwMode="auto">
          <a:xfrm>
            <a:off x="180000" y="4284000"/>
            <a:ext cx="515282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3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Nottingham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(Robin Hood)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Winchester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(depiction of the Round Table of King Arthur)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s0.geograph.org.uk/geophotos/03/18/80/3188009_4f8b97d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638" b="13359"/>
          <a:stretch/>
        </p:blipFill>
        <p:spPr bwMode="auto">
          <a:xfrm>
            <a:off x="411660" y="1512000"/>
            <a:ext cx="4083160" cy="266429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://www.urbanghostsmedia.com/home/twamoran/urbanghostsmedia.com/wp-content/uploads/2013/07/nottingham-castle-roc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8468" r="2057" b="7808"/>
          <a:stretch/>
        </p:blipFill>
        <p:spPr bwMode="auto">
          <a:xfrm>
            <a:off x="598732" y="4284000"/>
            <a:ext cx="328971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WinchesterCas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8435"/>
          <a:stretch/>
        </p:blipFill>
        <p:spPr bwMode="auto">
          <a:xfrm>
            <a:off x="4646868" y="1512296"/>
            <a:ext cx="4170722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https://upload.wikimedia.org/wikipedia/commons/9/9c/The_Great_Hall%2C_Winchester_Castle_-_geograph.org.uk_-_15402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13188" r="23610" b="11803"/>
          <a:stretch/>
        </p:blipFill>
        <p:spPr bwMode="auto">
          <a:xfrm>
            <a:off x="4115148" y="4445880"/>
            <a:ext cx="2160240" cy="2160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s://upload.wikimedia.org/wikipedia/commons/thumb/b/b4/Winchester_RoundTable.jpg/800px-Winchester_RoundTab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85" y="4284000"/>
            <a:ext cx="2070830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11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Leeds Castle (Anne of Bohemia spent the winter of 1381 on her way to be married to Richard II)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Hampton Court (gardens, maze &amp; Royal Tennis Court – 16 century)</a:t>
            </a:r>
          </a:p>
        </p:txBody>
      </p:sp>
      <p:pic>
        <p:nvPicPr>
          <p:cNvPr id="10274" name="Picture 34" descr="https://upload.wikimedia.org/wikipedia/commons/thumb/0/05/Leeds_castle.JPG/1280px-Leeds_cast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17482" r="33341" b="21917"/>
          <a:stretch/>
        </p:blipFill>
        <p:spPr bwMode="auto">
          <a:xfrm>
            <a:off x="5328000" y="1548000"/>
            <a:ext cx="3672408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https://upload.wikimedia.org/wikipedia/commons/thumb/c/c6/Leeds_Castle_from_the_west.jpg/1280px-Leeds_Castle_from_the_we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7072" r="10444" b="5057"/>
          <a:stretch/>
        </p:blipFill>
        <p:spPr bwMode="auto">
          <a:xfrm>
            <a:off x="144000" y="1548000"/>
            <a:ext cx="3534199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Richard2 An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760" b="308"/>
          <a:stretch/>
        </p:blipFill>
        <p:spPr bwMode="auto">
          <a:xfrm>
            <a:off x="3744000" y="1732354"/>
            <a:ext cx="1512000" cy="225929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https://upload.wikimedia.org/wikipedia/commons/thumb/8/84/HamptonCurt.jpg/1280px-HamptonCur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r="13573" b="11469"/>
          <a:stretch/>
        </p:blipFill>
        <p:spPr bwMode="auto">
          <a:xfrm>
            <a:off x="3744000" y="4248000"/>
            <a:ext cx="4337806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http://www.landmarktrust.org.uk/Global/property-images/DtoL/FishCourt/Holiday/Hampton%20Court%20aerial%20300%20HB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1"/>
          <a:stretch/>
        </p:blipFill>
        <p:spPr bwMode="auto">
          <a:xfrm>
            <a:off x="144000" y="4248000"/>
            <a:ext cx="349833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http://www.almuntadaschool.org/wp-content/uploads/2015/10/Jesmond-Dene-tennis-cou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r="20214" b="17924"/>
          <a:stretch/>
        </p:blipFill>
        <p:spPr bwMode="auto">
          <a:xfrm>
            <a:off x="7592654" y="5544000"/>
            <a:ext cx="1407754" cy="122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8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" name="Picture 2" descr="A view of grass covered hillside located within a British National Par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3822"/>
          <a:stretch/>
        </p:blipFill>
        <p:spPr bwMode="auto">
          <a:xfrm>
            <a:off x="144000" y="1044000"/>
            <a:ext cx="2880319" cy="273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www.lumixgexperience.panasonic.co.uk/wp-content/uploads/gallery/DukeSilas/Grasmere-from-Silver-How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0161" r="14060"/>
          <a:stretch/>
        </p:blipFill>
        <p:spPr bwMode="auto">
          <a:xfrm>
            <a:off x="144000" y="3924000"/>
            <a:ext cx="288032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iew to Sharpitor from Meav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15293"/>
          <a:stretch/>
        </p:blipFill>
        <p:spPr bwMode="auto">
          <a:xfrm>
            <a:off x="6120000" y="104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360000" y="104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Peak District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60000" y="392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Lake District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6472875" y="1044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Dartmoor 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44" name="Picture 28" descr="http://www.visitsouthmolton.co.uk/wp/wp-content/uploads/2012/08/exmoor-national-park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6580"/>
          <a:stretch/>
        </p:blipFill>
        <p:spPr bwMode="auto">
          <a:xfrm>
            <a:off x="6120000" y="392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i.ytimg.com/vi/eygYVnX6yf8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4220"/>
          <a:stretch/>
        </p:blipFill>
        <p:spPr bwMode="auto">
          <a:xfrm>
            <a:off x="3132000" y="1248676"/>
            <a:ext cx="2880000" cy="22977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http://www.thetimes.co.uk/tto/multimedia/archive/00390/72099297_FOREST_390942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7242"/>
          <a:stretch/>
        </p:blipFill>
        <p:spPr bwMode="auto">
          <a:xfrm>
            <a:off x="3132000" y="4140000"/>
            <a:ext cx="2880000" cy="228500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6472875" y="3924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Ex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moor 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3973472" y="1224000"/>
            <a:ext cx="118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Jurassic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Coast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4063472" y="41737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New Forest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47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2400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by Romans 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Londonium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43 AD</a:t>
            </a:r>
          </a:p>
        </p:txBody>
      </p:sp>
      <p:pic>
        <p:nvPicPr>
          <p:cNvPr id="17410" name="Picture 2" descr="https://upload.wikimedia.org/wikipedia/commons/thumb/f/f0/Tower_of_London_White_Tower.jpg/1280px-Tower_of_London_White_Tow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5450"/>
          <a:stretch/>
        </p:blipFill>
        <p:spPr bwMode="auto">
          <a:xfrm>
            <a:off x="7452000" y="180000"/>
            <a:ext cx="12271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estminster Abbey 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8393"/>
          <a:stretch/>
        </p:blipFill>
        <p:spPr bwMode="auto">
          <a:xfrm>
            <a:off x="6444000" y="72000"/>
            <a:ext cx="8344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stpauls.co.uk/SM4/Mutable/Uploads/imported_media/The_west_facade,_from_sou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9985"/>
          <a:stretch/>
        </p:blipFill>
        <p:spPr bwMode="auto">
          <a:xfrm>
            <a:off x="252000" y="1260000"/>
            <a:ext cx="2276475" cy="25202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thumb/7/72/Buckingham_Palace_from_gardens%2C_London%2C_UK_-_Diliff.jpg/1280px-Buckingham_Palace_from_gardens%2C_London%2C_UK_-_Dilif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808" r="4556" b="13571"/>
          <a:stretch/>
        </p:blipFill>
        <p:spPr bwMode="auto">
          <a:xfrm>
            <a:off x="2664000" y="1260000"/>
            <a:ext cx="436346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london.globaloutpostservices.com/global/images/imagegallery/the-city/London-British-Muse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12938"/>
          <a:stretch/>
        </p:blipFill>
        <p:spPr bwMode="auto">
          <a:xfrm>
            <a:off x="252000" y="4032000"/>
            <a:ext cx="328242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Trafalgar Square, London 2 - Jun 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6866" r="34385" b="7384"/>
          <a:stretch/>
        </p:blipFill>
        <p:spPr bwMode="auto">
          <a:xfrm>
            <a:off x="3672000" y="4032000"/>
            <a:ext cx="3168353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https://upload.wikimedia.org/wikipedia/commons/thumb/4/4f/London_Eye_-_TQ04_26.jpg/800px-London_Eye_-_TQ04_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3564"/>
          <a:stretch/>
        </p:blipFill>
        <p:spPr bwMode="auto">
          <a:xfrm>
            <a:off x="7162989" y="1404000"/>
            <a:ext cx="1785753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https://upload.wikimedia.org/wikipedia/commons/e/eb/Nelson%27s_Column,_Trafalgar_Sq,_London_-_Sep_2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25258"/>
          <a:stretch/>
        </p:blipFill>
        <p:spPr bwMode="auto">
          <a:xfrm>
            <a:off x="6968742" y="4213751"/>
            <a:ext cx="1980000" cy="2156497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25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22809</TotalTime>
  <Words>2052</Words>
  <Application>Microsoft Office PowerPoint</Application>
  <PresentationFormat>Předvádění na obrazovce (4:3)</PresentationFormat>
  <Paragraphs>229</Paragraphs>
  <Slides>50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Dluhošová Radmila</cp:lastModifiedBy>
  <cp:revision>609</cp:revision>
  <dcterms:created xsi:type="dcterms:W3CDTF">2014-10-19T12:29:13Z</dcterms:created>
  <dcterms:modified xsi:type="dcterms:W3CDTF">2016-01-23T14:39:50Z</dcterms:modified>
</cp:coreProperties>
</file>