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4"/>
  </p:notesMasterIdLst>
  <p:sldIdLst>
    <p:sldId id="356" r:id="rId2"/>
    <p:sldId id="290" r:id="rId3"/>
    <p:sldId id="370" r:id="rId4"/>
    <p:sldId id="368" r:id="rId5"/>
    <p:sldId id="371" r:id="rId6"/>
    <p:sldId id="372" r:id="rId7"/>
    <p:sldId id="357" r:id="rId8"/>
    <p:sldId id="373" r:id="rId9"/>
    <p:sldId id="296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74" r:id="rId20"/>
    <p:sldId id="375" r:id="rId21"/>
    <p:sldId id="377" r:id="rId22"/>
    <p:sldId id="288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8AB"/>
    <a:srgbClr val="D5A797"/>
    <a:srgbClr val="D09E8C"/>
    <a:srgbClr val="CA907C"/>
    <a:srgbClr val="004D86"/>
    <a:srgbClr val="B8E18B"/>
    <a:srgbClr val="D2ECB6"/>
    <a:srgbClr val="00602B"/>
    <a:srgbClr val="007434"/>
    <a:srgbClr val="57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8" autoAdjust="0"/>
    <p:restoredTop sz="95512" autoAdjust="0"/>
  </p:normalViewPr>
  <p:slideViewPr>
    <p:cSldViewPr>
      <p:cViewPr>
        <p:scale>
          <a:sx n="100" d="100"/>
          <a:sy n="100" d="100"/>
        </p:scale>
        <p:origin x="1230" y="64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92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20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301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8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27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521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8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DDB8AB"/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2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4068000"/>
            <a:ext cx="9144000" cy="2286000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constituent countries – Netherlands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Aruba,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Curaçao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Saint Martin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 the Caribbean)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Netherlands = European &amp; Caribbean Netherlands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municipalities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Bonaire,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Saba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Sint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Eustatius)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 to the north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west, Belgium to the south,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Germany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41,500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17 million people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Amsterdam – capital &amp; largest city, The Hague – seat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government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Willem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-Alexander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Trilateral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Benelux economic union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International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courts – Permanent Court of Arbitration, International Court of Justice, International Criminal Tribunal for the Former Yugoslavia, International Criminal Court &amp; Special Tribunal for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Lebanon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Hague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+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 criminal intelligence agency Europo</a:t>
            </a:r>
            <a:r>
              <a:rPr lang="en-GB" sz="12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million foreign tourists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Netherlands</a:t>
            </a: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Nederland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Koninkrijk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der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Nederlanden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4" name="Picture 2" descr="File:Kingdom of the Netherlands in its region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6" r="-1" b="55472"/>
          <a:stretch/>
        </p:blipFill>
        <p:spPr bwMode="auto">
          <a:xfrm>
            <a:off x="2484000" y="2402988"/>
            <a:ext cx="1426116" cy="15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2/20/Flag_of_the_Netherlands.svg/2000px-Flag_of_the_Netherland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2050749"/>
            <a:ext cx="2269953" cy="15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infopls.com/images/mnetherl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4998" r="1520" b="3590"/>
          <a:stretch/>
        </p:blipFill>
        <p:spPr bwMode="auto">
          <a:xfrm>
            <a:off x="108000" y="1656000"/>
            <a:ext cx="2249973" cy="237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1592" r="947" b="1764"/>
          <a:stretch/>
        </p:blipFill>
        <p:spPr>
          <a:xfrm>
            <a:off x="6408000" y="1656000"/>
            <a:ext cx="2648585" cy="237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0965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unbroken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 of intertidal sand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mud flats 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10,000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km²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north-western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Frisian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Wadden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 Islands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Den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Helder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Netherlands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past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estuaries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Germany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Skallingen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Denmark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5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00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Shallow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body of water with tidal flats 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wetlands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rich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biodiversity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transitional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habitats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Tidal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channels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sandy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shoals, sea-grass meadows, mussel beds, mudflats,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marshes, beaches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dunes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Numerous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plant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animal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seal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harbour porpoise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migratory birds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Wadden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sea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2298" name="Picture 10" descr="http://whenonearth.net/wp-content/uploads/2013/12/wadden-sea-denmark-woe2-690x4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r="16967"/>
          <a:stretch/>
        </p:blipFill>
        <p:spPr bwMode="auto">
          <a:xfrm>
            <a:off x="3155544" y="2520000"/>
            <a:ext cx="288000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www.waddensea-secretariat.org/sites/default/files/downloads/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2" y="2520000"/>
            <a:ext cx="2279255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portfolio.lesoir.be/main.php?g2_view=core.DownloadItem&amp;g2_itemId=399560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r="1"/>
          <a:stretch/>
        </p:blipFill>
        <p:spPr bwMode="auto">
          <a:xfrm>
            <a:off x="6131257" y="4680000"/>
            <a:ext cx="288000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i302.photobucket.com/albums/nn95/sveta_by/LJ/4-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8"/>
          <a:stretch/>
        </p:blipFill>
        <p:spPr bwMode="auto">
          <a:xfrm>
            <a:off x="180001" y="2520000"/>
            <a:ext cx="2879831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://wli.wwt.org.uk/wp-content/uploads/2012/06/WLI-Waders-Haus-Husum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1" t="9602" r="1" b="13467"/>
          <a:stretch/>
        </p:blipFill>
        <p:spPr bwMode="auto">
          <a:xfrm>
            <a:off x="180000" y="4680000"/>
            <a:ext cx="288000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www.waddensea-secretariat.org/sites/default/files/downloads/ma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2" b="41371" l="2904" r="46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" t="4283" r="54362" b="59167"/>
          <a:stretch/>
        </p:blipFill>
        <p:spPr bwMode="auto">
          <a:xfrm>
            <a:off x="6131257" y="2520000"/>
            <a:ext cx="1728192" cy="1368152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www.visitdenmark.co.uk/sites/default/files/styles/galleries_ratio/public/vdk_images/Attractions-Activities-interest-accommodation-people-geo/Geography-places/The-regions/South-jylland/marsklandskab.jpg?itok=v5eY8tt_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4"/>
          <a:stretch/>
        </p:blipFill>
        <p:spPr bwMode="auto">
          <a:xfrm>
            <a:off x="3155628" y="4680000"/>
            <a:ext cx="288000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http://whc.unesco.org/uploads/thumbs/site_1314_0022-500-333-201511041659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00" y="72000"/>
            <a:ext cx="1513515" cy="100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7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steam-powered pumping station ever built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(situated at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Lemmer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Opened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Queen Wilhelmina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1920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pump excess water out of Friesland, 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1967 converted from coal to run on heavy fuel oil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Ir. D. F.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Woudagemaal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D. F.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Wouda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Steam Pumping Station)</a:t>
            </a:r>
          </a:p>
        </p:txBody>
      </p:sp>
      <p:pic>
        <p:nvPicPr>
          <p:cNvPr id="14338" name="Picture 2" descr="Woudagemaa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800000"/>
            <a:ext cx="363600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werelderfgoed.nl/sites/default/files/images/woudagemaal_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r="-1"/>
          <a:stretch/>
        </p:blipFill>
        <p:spPr bwMode="auto">
          <a:xfrm>
            <a:off x="467544" y="1800000"/>
            <a:ext cx="441000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erelderfgoed.nl/sites/default/files/images/foto_woudagemaal_-_u.zwaga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9767" r="1" b="8187"/>
          <a:stretch/>
        </p:blipFill>
        <p:spPr bwMode="auto">
          <a:xfrm>
            <a:off x="468000" y="4320000"/>
            <a:ext cx="440972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s://c2.staticflickr.com/4/3834/12350313043_71cf9de292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6421"/>
          <a:stretch/>
        </p:blipFill>
        <p:spPr bwMode="auto">
          <a:xfrm>
            <a:off x="5076000" y="4320000"/>
            <a:ext cx="363600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865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21080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Peninsula, by 15 c had become island, Zuider Zee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(shallow bay of the North Sea)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thread of floods 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1825 –flood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massive destruction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island evacuated &amp; permanent settlement ended in 1859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1942 –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Noordoostpolder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reclaimed from the sea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(the Zuider Zee was drained)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lost status of island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slightly elevated part above polder, outlines of island visible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parts of the wall of the waterfront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Schokland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symbol of struggle of people against the sea (has lasted 6,000 years &amp; still continues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Schokland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Surrounding</a:t>
            </a:r>
            <a:r>
              <a:rPr lang="en-GB" sz="28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5368" name="Picture 8" descr="http://www.ens-nop.nl/wp-content/uploads/2015/02/Luchtfoto-museum-Schokl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2448000"/>
            <a:ext cx="3675162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bestmag.nl/wp/wp-content/uploads/2013/05/Luchtfoto-heel-Schokl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20000" y="2448000"/>
            <a:ext cx="3695996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www.emmeloord.info/images/Emmeloord/kaartje-Schokland-17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59" y="5004000"/>
            <a:ext cx="222924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s://www.welt-atlas.de/datenbank/karten/karte-1-880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6956" r="2083" b="33411"/>
          <a:stretch/>
        </p:blipFill>
        <p:spPr bwMode="auto">
          <a:xfrm>
            <a:off x="5373619" y="5004000"/>
            <a:ext cx="228918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>
            <a:spLocks noChangeAspect="1"/>
          </p:cNvSpPr>
          <p:nvPr/>
        </p:nvSpPr>
        <p:spPr>
          <a:xfrm>
            <a:off x="2484000" y="5508000"/>
            <a:ext cx="576000" cy="57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ál 14"/>
          <p:cNvSpPr>
            <a:spLocks/>
          </p:cNvSpPr>
          <p:nvPr/>
        </p:nvSpPr>
        <p:spPr>
          <a:xfrm>
            <a:off x="6984000" y="5709600"/>
            <a:ext cx="324000" cy="2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ál 15"/>
          <p:cNvSpPr>
            <a:spLocks/>
          </p:cNvSpPr>
          <p:nvPr/>
        </p:nvSpPr>
        <p:spPr>
          <a:xfrm>
            <a:off x="6624000" y="5140800"/>
            <a:ext cx="36000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ál 17"/>
          <p:cNvSpPr>
            <a:spLocks/>
          </p:cNvSpPr>
          <p:nvPr/>
        </p:nvSpPr>
        <p:spPr>
          <a:xfrm>
            <a:off x="6300000" y="4968000"/>
            <a:ext cx="1368000" cy="10800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850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41977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polder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Netherlands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reclaimed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Beemster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 extracted by windmills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1609-1612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acquire new agricultural land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space for country residences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+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fight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flooding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Intact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geometric pattern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fields, roads, canals, dykes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settlements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+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parallel roads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Religious, residential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farm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 along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roads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Defence Line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Amsterdam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(built 1880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1920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Droogmakerij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Beemster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Beemster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Polder)</a:t>
            </a:r>
          </a:p>
        </p:txBody>
      </p:sp>
      <p:pic>
        <p:nvPicPr>
          <p:cNvPr id="16386" name="Picture 2" descr="A Beemsterlants Caerte Daniël van Breen 16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3590" r="10772" b="3995"/>
          <a:stretch/>
        </p:blipFill>
        <p:spPr bwMode="auto">
          <a:xfrm>
            <a:off x="3312000" y="2340000"/>
            <a:ext cx="252028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bc02.rp-online.de/polopoly_fs/themendienst-bericht-bernd-f-meier-24-1.4966875.1427181993%21httpImage/477371644.jpg_gen/derivatives/d940x/477371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67" y="4608000"/>
            <a:ext cx="2520000" cy="20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burlaki.com/pics/Beemster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2665"/>
          <a:stretch/>
        </p:blipFill>
        <p:spPr bwMode="auto">
          <a:xfrm>
            <a:off x="180000" y="4572000"/>
            <a:ext cx="3024336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http://werelderfgoedfotos.nl/images/galleries/11/1.Beemster%20Pold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5643" b="6544"/>
          <a:stretch/>
        </p:blipFill>
        <p:spPr bwMode="auto">
          <a:xfrm>
            <a:off x="5939999" y="2304000"/>
            <a:ext cx="3024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Picture 24" descr="http://farm4.staticflickr.com/3820/9058907760_e3faa844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3097" r="1137"/>
          <a:stretch/>
        </p:blipFill>
        <p:spPr bwMode="auto">
          <a:xfrm>
            <a:off x="5939999" y="4572000"/>
            <a:ext cx="3024336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Picture 26" descr="http://ifthenisnow.eu/sites/default/files/beemster_me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6175" r="5791" b="5338"/>
          <a:stretch/>
        </p:blipFill>
        <p:spPr bwMode="auto">
          <a:xfrm>
            <a:off x="205030" y="2304000"/>
            <a:ext cx="3024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66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Amsterdam: 1880-1920, 135 km, 42 armed forts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(10-15 km from the centre)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lowlands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(easily flooded in time of war); b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uildings within 1 km of line – made of wood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(could be burnt)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New Line: 1815-1940, 85 km, 3 forts, 6 fortified towns, 2 castles, canals, etc.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Based on flooding of land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designed to give depth of app 30 cm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(insufficient for boats to navigate)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Dutch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water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defence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lines 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Defence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Line of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Amsterdam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;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new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dutch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waterline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7410" name="Picture 2" descr="Stelling van Amster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124000"/>
            <a:ext cx="2736000" cy="270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2/26/Muizenfort.jpg/1280px-Muizenf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00" y="4428000"/>
            <a:ext cx="2880000" cy="216108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526452-Fort Pamp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6067" r="7284"/>
          <a:stretch/>
        </p:blipFill>
        <p:spPr bwMode="auto">
          <a:xfrm>
            <a:off x="6192000" y="4428000"/>
            <a:ext cx="270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sekaiisan.jp/earth/Naarden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0254" b="9589"/>
          <a:stretch/>
        </p:blipFill>
        <p:spPr bwMode="auto">
          <a:xfrm>
            <a:off x="6192000" y="2124000"/>
            <a:ext cx="270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www.daysout.nl/img/dagjeweg/http---www-dagjeweg-nl-img-afb-e-6-7-395-inhoud-stellingamsterdam4-96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5616"/>
          <a:stretch/>
        </p:blipFill>
        <p:spPr bwMode="auto">
          <a:xfrm>
            <a:off x="3168000" y="2124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"/>
          <a:stretch/>
        </p:blipFill>
        <p:spPr>
          <a:xfrm>
            <a:off x="206331" y="4941168"/>
            <a:ext cx="2889669" cy="180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7752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156384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100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canals,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1,500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bridges;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4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main concentric half-circles of canals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Singelgracht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outer canal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 purposes of defence &amp; water management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Grachtengordel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=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Herengracht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Keizersgracht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Prinsengracht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Interconnecting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primarily for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transportation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goods)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Seventeenth-Century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Canal Ring Area of Amsterdam inside the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Singelgracht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8436" name="Picture 4" descr="http://whc.unesco.org/uploads/thumbs/site_1349_0015-500-333-20150928143935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r="11846"/>
          <a:stretch/>
        </p:blipFill>
        <p:spPr bwMode="auto">
          <a:xfrm>
            <a:off x="3438000" y="4428000"/>
            <a:ext cx="259200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://whc.unesco.org/uploads/thumbs/site_1349_0021-500-333-201509281439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0"/>
          <a:stretch/>
        </p:blipFill>
        <p:spPr bwMode="auto">
          <a:xfrm>
            <a:off x="6120000" y="2016000"/>
            <a:ext cx="288000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whc.unesco.org/uploads/thumbs/site_1349_0018-500-334-20150928143937.jp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9576" r="7555"/>
          <a:stretch/>
        </p:blipFill>
        <p:spPr bwMode="auto">
          <a:xfrm>
            <a:off x="6120000" y="4428000"/>
            <a:ext cx="288000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2" name="Picture 30" descr="https://s-media-cache-ak0.pinimg.com/736x/72/28/ed/7228ed215c95c04106ad17d7402c29a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056" r="849" b="1762"/>
          <a:stretch/>
        </p:blipFill>
        <p:spPr bwMode="auto">
          <a:xfrm>
            <a:off x="3438000" y="2016000"/>
            <a:ext cx="2592000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0" name="Picture 38" descr="https://c1.staticflickr.com/3/2907/14281684549_baf1c5016b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r="1626"/>
          <a:stretch/>
        </p:blipFill>
        <p:spPr bwMode="auto">
          <a:xfrm>
            <a:off x="180000" y="4428000"/>
            <a:ext cx="3168351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84" name="Picture 52" descr="http://www.filavaria.nl/images/adamgrachtengorde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15453" r="24397" b="1989"/>
          <a:stretch/>
        </p:blipFill>
        <p:spPr bwMode="auto">
          <a:xfrm>
            <a:off x="179512" y="2016000"/>
            <a:ext cx="3168352" cy="234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ál 37"/>
          <p:cNvSpPr>
            <a:spLocks/>
          </p:cNvSpPr>
          <p:nvPr/>
        </p:nvSpPr>
        <p:spPr>
          <a:xfrm>
            <a:off x="154906" y="2268000"/>
            <a:ext cx="5715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ástupný symbol pro text 2"/>
          <p:cNvSpPr txBox="1">
            <a:spLocks/>
          </p:cNvSpPr>
          <p:nvPr/>
        </p:nvSpPr>
        <p:spPr bwMode="auto">
          <a:xfrm>
            <a:off x="173212" y="2243584"/>
            <a:ext cx="57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800" b="1" kern="0" dirty="0" err="1" smtClean="0">
                <a:effectLst/>
                <a:latin typeface="Constantia" panose="02030602050306030303" pitchFamily="18" charset="0"/>
              </a:rPr>
              <a:t>Prinsen</a:t>
            </a:r>
            <a:endParaRPr lang="cs-CZ" sz="8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6" name="Šipka dolů 5"/>
          <p:cNvSpPr>
            <a:spLocks noChangeAspect="1"/>
          </p:cNvSpPr>
          <p:nvPr/>
        </p:nvSpPr>
        <p:spPr>
          <a:xfrm>
            <a:off x="283360" y="2466000"/>
            <a:ext cx="89158" cy="18000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Šipka dolů 41"/>
          <p:cNvSpPr>
            <a:spLocks noChangeAspect="1"/>
          </p:cNvSpPr>
          <p:nvPr/>
        </p:nvSpPr>
        <p:spPr>
          <a:xfrm rot="-10800000">
            <a:off x="828000" y="3042000"/>
            <a:ext cx="89158" cy="18000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Zástupný symbol pro text 2"/>
          <p:cNvSpPr txBox="1">
            <a:spLocks/>
          </p:cNvSpPr>
          <p:nvPr/>
        </p:nvSpPr>
        <p:spPr bwMode="auto">
          <a:xfrm>
            <a:off x="594743" y="3204000"/>
            <a:ext cx="57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800" b="1" kern="0" dirty="0" err="1" smtClean="0">
                <a:effectLst/>
                <a:latin typeface="Constantia" panose="02030602050306030303" pitchFamily="18" charset="0"/>
              </a:rPr>
              <a:t>Keizers</a:t>
            </a:r>
            <a:endParaRPr lang="cs-CZ" sz="8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45" name="Ovál 44"/>
          <p:cNvSpPr>
            <a:spLocks noChangeAspect="1"/>
          </p:cNvSpPr>
          <p:nvPr/>
        </p:nvSpPr>
        <p:spPr>
          <a:xfrm>
            <a:off x="684000" y="2192792"/>
            <a:ext cx="4572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ál 45"/>
          <p:cNvSpPr>
            <a:spLocks/>
          </p:cNvSpPr>
          <p:nvPr/>
        </p:nvSpPr>
        <p:spPr>
          <a:xfrm>
            <a:off x="576000" y="3240000"/>
            <a:ext cx="5715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ál 46"/>
          <p:cNvSpPr>
            <a:spLocks/>
          </p:cNvSpPr>
          <p:nvPr/>
        </p:nvSpPr>
        <p:spPr>
          <a:xfrm>
            <a:off x="1033912" y="3060000"/>
            <a:ext cx="5715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ástupný symbol pro text 2"/>
          <p:cNvSpPr txBox="1">
            <a:spLocks/>
          </p:cNvSpPr>
          <p:nvPr/>
        </p:nvSpPr>
        <p:spPr bwMode="auto">
          <a:xfrm>
            <a:off x="1064546" y="3052322"/>
            <a:ext cx="57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800" b="1" kern="0" dirty="0" err="1" smtClean="0">
                <a:effectLst/>
                <a:latin typeface="Constantia" panose="02030602050306030303" pitchFamily="18" charset="0"/>
              </a:rPr>
              <a:t>Singel</a:t>
            </a:r>
            <a:endParaRPr lang="cs-CZ" sz="8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50" name="Zástupný symbol pro text 2"/>
          <p:cNvSpPr txBox="1">
            <a:spLocks noChangeAspect="1"/>
          </p:cNvSpPr>
          <p:nvPr/>
        </p:nvSpPr>
        <p:spPr bwMode="auto">
          <a:xfrm>
            <a:off x="684000" y="2160000"/>
            <a:ext cx="493714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800" b="1" kern="0" dirty="0" smtClean="0">
                <a:effectLst/>
                <a:latin typeface="Constantia" panose="02030602050306030303" pitchFamily="18" charset="0"/>
              </a:rPr>
              <a:t>Heren</a:t>
            </a:r>
            <a:endParaRPr lang="cs-CZ" sz="8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51" name="Šipka dolů 50"/>
          <p:cNvSpPr>
            <a:spLocks noChangeAspect="1"/>
          </p:cNvSpPr>
          <p:nvPr/>
        </p:nvSpPr>
        <p:spPr>
          <a:xfrm>
            <a:off x="864000" y="2340000"/>
            <a:ext cx="89158" cy="18000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Šipka dolů 51"/>
          <p:cNvSpPr>
            <a:spLocks noChangeAspect="1"/>
          </p:cNvSpPr>
          <p:nvPr/>
        </p:nvSpPr>
        <p:spPr>
          <a:xfrm rot="-10800000">
            <a:off x="1224000" y="2862000"/>
            <a:ext cx="89158" cy="18000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28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96591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Family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Utrecht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Dutch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Gerrit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Thomas Rietveld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1924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Stijl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architecture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(The Style,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Dutch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artistic movement also known as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neoplasticism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Interior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changeable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zone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sliding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revolving panels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allow flexible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spatial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arrangement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Rietveld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Schröderhuis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(Rietveld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Schröder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House)</a:t>
            </a:r>
          </a:p>
        </p:txBody>
      </p:sp>
      <p:pic>
        <p:nvPicPr>
          <p:cNvPr id="19458" name="Picture 2" descr="Rietveld Schröderhuis HayKranen-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5598"/>
          <a:stretch/>
        </p:blipFill>
        <p:spPr bwMode="auto">
          <a:xfrm>
            <a:off x="648000" y="1764000"/>
            <a:ext cx="4032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4.bp.blogspot.com/-YsGPa1dVEAk/TjLo-ISjpXI/AAAAAAAACNU/9vCgBUbyIIc/s1600/Rietveld+Schr%25C3%25B6der+Ha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320000"/>
            <a:ext cx="3636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i.ytimg.com/vi/qLHCYeswxuI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3979"/>
          <a:stretch/>
        </p:blipFill>
        <p:spPr bwMode="auto">
          <a:xfrm>
            <a:off x="648000" y="4320000"/>
            <a:ext cx="4032448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inhabitat.com/wp-content/blogs.dir/1/files/2012/09/Gerrit-Rietveld-Adaptable-Rietveld-Schr%C3%B6der-House-Utrecht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763156"/>
            <a:ext cx="3636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92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Kinderdijk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 situated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the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Alblasserwaard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polder at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confluence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rivers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Lek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Noord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19 windmills built around 1740 – to drain the polder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Typical features of drainage technology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dykes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reservoirs, pumping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stations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administrative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Mill Network at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Kinderdijk-Elshout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0494" name="Picture 14" descr="http://static.panoramio.com/photos/large/27418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r="14165"/>
          <a:stretch/>
        </p:blipFill>
        <p:spPr bwMode="auto">
          <a:xfrm>
            <a:off x="5976000" y="4212000"/>
            <a:ext cx="3024336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4.bp.blogspot.com/-WImC8A8o28s/U8dZhL0QFDI/AAAAAAAAG8c/vWRDg6Z53f4/s1600/Kinderdijk-Elshout-Mill-Netherlands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r="11603"/>
          <a:stretch/>
        </p:blipFill>
        <p:spPr bwMode="auto">
          <a:xfrm>
            <a:off x="180000" y="4212000"/>
            <a:ext cx="2448272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2.bp.blogspot.com/-y49vWilP4oM/U8dZrB5lFZI/AAAAAAAAG9c/msY7nyGNmTg/s1600/Kinderdijk-Elshout-Mill-Netherlands-011.jp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/>
          <a:stretch/>
        </p:blipFill>
        <p:spPr bwMode="auto">
          <a:xfrm>
            <a:off x="4211960" y="1872000"/>
            <a:ext cx="4146062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2" name="Picture 32" descr="http://www.vikingrivercruises.com/images/DAY_EU-GrandRivers_d9_Kinderdijk-windmil_478x345_tcm21-96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9"/>
          <a:stretch/>
        </p:blipFill>
        <p:spPr bwMode="auto">
          <a:xfrm>
            <a:off x="2736000" y="4212000"/>
            <a:ext cx="3125984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 descr="https://www.kinderdijk.com/files/kaarten/kaart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2000"/>
            <a:ext cx="313833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81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89323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1920s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banks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the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Spaanse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Polder industrial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zone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factories with facades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steel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glass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curtain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principle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‘Ideal factory’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 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outside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working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spaces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evolved 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 pleasant working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conditions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Van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Nellefabriek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1518" name="Picture 14" descr="http://urbanguides.nl/wp-content/uploads/2015/03/vannelle-website-12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1" y="1800000"/>
            <a:ext cx="365347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http://www.vannellefabriek.com/Portals/3/Van_Nelle_Fabriek_Headers100_thumbna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6033" r="7353"/>
          <a:stretch/>
        </p:blipFill>
        <p:spPr bwMode="auto">
          <a:xfrm>
            <a:off x="4788001" y="4320000"/>
            <a:ext cx="365347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https://c2.staticflickr.com/6/5557/14703821150_83a3939fb0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" b="2448"/>
          <a:stretch/>
        </p:blipFill>
        <p:spPr bwMode="auto">
          <a:xfrm>
            <a:off x="612001" y="1800000"/>
            <a:ext cx="3901765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http://www.fengshui-visie.com/wp-content/uploads/3-20140826_18471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6"/>
          <a:stretch/>
        </p:blipFill>
        <p:spPr bwMode="auto">
          <a:xfrm>
            <a:off x="612001" y="4320000"/>
            <a:ext cx="3901765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9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55340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Willemstad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Curaçao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established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 at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harbour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1634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Several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districts reflecting different areas of colonial town planning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development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Colourful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local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1817 when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white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lime exterior was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prohibited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Area of Willemstad, 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Inner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City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&amp;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Harbour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Curaçao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2534" name="Picture 6" descr="https://upload.wikimedia.org/wikipedia/commons/thumb/1/1c/Queen_Emma_Bridge_in_Cura%C3%A7ao.jpg/1280px-Queen_Emma_Bridge_in_Cura%C3%A7a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5"/>
          <a:stretch/>
        </p:blipFill>
        <p:spPr bwMode="auto">
          <a:xfrm>
            <a:off x="360000" y="1764000"/>
            <a:ext cx="4247276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http://www.wearetravellers.nl/wp-content/uploads/Straatje-pietermaai-curacao.jpg?c124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4320000"/>
            <a:ext cx="4248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0" name="Picture 22" descr="http://footo.nl/userphotos/2012/0505/3NfeBM7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764000"/>
            <a:ext cx="4032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7704000" y="1800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Otrobanda</a:t>
            </a:r>
            <a:endParaRPr lang="cs-CZ" sz="1200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612000" y="4320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Pietermaai</a:t>
            </a:r>
            <a:endParaRPr lang="cs-CZ" sz="1200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612000" y="1800000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Punda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2564" name="Picture 36" descr="http://farm3.static.flickr.com/2106/2220214742_811740618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/>
          <a:stretch/>
        </p:blipFill>
        <p:spPr bwMode="auto">
          <a:xfrm>
            <a:off x="4752000" y="4320000"/>
            <a:ext cx="4032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7704000" y="4320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Scharloo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0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constituent countries – Netherlands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+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Aruba,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Curaçao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Saint Martin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 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Caribbean)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Excellent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conditions for snorkelling &amp; scuba diving at coral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reefs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060" name="Picture 12" descr="http://www.ua.aw/wp-content/uploads/2014/05/Beach-Aru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9" y="1474943"/>
            <a:ext cx="4148623" cy="259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sailrocketeer.com/wp-content/uploads/2014/01/st-martin-sailing-vac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1" y="4212000"/>
            <a:ext cx="3264000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text 2"/>
          <p:cNvSpPr txBox="1">
            <a:spLocks/>
          </p:cNvSpPr>
          <p:nvPr/>
        </p:nvSpPr>
        <p:spPr bwMode="auto">
          <a:xfrm>
            <a:off x="528850" y="4174158"/>
            <a:ext cx="115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Sint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Maarten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1" name="Picture 10" descr="https://upload.wikimedia.org/wikipedia/commons/thumb/b/b0/Willemstad_harbor.jpg/1280px-Willemstad_harb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" b="14211"/>
          <a:stretch/>
        </p:blipFill>
        <p:spPr bwMode="auto">
          <a:xfrm>
            <a:off x="4955491" y="4312496"/>
            <a:ext cx="3913598" cy="237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7248984" y="4322656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Curacao</a:t>
            </a:r>
            <a:endParaRPr lang="en-GB" sz="1200" kern="0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84" name="Picture 36" descr="Bonaire with the turtles on Klein Bonair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"/>
          <a:stretch/>
        </p:blipFill>
        <p:spPr bwMode="auto">
          <a:xfrm>
            <a:off x="3581026" y="4284000"/>
            <a:ext cx="1266366" cy="100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://www.wanapalodgebonaire.com/images/gallery/activities/activities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00" y="1584000"/>
            <a:ext cx="3891348" cy="259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https://upload.wikimedia.org/wikipedia/commons/thumb/8/82/Air_France_Airbus_A340-313X_Breidenstein-2.jpg/800px-Air_France_Airbus_A340-313X_Breidenstein-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t="5355" r="3645" b="5410"/>
          <a:stretch/>
        </p:blipFill>
        <p:spPr bwMode="auto">
          <a:xfrm>
            <a:off x="2904432" y="5400000"/>
            <a:ext cx="1927420" cy="135767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www.duikkids.nl/Afbeeldingen/Pagina%20afb/Duiklocaties/Kaart%20Caribisch%20gebi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0" y="1182012"/>
            <a:ext cx="1918538" cy="158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19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55340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Transnational – with Belgium; experiment in social reform aimed to reduce poverty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(small farms for families; larger centralised farms with dormitories for beggars, orphans, etc.; peak – 11,000 people)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Frederiksoord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Wilhelminaoord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and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Veenhuizen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the Netherlands +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Wortel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Belgium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Colonies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benevolence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4535"/>
          <a:stretch/>
        </p:blipFill>
        <p:spPr>
          <a:xfrm>
            <a:off x="3510104" y="2008375"/>
            <a:ext cx="2304256" cy="2052000"/>
          </a:xfrm>
          <a:prstGeom prst="roundRect">
            <a:avLst>
              <a:gd name="adj" fmla="val 16667"/>
            </a:avLst>
          </a:prstGeom>
          <a:ln w="6350"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56000"/>
            <a:ext cx="3496342" cy="2340000"/>
          </a:xfrm>
          <a:prstGeom prst="roundRect">
            <a:avLst>
              <a:gd name="adj" fmla="val 16667"/>
            </a:avLst>
          </a:prstGeom>
          <a:ln w="6350"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1872000"/>
            <a:ext cx="3096000" cy="2340000"/>
          </a:xfrm>
          <a:prstGeom prst="roundRect">
            <a:avLst>
              <a:gd name="adj" fmla="val 16667"/>
            </a:avLst>
          </a:prstGeom>
          <a:ln w="6350"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56000"/>
            <a:ext cx="3513514" cy="2340000"/>
          </a:xfrm>
          <a:prstGeom prst="roundRect">
            <a:avLst>
              <a:gd name="adj" fmla="val 16667"/>
            </a:avLst>
          </a:prstGeom>
          <a:ln w="6350"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/>
        </p:blipFill>
        <p:spPr>
          <a:xfrm>
            <a:off x="108000" y="1872000"/>
            <a:ext cx="3276464" cy="2340000"/>
          </a:xfrm>
          <a:prstGeom prst="roundRect">
            <a:avLst>
              <a:gd name="adj" fmla="val 16667"/>
            </a:avLst>
          </a:prstGeom>
          <a:ln w="6350"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2295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55340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Germania inferior (Roman province) and Germania Magna</a:t>
            </a:r>
          </a:p>
          <a:p>
            <a:pPr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Not fortified limes BUT river border guarded by a chain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castra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Lower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Germanic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limes</a:t>
            </a:r>
          </a:p>
          <a:p>
            <a:pPr eaLnBrk="1" hangingPunct="1"/>
            <a:r>
              <a:rPr lang="en-GB" sz="1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Frontiers </a:t>
            </a:r>
            <a:r>
              <a:rPr lang="en-GB" sz="1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 the roman </a:t>
            </a:r>
            <a:r>
              <a:rPr lang="en-GB" sz="1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empire</a:t>
            </a:r>
            <a:endParaRPr lang="en-GB" sz="1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2"/>
          <a:stretch/>
        </p:blipFill>
        <p:spPr>
          <a:xfrm>
            <a:off x="395536" y="1476000"/>
            <a:ext cx="4652287" cy="30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2"/>
          <a:stretch/>
        </p:blipFill>
        <p:spPr>
          <a:xfrm>
            <a:off x="5220000" y="1476000"/>
            <a:ext cx="3554875" cy="30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3" b="8561"/>
          <a:stretch/>
        </p:blipFill>
        <p:spPr>
          <a:xfrm>
            <a:off x="1043171" y="4644000"/>
            <a:ext cx="3357016" cy="2088232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4"/>
          <a:stretch/>
        </p:blipFill>
        <p:spPr>
          <a:xfrm>
            <a:off x="4860032" y="4644280"/>
            <a:ext cx="3360000" cy="2087952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6635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703933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Netherlands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= European mainland &amp; Caribbean Netherlands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(Bonaire,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Saba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Sint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Eustatius)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Bonaire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mixed volcanic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coral origin,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Saba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Sint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Eustatius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hilly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 of volcanic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origin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000" indent="0">
              <a:buClr>
                <a:schemeClr val="accent6">
                  <a:lumMod val="50000"/>
                </a:schemeClr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076" name="Picture 4" descr="https://upload.wikimedia.org/wikipedia/commons/thumb/d/df/Bonaire_Red_Slave_Huts.jpg/1280px-Bonaire_Red_Slave_Hu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31199" r="18865"/>
          <a:stretch/>
        </p:blipFill>
        <p:spPr bwMode="auto">
          <a:xfrm>
            <a:off x="3690000" y="4644000"/>
            <a:ext cx="1911938" cy="158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4138351" y="4752000"/>
            <a:ext cx="97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Slave huts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080" name="Picture 8" descr="http://upload.wikimedia.org/wikipedia/commons/3/38/BONAIRE-kralendijk-hafen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" r="8631" b="1856"/>
          <a:stretch/>
        </p:blipFill>
        <p:spPr bwMode="auto">
          <a:xfrm>
            <a:off x="5724000" y="4176000"/>
            <a:ext cx="3204513" cy="252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bonairefuntravel.co.uk/images/1073/260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1"/>
          <a:stretch/>
        </p:blipFill>
        <p:spPr bwMode="auto">
          <a:xfrm>
            <a:off x="216000" y="4176000"/>
            <a:ext cx="3348000" cy="252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www.skipharper.com/images/SabaAp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2926" r="1652" b="4092"/>
          <a:stretch/>
        </p:blipFill>
        <p:spPr bwMode="auto">
          <a:xfrm>
            <a:off x="216000" y="1584000"/>
            <a:ext cx="334800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upload.wikimedia.org/wikipedia/commons/thumb/5/58/Quill_dormant_vulcano.jpg/1280px-Quill_dormant_vulcan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888" r="4718" b="938"/>
          <a:stretch/>
        </p:blipFill>
        <p:spPr bwMode="auto">
          <a:xfrm>
            <a:off x="5724000" y="1584000"/>
            <a:ext cx="320400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2808000" y="3708000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Saba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2" name="Zástupný symbol pro text 2"/>
          <p:cNvSpPr txBox="1">
            <a:spLocks/>
          </p:cNvSpPr>
          <p:nvPr/>
        </p:nvSpPr>
        <p:spPr bwMode="auto">
          <a:xfrm>
            <a:off x="5868144" y="3708000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Sint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Eustatius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3" name="Picture 6" descr="http://www.duikkids.nl/Afbeeldingen/Pagina%20afb/Duiklocaties/Kaart%20Caribisch%20gebi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00" y="1976433"/>
            <a:ext cx="1918538" cy="1584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ástupný symbol pro text 2"/>
          <p:cNvSpPr txBox="1">
            <a:spLocks/>
          </p:cNvSpPr>
          <p:nvPr/>
        </p:nvSpPr>
        <p:spPr bwMode="auto">
          <a:xfrm>
            <a:off x="467544" y="64163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Bonaire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24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national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parks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hundreds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reserves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heathlands, woods,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dunes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Windmills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tulips, wooden shoes, cheese, Delftware pottery,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cannabis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4104" name="Picture 8" descr="2012-08-25 Loonse en Drunense Duinen – Tre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5"/>
          <a:stretch/>
        </p:blipFill>
        <p:spPr bwMode="auto">
          <a:xfrm>
            <a:off x="3565212" y="1510532"/>
            <a:ext cx="2193448" cy="255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text 2"/>
          <p:cNvSpPr txBox="1">
            <a:spLocks/>
          </p:cNvSpPr>
          <p:nvPr/>
        </p:nvSpPr>
        <p:spPr bwMode="auto">
          <a:xfrm>
            <a:off x="3600000" y="1548000"/>
            <a:ext cx="226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Loonse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en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Drunense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Duiden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NP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4106" name="Picture 10" descr="Netherlands Grote Peel lak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"/>
          <a:stretch/>
        </p:blipFill>
        <p:spPr bwMode="auto">
          <a:xfrm>
            <a:off x="252000" y="1512000"/>
            <a:ext cx="3203872" cy="255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432000" y="1548000"/>
            <a:ext cx="15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De </a:t>
            </a:r>
            <a:r>
              <a:rPr lang="cs-CZ" sz="1000" b="1" kern="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Groote</a:t>
            </a:r>
            <a:r>
              <a:rPr lang="cs-CZ" sz="1000" b="1" kern="0" dirty="0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Peel</a:t>
            </a:r>
            <a:r>
              <a:rPr lang="cs-CZ" sz="1000" b="1" kern="0" dirty="0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NP</a:t>
            </a:r>
            <a:endParaRPr lang="en-GB" sz="1000" kern="0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114" name="Picture 18" descr="http://bravotours.rs/wp-content/uploads/2015/01/amsterdam-holandija-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00" y="1510532"/>
            <a:ext cx="3024000" cy="255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https://s-media-cache-ak0.pinimg.com/736x/c0/b5/e6/c0b5e620671f2517df24a4382e96a96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4176000"/>
            <a:ext cx="1800000" cy="255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https://static1.squarespace.com/static/52fce764e4b08fc45bdadb72/52ff374de4b018a8a07c7463/5432990ae4b037c4b97c0aa7/1417454006997/?format=1000w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" b="97100" l="4900" r="9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9" t="2727" r="5000" b="3014"/>
          <a:stretch/>
        </p:blipFill>
        <p:spPr bwMode="auto">
          <a:xfrm>
            <a:off x="7668000" y="36000"/>
            <a:ext cx="138122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http://norml-uk.org/wp-content/uploads/2013/05/smoke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12314"/>
          <a:stretch/>
        </p:blipFill>
        <p:spPr bwMode="auto">
          <a:xfrm>
            <a:off x="5868000" y="4176000"/>
            <a:ext cx="3024335" cy="255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8" descr="http://m6.i.pbase.com/g6/07/714607/2/71787726.0MF8Ak3F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2"/>
          <a:stretch/>
        </p:blipFill>
        <p:spPr bwMode="auto">
          <a:xfrm>
            <a:off x="2178000" y="4176000"/>
            <a:ext cx="3564000" cy="2556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02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Zaanse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Schans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windmills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houses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anchor point of the European Route of Industrial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Heritage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Volenda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fishing boats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traditional costumes still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Marken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picturesque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colourful wooden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Alkmaar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traditional cheese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market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54" name="Picture 10" descr="http://static.panoramio.com/photos/original/83913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"/>
          <a:stretch/>
        </p:blipFill>
        <p:spPr bwMode="auto">
          <a:xfrm>
            <a:off x="3960000" y="2016000"/>
            <a:ext cx="3276000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c2.staticflickr.com/8/7080/7140938245_8d862f3fd1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5869" r="13009" b="26218"/>
          <a:stretch/>
        </p:blipFill>
        <p:spPr bwMode="auto">
          <a:xfrm>
            <a:off x="6660232" y="3233933"/>
            <a:ext cx="2316134" cy="90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4284000" y="2016000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Zaanse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Schans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6170" name="Picture 26" descr="http://3.bp.blogspot.com/-DjAyJ11ir90/UQQSeCaExTI/AAAAAAAALFs/7byDR6bfqmI/s1600/Netherlands%2BVolendam%2BVillage%2BView%2Bfrom%2BOd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/>
          <a:stretch/>
        </p:blipFill>
        <p:spPr bwMode="auto">
          <a:xfrm>
            <a:off x="3960000" y="4428000"/>
            <a:ext cx="3276000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s://upload.wikimedia.org/wikipedia/commons/thumb/b/ba/Costumes-Maroesjka-Heeze-1989.jpg/1280px-Costumes-Maroesjka-Heeze-19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056" r="72527" b="11709"/>
          <a:stretch/>
        </p:blipFill>
        <p:spPr bwMode="auto">
          <a:xfrm>
            <a:off x="7416000" y="4428000"/>
            <a:ext cx="1347356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4284000" y="4426290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Volendam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5" name="Picture 52" descr="http://ready-to-camp.eu/wp-content/uploads/2014/09/Alkmaar-Netherlands-12411641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b="1256"/>
          <a:stretch/>
        </p:blipFill>
        <p:spPr bwMode="auto">
          <a:xfrm>
            <a:off x="360000" y="2016000"/>
            <a:ext cx="3420000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ww.elines.cz/images/image/offers/_DSC0118_photo%20by_Nature%20in%20Pictu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4428000"/>
            <a:ext cx="3420000" cy="226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628108" y="4426290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Marken</a:t>
            </a:r>
            <a:endParaRPr lang="en-GB" sz="1000" kern="0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89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Delft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 town centre with canals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Delft Blue pottery.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Naarden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well-preserved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 with fortification walls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moat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Lisse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Kitchen Garden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Keukenhof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one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flower gardens 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 mil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flower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bulbs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94" name="Picture 50" descr="Muiderslot by Edi Weissman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764000"/>
            <a:ext cx="3257445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http://www.harrier.nl/sites/default/files/Naarden%20Star%20Fort%2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/>
          <a:stretch/>
        </p:blipFill>
        <p:spPr bwMode="auto">
          <a:xfrm>
            <a:off x="1044000" y="4320000"/>
            <a:ext cx="3495098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 descr="https://upload.wikimedia.org/wikipedia/commons/thumb/3/39/Keukenhof_340.JPG/1280px-Keukenhof_3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6167"/>
          <a:stretch/>
        </p:blipFill>
        <p:spPr bwMode="auto">
          <a:xfrm>
            <a:off x="4680000" y="4320000"/>
            <a:ext cx="3711406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citrawidiastuti.files.wordpress.com/2012/11/delft_cent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1764000"/>
            <a:ext cx="3684682" cy="244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upload.wikimedia.org/wikipedia/commons/thumb/3/36/Delft_plate_faience_Famille_Rose_1760_1780.jpg/800px-Delft_plate_faience_Famille_Rose_1760_17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5038" r="5062" b="4061"/>
          <a:stretch/>
        </p:blipFill>
        <p:spPr bwMode="auto">
          <a:xfrm>
            <a:off x="7482397" y="2988000"/>
            <a:ext cx="1187999" cy="11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480335" y="3881113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Muiden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13c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8" name="Picture 38" descr="https://s-media-cache-ak0.pinimg.com/236x/2c/34/60/2c34607e561c0a2a4dbe6441cbf2eef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00" y="1764000"/>
            <a:ext cx="1209599" cy="115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7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520888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17-century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heart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amsterdam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60" name="Picture 20" descr="http://s3.amazonaws.com/medias.photodeck.com/939d1ddc-a257-11e3-a00c-113ce6a62d06/78120_xgapl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 r="8917"/>
          <a:stretch/>
        </p:blipFill>
        <p:spPr bwMode="auto">
          <a:xfrm>
            <a:off x="179513" y="1224000"/>
            <a:ext cx="5040559" cy="3465457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http://www.lifetip.cz/wp-content/uploads/Amsterdam-no%C4%8Dn%C3%AD-%C5%BEivot-coffee-shopy-a-kv%C4%9Btinov%C3%A9-trh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64000" y="4320000"/>
            <a:ext cx="3600000" cy="2025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s-media-cache-ak0.pinimg.com/originals/d1/84/3d/d1843dc0bc372d4ef3bec8183820929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0"/>
          <a:stretch/>
        </p:blipFill>
        <p:spPr bwMode="auto">
          <a:xfrm>
            <a:off x="533993" y="4824000"/>
            <a:ext cx="4331598" cy="190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eizersgrachtReguliersgrachtAmsterda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r="2659"/>
          <a:stretch/>
        </p:blipFill>
        <p:spPr bwMode="auto">
          <a:xfrm>
            <a:off x="5364000" y="1646295"/>
            <a:ext cx="3600000" cy="241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34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59766"/>
          </a:xfrm>
        </p:spPr>
        <p:txBody>
          <a:bodyPr/>
          <a:lstStyle/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Van Gogh Museum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State Museum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(Rijksmuseum)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Anne Frank House</a:t>
            </a: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National Tulip Day – every January</a:t>
            </a:r>
          </a:p>
          <a:p>
            <a:pPr marL="34200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red light district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amsterdam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42" name="Picture 2" descr="https://upload.wikimedia.org/wikipedia/commons/thumb/f/f8/Amsterdam_rijkmuseum.JPG/1280px-Amsterdam_rijkmuseu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25663" r="10784" b="7676"/>
          <a:stretch/>
        </p:blipFill>
        <p:spPr bwMode="auto">
          <a:xfrm>
            <a:off x="4978224" y="1872000"/>
            <a:ext cx="3960441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thumb/3/34/Van_Gogh_Museum.jpg/1280px-Van_Gogh_Museu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26247" b="5920"/>
          <a:stretch/>
        </p:blipFill>
        <p:spPr bwMode="auto">
          <a:xfrm>
            <a:off x="216000" y="1872000"/>
            <a:ext cx="2366179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http://www.stmaartenlibrary.org/sites/default/files/imagecache/view-850/blog-photos/inside_anne_franks_hou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25240" r="9255" b="18975"/>
          <a:stretch/>
        </p:blipFill>
        <p:spPr bwMode="auto">
          <a:xfrm>
            <a:off x="2700081" y="2034000"/>
            <a:ext cx="2160240" cy="190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://static.thousandwonders.net/De.Wallen.original.106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0"/>
          <a:stretch/>
        </p:blipFill>
        <p:spPr bwMode="auto">
          <a:xfrm>
            <a:off x="4680000" y="4320000"/>
            <a:ext cx="3642656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s://lh3.googleusercontent.com/-3sU2C3DYCec/Usk3dAIVpII/AAAAAAAACkw/bOdQCWi_7EA/w1539-h1024/Amsterdam%252C%2BNational%2BTulip%2BDay_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/>
          <a:stretch/>
        </p:blipFill>
        <p:spPr bwMode="auto">
          <a:xfrm>
            <a:off x="864000" y="4320000"/>
            <a:ext cx="3611159" cy="2232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3024000" y="4320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kern="0" dirty="0" smtClean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National Tulip Day</a:t>
            </a:r>
            <a:endParaRPr lang="en-GB" sz="800" kern="0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5940152" y="4320000"/>
            <a:ext cx="82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De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Wallen</a:t>
            </a:r>
            <a:endParaRPr lang="cs-CZ" sz="8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2689417" y="2067086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Anne Frank House</a:t>
            </a:r>
            <a:endParaRPr lang="cs-CZ" sz="8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7801052" y="1872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State Museum</a:t>
            </a:r>
            <a:endParaRPr lang="cs-CZ" sz="8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74" name="Picture 34" descr="https://upload.wikimedia.org/wikipedia/commons/thumb/6/62/Vincent_van_Gogh_-_Self-portrait_with_pipe_-_Google_Art_Project.jpg/800px-Vincent_van_Gogh_-_Self-portrait_with_pipe_-_Google_Art_Projec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r="8591" b="5682"/>
          <a:stretch/>
        </p:blipFill>
        <p:spPr bwMode="auto">
          <a:xfrm>
            <a:off x="1475656" y="2880000"/>
            <a:ext cx="1010473" cy="1188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360000" y="187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Van </a:t>
            </a:r>
            <a:r>
              <a:rPr lang="cs-CZ" sz="10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Gogh</a:t>
            </a:r>
            <a:r>
              <a:rPr lang="cs-CZ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Museum</a:t>
            </a:r>
            <a:endParaRPr lang="cs-CZ" sz="8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86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Nine cultural sites, one natural site</a:t>
            </a: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Nine are on the European Mainland, one in </a:t>
            </a:r>
            <a:r>
              <a:rPr lang="en-GB" sz="16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Curaçao</a:t>
            </a:r>
            <a:endParaRPr lang="en-GB" sz="16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transboundary with Germany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cs-CZ" sz="16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Denmark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" name="Picture 26" descr="http://www.photographyblogger.net/wp-content/uploads/2013/05/1-tulip-fiel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1" b="4804"/>
          <a:stretch/>
        </p:blipFill>
        <p:spPr bwMode="auto">
          <a:xfrm>
            <a:off x="360000" y="4464000"/>
            <a:ext cx="3816000" cy="216024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 descr="https://s-media-cache-ak0.pinimg.com/236x/57/44/37/5744378594b0d7887e57352c14601f1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b="8216"/>
          <a:stretch/>
        </p:blipFill>
        <p:spPr bwMode="auto">
          <a:xfrm>
            <a:off x="4320000" y="4464240"/>
            <a:ext cx="1813238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 descr="http://m6.i.pbase.com/g6/07/714607/2/71787726.0MF8Ak3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36000"/>
            <a:ext cx="3816000" cy="252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thumb/9/9c/Nijl%C3%A2nnermolen_Workum.jpg/1280px-Nijl%C3%A2nnermolen_Worku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24113"/>
          <a:stretch/>
        </p:blipFill>
        <p:spPr bwMode="auto">
          <a:xfrm>
            <a:off x="4320000" y="1836000"/>
            <a:ext cx="4467728" cy="252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9/9f/Netherlands_Grote_Peel_lake.jpg/1280px-Netherlands_Grote_Peel_lak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9940"/>
          <a:stretch/>
        </p:blipFill>
        <p:spPr bwMode="auto">
          <a:xfrm>
            <a:off x="6267728" y="4464000"/>
            <a:ext cx="2520000" cy="21600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53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13561</TotalTime>
  <Words>1208</Words>
  <Application>Microsoft Office PowerPoint</Application>
  <PresentationFormat>Předvádění na obrazovce (4:3)</PresentationFormat>
  <Paragraphs>131</Paragraphs>
  <Slides>22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dlu0001</cp:lastModifiedBy>
  <cp:revision>458</cp:revision>
  <dcterms:created xsi:type="dcterms:W3CDTF">2014-10-19T12:29:13Z</dcterms:created>
  <dcterms:modified xsi:type="dcterms:W3CDTF">2022-03-21T15:01:03Z</dcterms:modified>
</cp:coreProperties>
</file>