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80" r:id="rId1"/>
  </p:sldMasterIdLst>
  <p:notesMasterIdLst>
    <p:notesMasterId r:id="rId84"/>
  </p:notesMasterIdLst>
  <p:sldIdLst>
    <p:sldId id="287" r:id="rId2"/>
    <p:sldId id="291" r:id="rId3"/>
    <p:sldId id="318" r:id="rId4"/>
    <p:sldId id="319" r:id="rId5"/>
    <p:sldId id="317" r:id="rId6"/>
    <p:sldId id="293" r:id="rId7"/>
    <p:sldId id="294" r:id="rId8"/>
    <p:sldId id="295" r:id="rId9"/>
    <p:sldId id="320" r:id="rId10"/>
    <p:sldId id="292" r:id="rId11"/>
    <p:sldId id="329" r:id="rId12"/>
    <p:sldId id="330" r:id="rId13"/>
    <p:sldId id="331" r:id="rId14"/>
    <p:sldId id="334" r:id="rId15"/>
    <p:sldId id="335" r:id="rId16"/>
    <p:sldId id="337" r:id="rId17"/>
    <p:sldId id="336" r:id="rId18"/>
    <p:sldId id="338" r:id="rId19"/>
    <p:sldId id="322" r:id="rId20"/>
    <p:sldId id="297" r:id="rId21"/>
    <p:sldId id="298" r:id="rId22"/>
    <p:sldId id="340" r:id="rId23"/>
    <p:sldId id="356" r:id="rId24"/>
    <p:sldId id="357" r:id="rId25"/>
    <p:sldId id="358" r:id="rId26"/>
    <p:sldId id="359" r:id="rId27"/>
    <p:sldId id="360" r:id="rId28"/>
    <p:sldId id="299" r:id="rId29"/>
    <p:sldId id="363" r:id="rId30"/>
    <p:sldId id="341" r:id="rId31"/>
    <p:sldId id="368" r:id="rId32"/>
    <p:sldId id="369" r:id="rId33"/>
    <p:sldId id="364" r:id="rId34"/>
    <p:sldId id="370" r:id="rId35"/>
    <p:sldId id="371" r:id="rId36"/>
    <p:sldId id="372" r:id="rId37"/>
    <p:sldId id="301" r:id="rId38"/>
    <p:sldId id="302" r:id="rId39"/>
    <p:sldId id="375" r:id="rId40"/>
    <p:sldId id="376" r:id="rId41"/>
    <p:sldId id="380" r:id="rId42"/>
    <p:sldId id="377" r:id="rId43"/>
    <p:sldId id="383" r:id="rId44"/>
    <p:sldId id="382" r:id="rId45"/>
    <p:sldId id="378" r:id="rId46"/>
    <p:sldId id="384" r:id="rId47"/>
    <p:sldId id="386" r:id="rId48"/>
    <p:sldId id="342" r:id="rId49"/>
    <p:sldId id="304" r:id="rId50"/>
    <p:sldId id="389" r:id="rId51"/>
    <p:sldId id="390" r:id="rId52"/>
    <p:sldId id="344" r:id="rId53"/>
    <p:sldId id="387" r:id="rId54"/>
    <p:sldId id="397" r:id="rId55"/>
    <p:sldId id="388" r:id="rId56"/>
    <p:sldId id="398" r:id="rId57"/>
    <p:sldId id="305" r:id="rId58"/>
    <p:sldId id="401" r:id="rId59"/>
    <p:sldId id="403" r:id="rId60"/>
    <p:sldId id="404" r:id="rId61"/>
    <p:sldId id="345" r:id="rId62"/>
    <p:sldId id="406" r:id="rId63"/>
    <p:sldId id="407" r:id="rId64"/>
    <p:sldId id="408" r:id="rId65"/>
    <p:sldId id="409" r:id="rId66"/>
    <p:sldId id="410" r:id="rId67"/>
    <p:sldId id="399" r:id="rId68"/>
    <p:sldId id="400" r:id="rId69"/>
    <p:sldId id="347" r:id="rId70"/>
    <p:sldId id="412" r:id="rId71"/>
    <p:sldId id="411" r:id="rId72"/>
    <p:sldId id="348" r:id="rId73"/>
    <p:sldId id="413" r:id="rId74"/>
    <p:sldId id="416" r:id="rId75"/>
    <p:sldId id="414" r:id="rId76"/>
    <p:sldId id="415" r:id="rId77"/>
    <p:sldId id="354" r:id="rId78"/>
    <p:sldId id="350" r:id="rId79"/>
    <p:sldId id="351" r:id="rId80"/>
    <p:sldId id="353" r:id="rId81"/>
    <p:sldId id="352" r:id="rId82"/>
    <p:sldId id="288" r:id="rId8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FDB69"/>
    <a:srgbClr val="FFD03B"/>
    <a:srgbClr val="FFE7E1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8" autoAdjust="0"/>
    <p:restoredTop sz="94246" autoAdjust="0"/>
  </p:normalViewPr>
  <p:slideViewPr>
    <p:cSldViewPr>
      <p:cViewPr>
        <p:scale>
          <a:sx n="100" d="100"/>
          <a:sy n="100" d="100"/>
        </p:scale>
        <p:origin x="1122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03/09/2016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5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05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0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dyznudy.cz/Aktivity-a-akce/Aktivity/Zricenina-hradu-Primda.aspx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1.wdp"/><Relationship Id="rId7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3.jpeg"/><Relationship Id="rId7" Type="http://schemas.openxmlformats.org/officeDocument/2006/relationships/image" Target="../media/image187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hyperlink" Target="//upload.wikimedia.org/wikipedia/commons/a/aa/Mesto_Brno_-_Mahenovo_divadlo_2.jp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7" Type="http://schemas.openxmlformats.org/officeDocument/2006/relationships/image" Target="../media/image286.gif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hyperlink" Target="//upload.wikimedia.org/wikipedia/commons/d/d6/Rudolfinum_Prague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528" y="7200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4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ARCHAEOLOGICAL HERITAGE</a:t>
            </a:r>
            <a:endParaRPr lang="en-GB" sz="4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2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1584000"/>
            <a:ext cx="9144000" cy="1044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Historically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fine arts (painting, sculpture, architecture, music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poetry) created primarily for aesthetic and intellectual purposes and judged for its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beauty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Nowadays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applied arts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practical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 of use are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endParaRPr lang="en-GB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7654" name="Picture 6" descr="http://www.zszelechovice.cz/wcd/photogallery/2013-2014/akce/iv-a/wallpapers-praha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" b="30545"/>
          <a:stretch/>
        </p:blipFill>
        <p:spPr bwMode="auto">
          <a:xfrm>
            <a:off x="612000" y="2707359"/>
            <a:ext cx="7920000" cy="3821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08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564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Benedictines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10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 monasteries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usually with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 basilica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Břevnov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993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crypt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survived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Kladruby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1115,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Virgin Mary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(Baroque adaptation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Premonstratensians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Order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Malta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Premonstratensian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Strahov Monastery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Doksany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Convent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1140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Louka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Znojmo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1190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plundered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1425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Commandry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Order of Knights of Saint John of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Jerusalem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1150s-60s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5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fortified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cs-CZ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ramparts</a:t>
            </a:r>
            <a:r>
              <a:rPr lang="cs-CZ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 </a:t>
            </a:r>
            <a:r>
              <a:rPr lang="en-GB" sz="15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basilica, hospital, convent, parish school, bathhouse,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brewery</a:t>
            </a:r>
            <a:endParaRPr lang="cs-CZ" sz="15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Sedlec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1142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1144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Procopius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Třebíč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1240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Benedictine monastery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Sovereign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Hospitaller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of Saint John of Jerusalem of Rhodes and of Malta or Sovereign Military Order of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Malta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Monastic Orders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63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288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Benedictine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Břevnov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993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crypt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survived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9" name="Picture 20" descr="http://www.venuemanagement.cz/common/images/photo_gallery/1399017694-brevnovsky-klaster/2014-15-05-13-36-40-1024-768-0-1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2899" r="6266" b="9091"/>
          <a:stretch/>
        </p:blipFill>
        <p:spPr bwMode="auto">
          <a:xfrm>
            <a:off x="5025660" y="3960000"/>
            <a:ext cx="3572397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http://www.pohodar.com/diar/2013/obrazky/leden/Brevnovsky_kla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84" y="1550184"/>
            <a:ext cx="1548000" cy="2065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&amp;rcaron;evnovský klášter od rybník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8027" r="18379" b="28133"/>
          <a:stretch/>
        </p:blipFill>
        <p:spPr bwMode="auto">
          <a:xfrm>
            <a:off x="489805" y="1296000"/>
            <a:ext cx="4139583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ralovskedilo.ktf.cuni.cz/assets/data/8c530e23-3ebe-402a-bbfb-11a1793c4d68-medium-1b9459dd05a1a3a1da72441c754efe4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 bwMode="auto">
          <a:xfrm>
            <a:off x="326056" y="3960000"/>
            <a:ext cx="414000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4/41/Praha_B%C5%99evnov_St_Margaret_interior.JPG/800px-Praha_B%C5%99evnov_St_Margaret_interio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1"/>
          <a:stretch/>
        </p:blipFill>
        <p:spPr bwMode="auto">
          <a:xfrm>
            <a:off x="6396381" y="1296000"/>
            <a:ext cx="220167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19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288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Benedictine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Kladruby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1115,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Virgin Mary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(Baroque adaptation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Santini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2" descr="http://upload.wikimedia.org/wikipedia/commons/8/82/Kopule_kostela_Nanebevzet%C3%AD_Panny_Marie_v_Kladrubech_-_okres_Tachov_-_%C4%8Cesk%C3%A1_repub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00" y="1548641"/>
            <a:ext cx="2232000" cy="334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npu.cz/download/1312881409_2n5v/kladruby02+548x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0" y="3222642"/>
            <a:ext cx="2088000" cy="304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upload.wikimedia.org/wikipedia/commons/thumb/b/b1/Kladruby5.JPG/1024px-Kladruby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20392" r="10634"/>
          <a:stretch/>
        </p:blipFill>
        <p:spPr bwMode="auto">
          <a:xfrm>
            <a:off x="252000" y="3880507"/>
            <a:ext cx="3960800" cy="2305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zemesveta.cz/data/pictures_items/Kladrubsky-klaster_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0"/>
          <a:stretch/>
        </p:blipFill>
        <p:spPr bwMode="auto">
          <a:xfrm>
            <a:off x="252000" y="1548642"/>
            <a:ext cx="3960000" cy="216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7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8478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Premonstratensian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Strahov Monastery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1140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18" descr="http://www.fototuristika.cz/data/wysiwyg/tips/183/image/DSC_0304we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51725"/>
            <a:ext cx="3960000" cy="2647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rague.eu/file/edee/object/403/35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3826"/>
          <a:stretch/>
        </p:blipFill>
        <p:spPr bwMode="auto">
          <a:xfrm>
            <a:off x="4813466" y="3824849"/>
            <a:ext cx="375796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4860000" y="6104857"/>
            <a:ext cx="18002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Philosophical</a:t>
            </a:r>
            <a:r>
              <a:rPr lang="en-GB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http://www.tripzone.cz/content_img_cs/009/strahovsky-klaster-teologicky-sal-w-99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6"/>
          <a:stretch/>
        </p:blipFill>
        <p:spPr bwMode="auto">
          <a:xfrm>
            <a:off x="4681462" y="1248160"/>
            <a:ext cx="4021977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5284772" y="3489224"/>
            <a:ext cx="1526455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Theological Hall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http://photo.czechtourism.com/image/6078/previe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 bwMode="auto">
          <a:xfrm>
            <a:off x="359999" y="3996000"/>
            <a:ext cx="1671476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>
            <a:spLocks noChangeArrowheads="1"/>
          </p:cNvSpPr>
          <p:nvPr/>
        </p:nvSpPr>
        <p:spPr bwMode="auto">
          <a:xfrm>
            <a:off x="72000" y="6480000"/>
            <a:ext cx="874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cs-CZ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200,000 </a:t>
            </a:r>
            <a:r>
              <a:rPr lang="en-GB" altLang="cs-CZ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  <a:r>
              <a:rPr lang="cs-CZ" altLang="cs-CZ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3,000 manuscripts</a:t>
            </a:r>
            <a:r>
              <a:rPr lang="cs-CZ" altLang="cs-CZ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1,500 incunabula</a:t>
            </a:r>
            <a:r>
              <a:rPr lang="cs-CZ" altLang="cs-CZ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860 </a:t>
            </a:r>
            <a:r>
              <a:rPr lang="en-GB" altLang="cs-CZ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Strahovský</a:t>
            </a:r>
            <a:r>
              <a:rPr lang="en-GB" altLang="cs-CZ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evangeliář</a:t>
            </a:r>
            <a:endParaRPr lang="en-GB" altLang="cs-CZ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endParaRPr lang="cs-CZ" altLang="cs-CZ" sz="2400" b="1" dirty="0">
              <a:latin typeface="Calibri" pitchFamily="34" charset="0"/>
            </a:endParaRPr>
          </a:p>
          <a:p>
            <a:endParaRPr lang="cs-CZ" altLang="cs-CZ" dirty="0"/>
          </a:p>
        </p:txBody>
      </p:sp>
      <p:pic>
        <p:nvPicPr>
          <p:cNvPr id="18" name="Picture 10" descr="Strahovský klášt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16674" b="7905"/>
          <a:stretch/>
        </p:blipFill>
        <p:spPr bwMode="auto">
          <a:xfrm>
            <a:off x="2137156" y="3996000"/>
            <a:ext cx="2182844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obsah 2"/>
          <p:cNvSpPr txBox="1">
            <a:spLocks/>
          </p:cNvSpPr>
          <p:nvPr/>
        </p:nvSpPr>
        <p:spPr bwMode="auto">
          <a:xfrm>
            <a:off x="813007" y="6192000"/>
            <a:ext cx="286060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48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Basilica of the Assumption of Our Lady</a:t>
            </a:r>
            <a:endParaRPr lang="en-GB" sz="2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41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8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Premonstratensian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Doksany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Convent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1140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crypt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4104" name="Picture 8" descr="http://www.dltm.cz/uploads/366f70eac3cefcfb125edf520ed0a887a0695544_uploaded_doksany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296000"/>
            <a:ext cx="3888000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oto.turistika.cz/foto/38915/50939/full_ed7dae_kryp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1296000"/>
            <a:ext cx="3852000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upload.wikimedia.org/wikipedia/commons/thumb/a/ab/Doksany_Convent_CZ_provisory_136.jpg/1280px-Doksany_Convent_CZ_provisory_1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5"/>
          <a:stretch/>
        </p:blipFill>
        <p:spPr bwMode="auto">
          <a:xfrm>
            <a:off x="576000" y="3996000"/>
            <a:ext cx="3888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img20.rajce.idnes.cz/d2003/11/11776/11776610_5c46eb3d8c802ca1b5a13a05e3e88640/images/P10605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7" b="10783"/>
          <a:stretch/>
        </p:blipFill>
        <p:spPr bwMode="auto">
          <a:xfrm>
            <a:off x="4716000" y="3996000"/>
            <a:ext cx="3852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26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8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Premonstratensian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Louka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Znojmo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1190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plundered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1425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130" name="Picture 10" descr="http://svatba.kruzici.cz/wp-content/uploads/2012/01/3V4O2879-e1332326804796-700x3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r="3916"/>
          <a:stretch/>
        </p:blipFill>
        <p:spPr bwMode="auto">
          <a:xfrm>
            <a:off x="5220000" y="4284000"/>
            <a:ext cx="2947022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hotelhappystar.cz/wp-content/uploads/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296000"/>
            <a:ext cx="3887999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husitstvi.cz/wp-content/uploads/g136-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b="17750"/>
          <a:stretch/>
        </p:blipFill>
        <p:spPr bwMode="auto">
          <a:xfrm>
            <a:off x="1044000" y="4040876"/>
            <a:ext cx="4029075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Kostel Nanebevzetí Panny Mar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6" b="1941"/>
          <a:stretch/>
        </p:blipFill>
        <p:spPr bwMode="auto">
          <a:xfrm>
            <a:off x="4716000" y="1296000"/>
            <a:ext cx="3742452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53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080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Commandry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Order of Knights of Saint John of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Jerusalem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1150s-60s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5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fortified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cs-CZ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ramparts</a:t>
            </a:r>
            <a:r>
              <a:rPr lang="cs-CZ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 </a:t>
            </a:r>
            <a:r>
              <a:rPr lang="en-GB" sz="15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basilica, hospital, convent, parish school, bathhouse, </a:t>
            </a:r>
            <a:r>
              <a:rPr lang="en-GB" sz="15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brewery</a:t>
            </a:r>
            <a:endParaRPr lang="cs-CZ" sz="15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Sovereign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</a:t>
            </a:r>
            <a:r>
              <a:rPr lang="en-GB" sz="1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Hospitaller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of Saint John of Jerusalem of Rhodes and of Malta or Sovereign Military Order of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Malta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48" name="Picture 4" descr="Johanitská kome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72000"/>
            <a:ext cx="4157998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b/b8/Mal%C3%A1_Strana%2C_L%C3%A1ze%C5%88sk%C3%A1%2C_ji%C5%BEn%C3%AD_%C4%8D%C3%A1st.jpg/1280px-Mal%C3%A1_Strana%2C_L%C3%A1ze%C5%88sk%C3%A1%2C_ji%C5%BEn%C3%AD_%C4%8D%C3%A1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9025"/>
          <a:stretch/>
        </p:blipFill>
        <p:spPr bwMode="auto">
          <a:xfrm>
            <a:off x="5312608" y="1548000"/>
            <a:ext cx="2871477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fototuristika.cz/data/wysiwyg/tips/842/image/kostel_Panny_Marie_pod_%C5%99et%C4%9Bzem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5"/>
          <a:stretch/>
        </p:blipFill>
        <p:spPr bwMode="auto">
          <a:xfrm>
            <a:off x="4676694" y="3636000"/>
            <a:ext cx="4143306" cy="2628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59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564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Sedlec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1142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(burnt by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1421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Church of the Assumption of Virgin Mary and John the Baptist – one of first High Gothic buildings)</a:t>
            </a:r>
            <a:endParaRPr lang="en-GB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7172" name="Picture 4" descr="https://upload.wikimedia.org/wikipedia/commons/thumb/d/d6/Kl%C3%A1%C5%A1ter_cisterci%C3%A1ck%C3%BD%2C_s_omezen%C3%ADm_bez_budovy_j%C3%ADdelny_%28Sedlec%29_%283%29.jpg/1280px-Kl%C3%A1%C5%A1ter_cisterci%C3%A1ck%C3%BD%2C_s_omezen%C3%ADm_bez_budovy_j%C3%ADdelny_%28Sedlec%29_%283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r="-176"/>
          <a:stretch/>
        </p:blipFill>
        <p:spPr bwMode="auto">
          <a:xfrm>
            <a:off x="648000" y="3776614"/>
            <a:ext cx="3852000" cy="2567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upload.wikimedia.org/wikipedia/commons/5/52/Kutn%C3%A1_Hora,_Sedlec,_kl%C3%A1%C5%A1tern%C3%AD_kostel,_lo%C4%8F,_klenba_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6" r="4743"/>
          <a:stretch/>
        </p:blipFill>
        <p:spPr bwMode="auto">
          <a:xfrm>
            <a:off x="4788000" y="1584000"/>
            <a:ext cx="37080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abicko.avcr.cz/miranda2/export/sitesavcr/data.avcr.cz/abicko/2009/12/Images/09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5206"/>
          <a:stretch/>
        </p:blipFill>
        <p:spPr bwMode="auto">
          <a:xfrm rot="5400000">
            <a:off x="5510031" y="3356700"/>
            <a:ext cx="2267257" cy="37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www.pruvodcikutnahora.cz/img/pamatky/sedlecka-katedral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 b="8937"/>
          <a:stretch/>
        </p:blipFill>
        <p:spPr bwMode="auto">
          <a:xfrm>
            <a:off x="648000" y="1584000"/>
            <a:ext cx="3852000" cy="2038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944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7687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Monastery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1144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alt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rebuilding </a:t>
            </a:r>
            <a:r>
              <a:rPr lang="cs-CZ" alt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altLang="cs-CZ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Santini</a:t>
            </a:r>
            <a:r>
              <a:rPr lang="en-GB" alt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K. I. </a:t>
            </a:r>
            <a:r>
              <a:rPr lang="en-GB" altLang="cs-CZ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Dienzenhofer</a:t>
            </a:r>
            <a:r>
              <a:rPr lang="en-GB" alt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-252000">
              <a:buClr>
                <a:srgbClr val="C00000"/>
              </a:buClr>
            </a:pPr>
            <a:r>
              <a:rPr lang="en-GB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swamp land → 5,100 oak piles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Picture 12" descr="http://i.idnes.cz/11/073/org/ABR3c9e37_plasy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9430" r="4884" b="4748"/>
          <a:stretch/>
        </p:blipFill>
        <p:spPr bwMode="auto">
          <a:xfrm>
            <a:off x="216000" y="1260000"/>
            <a:ext cx="436766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17 celkový horní prostor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2" t="2380" r="23905" b="16008"/>
          <a:stretch/>
        </p:blipFill>
        <p:spPr bwMode="auto">
          <a:xfrm>
            <a:off x="6696000" y="1260000"/>
            <a:ext cx="2273677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upload.wikimedia.org/wikipedia/commons/b/bf/Kl%C3%A1%C5%A1ter_%28Plasy%29_-_Ambi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 b="8198"/>
          <a:stretch/>
        </p:blipFill>
        <p:spPr bwMode="auto">
          <a:xfrm>
            <a:off x="4710670" y="1266999"/>
            <a:ext cx="1858322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upload.wikimedia.org/wikipedia/commons/thumb/9/9d/Plasy%2C_Czech_town_-_monastery%2C_large_hall.jpg/640px-Plasy%2C_Czech_town_-_monastery%2C_large_h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r="6712" b="17628"/>
          <a:stretch/>
        </p:blipFill>
        <p:spPr bwMode="auto">
          <a:xfrm>
            <a:off x="3949729" y="4068000"/>
            <a:ext cx="221656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www.klaster-plasy.cz/App/Data/Download-Foto/Desktop_Plasy_03-12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057" r="3078" b="29791"/>
          <a:stretch/>
        </p:blipFill>
        <p:spPr bwMode="auto">
          <a:xfrm>
            <a:off x="539999" y="4230000"/>
            <a:ext cx="3276019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://2.bp.blogspot.com/-cbFsxM0TkE8/TcAGYzbgcXI/AAAAAAAAA2U/mm03yj0Gifk/s1600/2011-05-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t="1874" r="44529" b="16958"/>
          <a:stretch/>
        </p:blipFill>
        <p:spPr bwMode="auto">
          <a:xfrm>
            <a:off x="6300719" y="4230000"/>
            <a:ext cx="2304000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89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66370"/>
          </a:xfrm>
        </p:spPr>
        <p:txBody>
          <a:bodyPr/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of Saint Procopius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Třebíč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1240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of Benedictine monastery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upload.wikimedia.org/wikipedia/commons/thumb/e/e1/Trebic_podklasteri_bazilika_opatska_kaple.jpg/1024px-Trebic_podklasteri_bazilika_opatska_kap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1"/>
          <a:stretch/>
        </p:blipFill>
        <p:spPr bwMode="auto">
          <a:xfrm>
            <a:off x="5112000" y="1297134"/>
            <a:ext cx="3348000" cy="2205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8/82/Bazilika_svat%C3%A9ho_Prokopa_v_T%C5%99eb%C3%AD%C4%8Di_-_interi%C3%A9r.jpg/1024px-Bazilika_svat%C3%A9ho_Prokopa_v_T%C5%99eb%C3%AD%C4%8Di_-_interi%C3%A9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0" y="3636000"/>
            <a:ext cx="3348000" cy="2675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ebic podklasteri bazilika velka apsid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/>
          <a:stretch/>
        </p:blipFill>
        <p:spPr bwMode="auto">
          <a:xfrm>
            <a:off x="683568" y="1650439"/>
            <a:ext cx="4172540" cy="40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15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368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century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 structures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monasteries, castles, town houses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fortifications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Semi-arch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barrel vault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Ecclesiastic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structures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(small round churches)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(large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MAIN STYLES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044" name="Picture 20" descr="http://posemberi.brodahr.cz/wp-content/gallery/test/kostelpannymar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7963"/>
          <a:stretch/>
        </p:blipFill>
        <p:spPr bwMode="auto">
          <a:xfrm>
            <a:off x="4680000" y="2772000"/>
            <a:ext cx="4032448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g.denik.cz/69/d5/plavec_obec_vesnice_znojemsko_5_denik-485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2771423"/>
            <a:ext cx="40320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0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556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Přimda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ruin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oldest known stone castle on our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territory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Wladislaus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1121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Chronica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Boëmorum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Cosmas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Zdík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 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Přemyslid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Palace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Bishop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Olomouc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Jindřich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Zdík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1130s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torso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Wenceslas Hillock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Wenceslas III, last male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Přemyslid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1306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Cheb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 Pfalz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Friedrich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Barbarossa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1180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Romanesque-Gothic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of Saints Erhard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Ursula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floor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Romanesque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upper early Gothic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Castles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Empire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castles/palaces</a:t>
            </a:r>
            <a:r>
              <a:rPr 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Emperor moved with his court around Empire</a:t>
            </a:r>
            <a:r>
              <a:rPr 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pfalzes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provided him necessary conveniences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Zřícenina hradu Přimda - nejstarší kamenný hrad v Česku">
            <a:hlinkClick r:id="rId3" tooltip="&quot;Zřícenina hradu Přimda - nejstarší kamenný hrad v Česku&quot;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" y="3456000"/>
            <a:ext cx="3024000" cy="226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 descr="http://media.novinky.cz/714/217146-top_foto1-yuna2.jpg?12791934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r="10704"/>
          <a:stretch/>
        </p:blipFill>
        <p:spPr bwMode="auto">
          <a:xfrm>
            <a:off x="5904000" y="3456000"/>
            <a:ext cx="3024336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2" descr="https://upload.wikimedia.org/wikipedia/commons/thumb/4/4d/Romansky_sloh.jpg/1024px-Romansky_slo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10161" r="3181" b="3931"/>
          <a:stretch/>
        </p:blipFill>
        <p:spPr bwMode="auto">
          <a:xfrm>
            <a:off x="3384000" y="3096000"/>
            <a:ext cx="2376000" cy="161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upload.wikimedia.org/wikipedia/commons/thumb/d/d0/Kaple_svateho_Jana_Krtitele.jpg/1024px-Kaple_svateho_Jana_Krtite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7034" r="7994" b="4910"/>
          <a:stretch/>
        </p:blipFill>
        <p:spPr bwMode="auto">
          <a:xfrm>
            <a:off x="3618001" y="4828418"/>
            <a:ext cx="1907997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3563999" y="6052418"/>
            <a:ext cx="2016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Gothic</a:t>
            </a: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 John </a:t>
            </a:r>
            <a:r>
              <a:rPr lang="cs-CZ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Baptist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41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9610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Originated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12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&amp;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Lands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stone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verticality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slenderness pointing upwards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aspiration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Pointed arch, ribbed vault, clustered columns, flying buttress, towers &amp; spires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Doorways, windows, arcades &amp; galleries – pointed arches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Vertical mouldings around doors, figurative sculpture, plastic details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(figural, animal &amp; plant)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Windows with stained glass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(scenes from Bible or life of Christ, representing saints or patrons)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rose windows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(round, large, above portal)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pinnacles, gargoyles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(in form of grotesque)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Numerous cathedrals, abbeys &amp; churches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Castles,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palaces, town halls, guild halls, universities, city walls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bridges</a:t>
            </a:r>
            <a:endParaRPr lang="en-GB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349" y="126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GOTHIC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5364" name="Picture 4" descr="sestidilna klenb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1346" b="11960"/>
          <a:stretch/>
        </p:blipFill>
        <p:spPr bwMode="auto">
          <a:xfrm>
            <a:off x="4582649" y="3996000"/>
            <a:ext cx="200121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www.ozolciems.lv/tour_photos/2_14320268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8417" r="24905" b="5492"/>
          <a:stretch/>
        </p:blipFill>
        <p:spPr bwMode="auto">
          <a:xfrm>
            <a:off x="6696000" y="3996000"/>
            <a:ext cx="233976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http://media0.webgarden.name/images/media0:4c30e9a6345f7.jpg/P1160846%20chrli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8154" r="12157" b="12976"/>
          <a:stretch/>
        </p:blipFill>
        <p:spPr bwMode="auto">
          <a:xfrm>
            <a:off x="144000" y="3996000"/>
            <a:ext cx="178305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ttp://upload.wikimedia.org/wikipedia/commons/f/f7/Soissons_cathedral_1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197" r="11147" b="-1"/>
          <a:stretch/>
        </p:blipFill>
        <p:spPr bwMode="auto">
          <a:xfrm>
            <a:off x="2030152" y="3996000"/>
            <a:ext cx="244827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50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8478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Convent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Agnes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1231,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in Prague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Princess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Agnes of Bohemia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(Poor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Clares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http://geo3.fsv.cvut.cz/bp/cechurova/podklady/model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1" l="2389" r="9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0" y="3636000"/>
            <a:ext cx="4029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fototuristika.cz/data/wysiwyg/tips/510/image/Ane%C5%BEsk%C3%BD_kl%C3%A1%C5%A1ter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6"/>
          <a:stretch/>
        </p:blipFill>
        <p:spPr bwMode="auto">
          <a:xfrm>
            <a:off x="288000" y="1260000"/>
            <a:ext cx="2463471" cy="3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www.praguecityline.cz/wp-content/gallery/praha-1-anezsky-klaster/praha-1-anezsky-klaster090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r="3663" b="15168"/>
          <a:stretch/>
        </p:blipFill>
        <p:spPr bwMode="auto">
          <a:xfrm>
            <a:off x="5256000" y="1260000"/>
            <a:ext cx="3600000" cy="2401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www.fotoaparat.cz/g/09/10/20/670448_efd1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326" r="2527" b="38097"/>
          <a:stretch/>
        </p:blipFill>
        <p:spPr bwMode="auto">
          <a:xfrm>
            <a:off x="360000" y="4464000"/>
            <a:ext cx="3936658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upload.wikimedia.org/wikipedia/commons/e/e2/Kostel_Krista_Spasitele_%28Ane%C5%BEsk%C3%BD_kl%C3%A1%C5%A1ter%2C_Praha_1%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6"/>
          <a:stretch/>
        </p:blipFill>
        <p:spPr bwMode="auto">
          <a:xfrm>
            <a:off x="2919942" y="1512000"/>
            <a:ext cx="216758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upload.wikimedia.org/wikipedia/commons/thumb/a/a0/Agneskloster_Kapitell_2.jpg/1280px-Agneskloster_Kapitell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7461" r="12114"/>
          <a:stretch/>
        </p:blipFill>
        <p:spPr bwMode="auto">
          <a:xfrm>
            <a:off x="6464695" y="5379398"/>
            <a:ext cx="1674990" cy="12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14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 1526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Ottokar II </a:t>
            </a:r>
            <a:r>
              <a:rPr lang="cs-CZ" sz="1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Bohemia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44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4076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Premonstratensian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Abbey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Teplá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1193 (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1232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consecrated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en-GB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largest library (after Strahov)</a:t>
            </a:r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100,000 volumes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://www.geology.cz/aplikace/fotoarchiv/sobr.php?r=700&amp;id=1876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r="-1728" b="6100"/>
          <a:stretch/>
        </p:blipFill>
        <p:spPr bwMode="auto">
          <a:xfrm>
            <a:off x="5208591" y="3852000"/>
            <a:ext cx="2902115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Klášer Tepl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r="2022" b="15940"/>
          <a:stretch/>
        </p:blipFill>
        <p:spPr bwMode="auto">
          <a:xfrm>
            <a:off x="4716000" y="1332000"/>
            <a:ext cx="3887298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www.turistika-hornislavkov.cz/cz/system/files/imagecache/obr_stranka_orig/images/photos/klaster-tepla-7_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 bwMode="auto">
          <a:xfrm>
            <a:off x="540000" y="3853226"/>
            <a:ext cx="3888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www.ceskatelevize.cz/ct24/sites/default/files/styles/scale_1180/public/images/1046145-578063.jpg?itok=KigDxjg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/>
          <a:stretch/>
        </p:blipFill>
        <p:spPr bwMode="auto">
          <a:xfrm>
            <a:off x="540000" y="1332000"/>
            <a:ext cx="3888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49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6876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Osek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unique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Chapter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0">
              <a:buClr>
                <a:srgbClr val="C00000"/>
              </a:buClr>
              <a:buNone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Romanesque stone reading pulpit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http://monasterium.kub.cz/files/cache/acc83e964ea75edc001ed568b424897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1254" r="4799"/>
          <a:stretch/>
        </p:blipFill>
        <p:spPr bwMode="auto">
          <a:xfrm>
            <a:off x="5544000" y="4068000"/>
            <a:ext cx="3059848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upload.wikimedia.org/wikipedia/commons/thumb/6/68/Osek%2C_kl%C3%A1%C5%A1ter_cisterci%C3%A1k%C5%AF.JPG/1280px-Osek%2C_kl%C3%A1%C5%A1ter_cisterci%C3%A1k%C5%A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6"/>
          <a:stretch/>
        </p:blipFill>
        <p:spPr bwMode="auto">
          <a:xfrm>
            <a:off x="540000" y="4068000"/>
            <a:ext cx="3404808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vyletnik.cz/images/profily/mesto/osek/foto/osek-fc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b="9726"/>
          <a:stretch/>
        </p:blipFill>
        <p:spPr bwMode="auto">
          <a:xfrm>
            <a:off x="432000" y="1260000"/>
            <a:ext cx="4029075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photos.wikimapia.org/p/00/00/90/33/82_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"/>
          <a:stretch/>
        </p:blipFill>
        <p:spPr bwMode="auto">
          <a:xfrm>
            <a:off x="4680000" y="1260001"/>
            <a:ext cx="403200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jedinak.cz/foto/geniusloci/Osek_klaster_0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54093" b="7201"/>
          <a:stretch/>
        </p:blipFill>
        <p:spPr bwMode="auto">
          <a:xfrm>
            <a:off x="4078576" y="4068000"/>
            <a:ext cx="1331656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74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4076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Convent Porta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Coeli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1233,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in Moravia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Předklášteří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Tišnova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0900" indent="0">
              <a:buClr>
                <a:srgbClr val="C00000"/>
              </a:buClr>
              <a:buSzPct val="100000"/>
              <a:buNone/>
            </a:pP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6" name="Picture 24" descr="http://www.sklisen.cz/sahaweb/fotky/img/1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3895" r="20772" b="5274"/>
          <a:stretch/>
        </p:blipFill>
        <p:spPr bwMode="auto">
          <a:xfrm>
            <a:off x="4147975" y="3960000"/>
            <a:ext cx="2218073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upload.wikimedia.org/wikipedia/commons/thumb/a/a2/Kreuzgang_Porta_Coeli.JPG/800px-Kreuzgang_Porta_Coel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0"/>
          <a:stretch/>
        </p:blipFill>
        <p:spPr bwMode="auto">
          <a:xfrm>
            <a:off x="6578438" y="3960000"/>
            <a:ext cx="2241562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www.dama-online.cz/wp-content/uploads/2012/09/05PortaCoeli-BranaNeb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1"/>
          <a:stretch/>
        </p:blipFill>
        <p:spPr bwMode="auto">
          <a:xfrm>
            <a:off x="4788000" y="1260001"/>
            <a:ext cx="4032000" cy="2529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foto.turistika.cz/foto/136136/102413/lrg_dscf9496_panora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12230"/>
          <a:stretch/>
        </p:blipFill>
        <p:spPr bwMode="auto">
          <a:xfrm>
            <a:off x="360000" y="3441600"/>
            <a:ext cx="357558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://www.komenda.eu/img/letecke/komenda_letecke_foto0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23697" r="12624" b="20205"/>
          <a:stretch/>
        </p:blipFill>
        <p:spPr bwMode="auto">
          <a:xfrm>
            <a:off x="360000" y="1293271"/>
            <a:ext cx="4212000" cy="1986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652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4076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 </a:t>
            </a:r>
            <a:r>
              <a:rPr lang="cs-CZ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onaster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Zlatá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Koruna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(1263)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Thorn from the </a:t>
            </a:r>
            <a:r>
              <a:rPr lang="en-GB" sz="1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Crrown</a:t>
            </a:r>
            <a:endParaRPr lang="en-GB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http://www.klaster-zlatakoruna.eu/data/editor/17cs_16.jpg?gcm_date=138564064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"/>
          <a:stretch/>
        </p:blipFill>
        <p:spPr bwMode="auto">
          <a:xfrm>
            <a:off x="4680000" y="1277926"/>
            <a:ext cx="4104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Zahrada s konventními budovam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22908" b="14530"/>
          <a:stretch/>
        </p:blipFill>
        <p:spPr bwMode="auto">
          <a:xfrm>
            <a:off x="6012000" y="3888000"/>
            <a:ext cx="2772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0" name="Picture 2" descr="http://i.idnes.cz/13/081/org/JB4ceb50_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/>
          <a:stretch/>
        </p:blipFill>
        <p:spPr bwMode="auto">
          <a:xfrm>
            <a:off x="359999" y="1332000"/>
            <a:ext cx="4104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ikaplice.cz/images/preview/14089176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5151"/>
          <a:stretch/>
        </p:blipFill>
        <p:spPr bwMode="auto">
          <a:xfrm>
            <a:off x="356084" y="3888000"/>
            <a:ext cx="2772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prostoryproakce.cz/foto/objekty/495/foto/138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7670"/>
          <a:stretch/>
        </p:blipFill>
        <p:spPr bwMode="auto">
          <a:xfrm>
            <a:off x="3290121" y="4050000"/>
            <a:ext cx="2563757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9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6876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 </a:t>
            </a:r>
            <a:r>
              <a:rPr lang="cs-CZ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onaster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Vyšší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Brod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(1259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Chapter hall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en-GB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largest library in Bohemia (70,000</a:t>
            </a:r>
            <a:r>
              <a:rPr lang="en-GB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Záviš </a:t>
            </a:r>
            <a:r>
              <a:rPr lang="cs-CZ" altLang="cs-CZ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piece</a:t>
            </a:r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wood</a:t>
            </a:r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 descr="http://g.denik.cz/5/65/zemska-vystava-cb13-zavisuv-kriz-vyssi-brod-rakousko-jizni-cechy29_galerie-9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/>
          <a:stretch/>
        </p:blipFill>
        <p:spPr bwMode="auto">
          <a:xfrm>
            <a:off x="5292000" y="3780000"/>
            <a:ext cx="3459398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grenzgenial.info/uploads/tx_templavoila/KlosterVissyBrod_3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"/>
          <a:stretch/>
        </p:blipFill>
        <p:spPr bwMode="auto">
          <a:xfrm>
            <a:off x="432002" y="3780000"/>
            <a:ext cx="3292638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Záviš`s cross, source: Cisterciácké opatství Vyšší Brod, Milan Hlinomaz, Ivan Ulrich, ISBN - 80 - 85627 - 39 -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3735" r="21008" b="5275"/>
          <a:stretch/>
        </p:blipFill>
        <p:spPr bwMode="auto">
          <a:xfrm>
            <a:off x="3852000" y="2700000"/>
            <a:ext cx="1507416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fotoalpy.cz/pictures/166-V00x_8704_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6" b="7857"/>
          <a:stretch/>
        </p:blipFill>
        <p:spPr bwMode="auto">
          <a:xfrm>
            <a:off x="5220000" y="1260000"/>
            <a:ext cx="3528448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http://pensionterezka.cz/images/_MG_38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8230" r="4565" b="2988"/>
          <a:stretch/>
        </p:blipFill>
        <p:spPr bwMode="auto">
          <a:xfrm>
            <a:off x="432000" y="1260000"/>
            <a:ext cx="352839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93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77379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Procopius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unique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mixture of Romanesque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mature forms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Bridge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Písek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bridge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110 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6.25 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6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pillars,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statues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cross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Synagogue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Jewish Quarter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twin-nave synagogue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still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chemeClr val="tx1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://www.dotrebice.cz/foto/fotogalerie/1395920955_b_img_05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5575" b="17061"/>
          <a:stretch/>
        </p:blipFill>
        <p:spPr bwMode="auto">
          <a:xfrm>
            <a:off x="252000" y="1944000"/>
            <a:ext cx="36004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i.idnes.cz/12/092/cl6/MAQ45cb90_pisek_1_kamennA_mo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5302" b="17925"/>
          <a:stretch/>
        </p:blipFill>
        <p:spPr bwMode="auto">
          <a:xfrm>
            <a:off x="252000" y="4284000"/>
            <a:ext cx="360000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www.kudykam.com/img/mista/mid/1140-29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t="4421" r="21363" b="4432"/>
          <a:stretch/>
        </p:blipFill>
        <p:spPr bwMode="auto">
          <a:xfrm>
            <a:off x="3960001" y="5170073"/>
            <a:ext cx="1253653" cy="13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upload.wikimedia.org/wikipedia/commons/thumb/c/c8/Old_new_synagogue_in_Prague_-_inside.jpg/800px-Old_new_synagogue_in_Prague_-_insi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/>
          <a:stretch/>
        </p:blipFill>
        <p:spPr bwMode="auto">
          <a:xfrm>
            <a:off x="6300000" y="1944000"/>
            <a:ext cx="2628000" cy="3833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http://www.praguecityline.cz/wp-content/uploads/2010/07/Pha1-Staronov%C3%A1-synagoga0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" b="15449"/>
          <a:stretch/>
        </p:blipFill>
        <p:spPr bwMode="auto">
          <a:xfrm>
            <a:off x="3960001" y="2340000"/>
            <a:ext cx="222791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85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8884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Zvíkov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court with arcades in 2 levels, Chapel of Saint Wenceslas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(mural decorations)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Bezděz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Castle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(beautiful chapel)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example of an unaltered castle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century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Křivoklát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Špilberk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Veveří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Buchlov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Hulvaldy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EARLY GOTHIC – PŘEMYSLID 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2" name="Picture 58" descr="http://im.foto.mapy.cz/pub/big/000/00e/00000e306_16e6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8965" b="18947"/>
          <a:stretch/>
        </p:blipFill>
        <p:spPr bwMode="auto">
          <a:xfrm>
            <a:off x="3215269" y="4356000"/>
            <a:ext cx="2790216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8" descr="http://upload.wikimedia.org/wikipedia/commons/a/a5/Hrad_Zv%C3%ADkov_%28Zv%C3%ADkovsk%C3%A9_Podhrad%C3%AD%29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4376" r="8016" b="14165"/>
          <a:stretch/>
        </p:blipFill>
        <p:spPr bwMode="auto">
          <a:xfrm>
            <a:off x="324001" y="4140000"/>
            <a:ext cx="275865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ceskehrady.info/wp-content/uploads/2010/09/zvikov010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2" b="11608"/>
          <a:stretch/>
        </p:blipFill>
        <p:spPr bwMode="auto">
          <a:xfrm>
            <a:off x="323999" y="1930464"/>
            <a:ext cx="403200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2" descr="https://farm7.staticflickr.com/6190/6072827718_5e15042bde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2"/>
          <a:stretch/>
        </p:blipFill>
        <p:spPr bwMode="auto">
          <a:xfrm>
            <a:off x="5507448" y="5232700"/>
            <a:ext cx="734065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upload.wikimedia.org/wikipedia/commons/thumb/a/ab/Hrad_Bezd%C4%9Bz_-_kaple.jpg/1280px-Hrad_Bezd%C4%9Bz_-_kapl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4220" r="10918" b="993"/>
          <a:stretch/>
        </p:blipFill>
        <p:spPr bwMode="auto">
          <a:xfrm>
            <a:off x="6371727" y="4140000"/>
            <a:ext cx="2448273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http://upload.wikimedia.org/wikipedia/commons/1/1c/Bezde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7" b="9404"/>
          <a:stretch/>
        </p:blipFill>
        <p:spPr bwMode="auto">
          <a:xfrm>
            <a:off x="4788000" y="1930464"/>
            <a:ext cx="403200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92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6637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style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Broken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cross, rib)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vault and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pillars/columns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Cathedrals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(tall ecclesiastical structures)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castles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bridges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4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–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Přemyslid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(13 to early 14 century,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Ottokar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II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Bohemia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64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– Luxembourg 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(14 to early 15 century, Charles IV, Wenceslas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64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–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Jagiellonian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(15 to 1526, Wladislaus 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Ludwig)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Parler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Benedikt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Rejt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Ried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MAIN STYLES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9700" name="Picture 4" descr="http://img9.rajce.idnes.cz/d0901/2/2675/2675949_7603a8b1aefbcd43e7caeabde58c06f8/images/18_katedrala_sv._Vaclav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/>
          <a:stretch/>
        </p:blipFill>
        <p:spPr bwMode="auto">
          <a:xfrm>
            <a:off x="2196000" y="3276000"/>
            <a:ext cx="2160000" cy="3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penzion-zahrada.cz/data/user/petrov-interi-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1"/>
          <a:stretch/>
        </p:blipFill>
        <p:spPr bwMode="auto">
          <a:xfrm>
            <a:off x="4788000" y="3276000"/>
            <a:ext cx="2160000" cy="3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77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81703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Assumption of Virgin Mary and Saint John the Baptist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Sedlec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1300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Cistercian Monastery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Zbraslav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destroyed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 Wars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Saint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Vitus Cathedral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1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344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Matthias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Parler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(rib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vault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nave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in 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Wenceslas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Charles Bridge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 Bridge Tower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Parler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Karlštejn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1348–1357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decorated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until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1367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Holy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precious stones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panel paintings of saints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Master Theodoric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golden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ceiling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resembles sky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stars, sun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moon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relics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jewels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900" indent="0">
              <a:buClr>
                <a:srgbClr val="C00000"/>
              </a:buClr>
              <a:buSzPct val="100000"/>
              <a:buNone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to early 15 century, Charles IV, Wenceslas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IV;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heyday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Gothic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stopped by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outbreak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Hussite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 in 1419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HIGH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– 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LUXEMBOURG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p_Pont_Charles_illumin____osvetleny_Karluv_M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7256" b="6804"/>
          <a:stretch>
            <a:fillRect/>
          </a:stretch>
        </p:blipFill>
        <p:spPr bwMode="auto">
          <a:xfrm>
            <a:off x="1296000" y="3708000"/>
            <a:ext cx="4328466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ttps://im-foto.mapy.cz/orig/000/02d/00002ded2_9a4c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00" y="3708000"/>
            <a:ext cx="1918623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33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6700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344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Matthias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Parler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(rib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vault in main nave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of first in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Europ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Wenceslas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SAINT VITUS CATHEDRAL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200" b="1" dirty="0">
                <a:latin typeface="Times New Roman"/>
              </a:rPr>
              <a:t>Cathedral of St Vitus, St Wenceslas and St Adalbert</a:t>
            </a:r>
            <a:endParaRPr lang="en-GB" sz="1200" b="1" dirty="0">
              <a:latin typeface="Times New Roman"/>
              <a:cs typeface="Times New Roman" pitchFamily="18" charset="0"/>
            </a:endParaRPr>
          </a:p>
        </p:txBody>
      </p:sp>
      <p:pic>
        <p:nvPicPr>
          <p:cNvPr id="12" name="Obrázek 11" descr="800px-St_Vi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 bwMode="auto">
          <a:xfrm>
            <a:off x="360000" y="1548000"/>
            <a:ext cx="3528000" cy="2299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2" descr="800px-SaintVitusCathedralFrontPra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996000"/>
            <a:ext cx="3528000" cy="2345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www.visitpraha.cz/img/3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1" y="2196000"/>
            <a:ext cx="2306200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g.denik.cz/1/7b/katedrala-sv-vita-569_denik-6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r="24784"/>
          <a:stretch/>
        </p:blipFill>
        <p:spPr bwMode="auto">
          <a:xfrm>
            <a:off x="4062423" y="2196000"/>
            <a:ext cx="2142909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70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06311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1348 –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1357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decorated until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1367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Matyas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Holy Cross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KARLŠTEJN CASTLE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www.npu.cz/download/1303904537/karlstejn-kaple.jpg"/>
          <p:cNvPicPr>
            <a:picLocks noChangeAspect="1" noChangeArrowheads="1"/>
          </p:cNvPicPr>
          <p:nvPr/>
        </p:nvPicPr>
        <p:blipFill rotWithShape="1">
          <a:blip r:embed="rId2" cstate="print"/>
          <a:srcRect b="4541"/>
          <a:stretch/>
        </p:blipFill>
        <p:spPr bwMode="auto">
          <a:xfrm>
            <a:off x="1502722" y="3744000"/>
            <a:ext cx="3960000" cy="2581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6" descr="http://files.nagrilu.webnode.cz/200011284-b6bebb7b94/Karl%C5%A1tejn%20-%20kaple%20sv.%20K%C5%99%C3%AD%C5%BEe.jpg"/>
          <p:cNvPicPr>
            <a:picLocks noChangeAspect="1" noChangeArrowheads="1"/>
          </p:cNvPicPr>
          <p:nvPr/>
        </p:nvPicPr>
        <p:blipFill rotWithShape="1">
          <a:blip r:embed="rId3" cstate="print"/>
          <a:srcRect l="4966" t="12317" r="4724" b="4777"/>
          <a:stretch/>
        </p:blipFill>
        <p:spPr bwMode="auto">
          <a:xfrm>
            <a:off x="5651205" y="1666648"/>
            <a:ext cx="3204000" cy="3586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6" name="Picture 6" descr="http://middleczech.kr-stredocesky.cz/wp-content/uploads/Karl%C5%A1tej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5561"/>
          <a:stretch/>
        </p:blipFill>
        <p:spPr bwMode="auto">
          <a:xfrm>
            <a:off x="732945" y="1260000"/>
            <a:ext cx="4029075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6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73691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tall columns supporting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vault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nave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side aisles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equal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Saint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Giles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Třeboň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Saint Vitus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Soběslav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two-nave churches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Saint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Vitus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Český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Krumlov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vault in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nave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HIGH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– 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LUXEMBOURG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1758" name="Picture 14" descr="http://img8.rajce.idnes.cz/d0803/0/617/617793_060de6eb0361e84cea8701f2cd622383/images/21._Trebon,_interier_sv_Jilj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2520000"/>
            <a:ext cx="248602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http://files.farnostsobeslav.webnode.cz/200000017-75f3776ed3/sv_Vit_z_boku_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8" b="5765"/>
          <a:stretch/>
        </p:blipFill>
        <p:spPr bwMode="auto">
          <a:xfrm>
            <a:off x="2933832" y="1908000"/>
            <a:ext cx="2948955" cy="2531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g.denik.cz/26/08/jh_kostel_jilji_tre_0708_denik-6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21012"/>
          <a:stretch/>
        </p:blipFill>
        <p:spPr bwMode="auto">
          <a:xfrm>
            <a:off x="2767016" y="4572000"/>
            <a:ext cx="1500657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4" descr="https://upload.wikimedia.org/wikipedia/commons/thumb/0/01/KrumlovPresbytar.jpg/800px-KrumlovPresbyt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2520000"/>
            <a:ext cx="2807999" cy="37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 descr="http://static.panoramio.com/photos/large/382816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2903" r="37964" b="25472"/>
          <a:stretch/>
        </p:blipFill>
        <p:spPr bwMode="auto">
          <a:xfrm>
            <a:off x="4421220" y="4572000"/>
            <a:ext cx="1633789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huge roof</a:t>
            </a:r>
            <a:r>
              <a:rPr 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windowed side walls typically spanning full height of interior</a:t>
            </a: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3131840" y="1988840"/>
            <a:ext cx="133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cs-CZ" alt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Vitus</a:t>
            </a: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Soběslav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3371493" y="4572000"/>
            <a:ext cx="90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cs-CZ" alt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Giles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auto">
          <a:xfrm>
            <a:off x="4752000" y="4572000"/>
            <a:ext cx="133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cs-CZ" alt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Vitus</a:t>
            </a: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Krumlov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45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4076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Točník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above already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existing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Žebrák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Castle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large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fire that destroyed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HIGH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– 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LUXEMBOURG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1" name="Picture 24" descr="http://www.rodinnevylety.cz/wp-content/uploads/2010/03/ZebrakTocnik-01-1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5150" r="6087" b="2173"/>
          <a:stretch/>
        </p:blipFill>
        <p:spPr bwMode="auto">
          <a:xfrm>
            <a:off x="288000" y="1368000"/>
            <a:ext cx="4539612" cy="34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ttp://turisticky-denik.cz/images/vizitky/preview/tv-307-tocni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14312" r="20661" b="16962"/>
          <a:stretch/>
        </p:blipFill>
        <p:spPr bwMode="auto">
          <a:xfrm>
            <a:off x="5076000" y="3132000"/>
            <a:ext cx="378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90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73691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churches, monasteries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burnt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down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Fortification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Tábor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probably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only precious architectural work of that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 wars 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years after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enough money to build any precious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Our Lady before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Týn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c,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Rejsek,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1510s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Lesser Town Gate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Charles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Bridge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expense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King George after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1464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century to 1526, Wladislaus and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Ludwig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Jagiellonian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Gothic may be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regarded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of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Renaissance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 in Bohemia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LATE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– 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JAGIELLONIAN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-foto.mapy.cz/orig/000/007/000007b92_938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592777"/>
            <a:ext cx="2819400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2500" r="17703" b="5569"/>
          <a:stretch/>
        </p:blipFill>
        <p:spPr bwMode="auto">
          <a:xfrm>
            <a:off x="3261230" y="2592102"/>
            <a:ext cx="1697002" cy="37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img.ceskatelevize.cz/program/porady/10168875608/foto09/20854215382_gal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/>
          <a:stretch/>
        </p:blipFill>
        <p:spPr bwMode="auto">
          <a:xfrm>
            <a:off x="5148000" y="2823603"/>
            <a:ext cx="3744000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24908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style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started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mix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Renaissance elements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Vladislav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Benedikt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Rejt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secular vaulted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inner supporting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columns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Gunpowder Gate</a:t>
            </a:r>
            <a:r>
              <a:rPr lang="en-GB" sz="20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Matěj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Rejsek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inspired by the Old Town Bridge Tower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Barbara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Benedikt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Rejt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Matěj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Rejsek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LATE 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– 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JAGIELLONIAN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  <a:cs typeface="Times New Roman" panose="02020603050405020304" pitchFamily="18" charset="0"/>
              </a:rPr>
              <a:t>GOTHIC</a:t>
            </a:r>
            <a:endParaRPr lang="en-GB" sz="2800" dirty="0">
              <a:solidFill>
                <a:srgbClr val="FFFFFF"/>
              </a:solidFill>
              <a:effectLst/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pload.wikimedia.org/wikipedia/commons/thumb/b/ba/Prag_Vladislav-Saal.jpg/800px-Prag_Vladislav-Sa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r="5925"/>
          <a:stretch/>
        </p:blipFill>
        <p:spPr bwMode="auto">
          <a:xfrm>
            <a:off x="144000" y="2412000"/>
            <a:ext cx="2448272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4/47/Prag_Pulverturm.jpg/800px-Prag_Pulvertu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t="6852" r="11965"/>
          <a:stretch/>
        </p:blipFill>
        <p:spPr bwMode="auto">
          <a:xfrm>
            <a:off x="2689549" y="2412000"/>
            <a:ext cx="1987042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orld.pavelj.cz/wp-content/gallery/kutna_hora/kh04_barbor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r="4267"/>
          <a:stretch/>
        </p:blipFill>
        <p:spPr bwMode="auto">
          <a:xfrm>
            <a:off x="4779841" y="2916000"/>
            <a:ext cx="1890547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schnablova.net/www/Goticke%20pamatky/Fotky/KHBarbora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r="4482"/>
          <a:stretch/>
        </p:blipFill>
        <p:spPr bwMode="auto">
          <a:xfrm>
            <a:off x="6768000" y="2412000"/>
            <a:ext cx="2232248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26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889040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centuries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Czech Lands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coexisted 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until late 16c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Revival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certain elements of ancient Greek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 architecture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Emphasis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symmetry, geometry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regularity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parts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arrangements of columns, pilasters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lintels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square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symmetrical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attic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joint windows in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frame,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semi-circular arches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vaults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arcades, hemispherical domes,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niches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aedicules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paintings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frescoes &amp;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sgrafitti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ornamental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Regular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repetition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openings on each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walls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brick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rendered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 laid in straight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topped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cornice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4098" name="Picture 2" descr="http://player.slideplayer.cz/11/3451945/data/images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99" y="3600000"/>
            <a:ext cx="1652135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5879" r="6013"/>
          <a:stretch/>
        </p:blipFill>
        <p:spPr>
          <a:xfrm>
            <a:off x="4244020" y="3600000"/>
            <a:ext cx="227860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http://img99.rajce.idnes.cz/d9902/7/7364/7364682_d22f45f118fc19ac1fabe2709c602971/images/zmekNelahozev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7" r="6977"/>
          <a:stretch/>
        </p:blipFill>
        <p:spPr bwMode="auto">
          <a:xfrm>
            <a:off x="6674614" y="3600000"/>
            <a:ext cx="2340000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tipynacestu.cd.cz/simple/media?action=view&amp;id=428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1"/>
          <a:stretch/>
        </p:blipFill>
        <p:spPr bwMode="auto">
          <a:xfrm>
            <a:off x="144000" y="3600000"/>
            <a:ext cx="2143913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83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66370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Earliest elements – portals of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Moravská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Třebová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Tovačov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Castles</a:t>
            </a: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Vladislav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rectangular windows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earliest Renaissance elements, one bears date 1493)</a:t>
            </a: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Louis’ Wing of the Royal Palace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Renaissance residential building in Bohemia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Royal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Summer Palace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(Belvedere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relief decorations, arcades supporting large balcony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summer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 for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royal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White Mountain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shape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a six-pointed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6146" name="Picture 2" descr="https://upload.wikimedia.org/wikipedia/commons/thumb/3/3d/2011-06-11-praha-by-RalfR-041.jpg/800px-2011-06-11-praha-by-RalfR-0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2970" r="1" b="25949"/>
          <a:stretch/>
        </p:blipFill>
        <p:spPr bwMode="auto">
          <a:xfrm>
            <a:off x="2287437" y="2664000"/>
            <a:ext cx="2121125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ladislav Hall Window Da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r="-559"/>
          <a:stretch/>
        </p:blipFill>
        <p:spPr bwMode="auto">
          <a:xfrm>
            <a:off x="2428253" y="5004000"/>
            <a:ext cx="1839494" cy="13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Letohrádek královny Anny by Crazyspea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7523" r="6020" b="29384"/>
          <a:stretch/>
        </p:blipFill>
        <p:spPr bwMode="auto">
          <a:xfrm>
            <a:off x="4716016" y="2628000"/>
            <a:ext cx="3816424" cy="1721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dic.academic.ru/pictures/wiki/files/76/LetohradekHvezda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6156" r="18119" b="3789"/>
          <a:stretch/>
        </p:blipFill>
        <p:spPr bwMode="auto">
          <a:xfrm>
            <a:off x="6732000" y="4464000"/>
            <a:ext cx="2165672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s://upload.wikimedia.org/wikipedia/commons/0/02/Pra%C5%BEsk%C3%BD_hrad,_Ludv%C3%ADkovo_k%C5%99%C3%ADdlo_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9768" r="6224" b="5847"/>
          <a:stretch/>
        </p:blipFill>
        <p:spPr bwMode="auto">
          <a:xfrm>
            <a:off x="4500000" y="4464000"/>
            <a:ext cx="214860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://3.bp.blogspot.com/-TLMFi6SF_tg/TuwLP_FRelI/AAAAAAAAAGQ/QAdqLJIFBlg/s1600/DSC_04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216000" y="4376293"/>
            <a:ext cx="1980000" cy="1954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://hrady.dejiny.cz/mtrebova/001202-0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4701"/>
          <a:stretch/>
        </p:blipFill>
        <p:spPr bwMode="auto">
          <a:xfrm>
            <a:off x="216000" y="2626389"/>
            <a:ext cx="1980000" cy="1627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33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2898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1541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civic houses rebuilt in aristocratic residences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Schwarzenberg Palace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Martinic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Palace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 of the lords of Hradec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 with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sgraffito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facades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7176" name="Picture 8" descr="http://www.vyletnik.cz/images/vylet/uzivatele/vlasta79/schwarzenbersky-palac-a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 bwMode="auto">
          <a:xfrm>
            <a:off x="1245551" y="4392000"/>
            <a:ext cx="2996870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photo-prague.net/photo/1047/213509de068857a74745867bf83db2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" r="4231" b="4192"/>
          <a:stretch/>
        </p:blipFill>
        <p:spPr bwMode="auto">
          <a:xfrm>
            <a:off x="900000" y="1872000"/>
            <a:ext cx="3687973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artinický palác  na Hrad&amp;ccaron;anském nám&amp;ecaron;stí v Pra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1872000"/>
            <a:ext cx="3240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www.fotoaparat.cz/storage/pm/06/03/14/206612_be1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4431" r="4955" b="5358"/>
          <a:stretch/>
        </p:blipFill>
        <p:spPr bwMode="auto">
          <a:xfrm>
            <a:off x="5136031" y="4392000"/>
            <a:ext cx="2975937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00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268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late-15 century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 of Hussite Wars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Coexisted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Gothic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style in Bohemia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Moravia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until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late-16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(e.g.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residential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 Renaissance but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its chapel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elements)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Revival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classical antiquity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Bricks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facades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decorated with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sgraffito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(figural or ornamental, inspired by the Bible or ancient mythology)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decorated house gables, arcaded courtyards, barrel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vault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columns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pilasters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Chateaux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comfortable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homes for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nobility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were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built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MAIN STYLES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30724" name="Picture 4" descr="http://www.lidova-architektura.cz/foto/telc-names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0"/>
          <a:stretch/>
        </p:blipFill>
        <p:spPr bwMode="auto">
          <a:xfrm>
            <a:off x="4644000" y="3204000"/>
            <a:ext cx="396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prague-stay.com/img/1291/2/false/prague-house-at-the-minu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/>
          <a:stretch/>
        </p:blipFill>
        <p:spPr bwMode="auto">
          <a:xfrm>
            <a:off x="539552" y="3204000"/>
            <a:ext cx="3960448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71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6180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Elegant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arcade courtyards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geometrically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arranged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gardens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fountains &amp;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statues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emphasis on comfort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CHATEAUX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9222" name="Picture 6" descr="https://upload.wikimedia.org/wikipedia/commons/3/3e/Z%C3%A1mek_Litomy%C5%A1l_*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5398" r="-1" b="10422"/>
          <a:stretch/>
        </p:blipFill>
        <p:spPr bwMode="auto">
          <a:xfrm>
            <a:off x="648000" y="1583738"/>
            <a:ext cx="3419175" cy="2160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img99.rajce.idnes.cz/d9903/9/9321/9321775_7e78e5be3a4be85db9b06ca20817d5c8/images/Zamek_Telc_16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 r="753" b="21494"/>
          <a:stretch/>
        </p:blipFill>
        <p:spPr bwMode="auto">
          <a:xfrm>
            <a:off x="4500000" y="1330442"/>
            <a:ext cx="399600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http://upload.wikimedia.org/wikipedia/commons/f/fe/Z%C3%A1mek_%C4%8Cesk%C3%BD_Krumlov,_Latr%C3%A1n,_na_skalnat%C3%A9m_ostrohu_nad_%C5%99ekou_Vltavou_46,_%C4%8Cesk%C3%BD_Krumlov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8" b="9031"/>
          <a:stretch/>
        </p:blipFill>
        <p:spPr bwMode="auto">
          <a:xfrm>
            <a:off x="648000" y="3867584"/>
            <a:ext cx="3419944" cy="2434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 descr="http://4.bp.blogspot.com/-v0x-X9Aj0LQ/UTnx9H3nXlI/AAAAAAAACl4/G5bpCGzS5Zg/s1600/kratochvile-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4737" r="4755" b="18633"/>
          <a:stretch/>
        </p:blipFill>
        <p:spPr bwMode="auto">
          <a:xfrm>
            <a:off x="4500000" y="3720522"/>
            <a:ext cx="3600400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http://www.images.atlasceska.cz/images/kalendarakci/velka/4144/v16378_kratochvile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t="3556" r="3213" b="16458"/>
          <a:stretch/>
        </p:blipFill>
        <p:spPr bwMode="auto">
          <a:xfrm>
            <a:off x="6698257" y="5148823"/>
            <a:ext cx="2285418" cy="14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bdélník 45"/>
          <p:cNvSpPr>
            <a:spLocks noChangeArrowheads="1"/>
          </p:cNvSpPr>
          <p:nvPr/>
        </p:nvSpPr>
        <p:spPr bwMode="auto">
          <a:xfrm>
            <a:off x="1032772" y="1642822"/>
            <a:ext cx="90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Litomyšl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bdélník 46"/>
          <p:cNvSpPr>
            <a:spLocks noChangeArrowheads="1"/>
          </p:cNvSpPr>
          <p:nvPr/>
        </p:nvSpPr>
        <p:spPr bwMode="auto">
          <a:xfrm>
            <a:off x="5219911" y="1339198"/>
            <a:ext cx="90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Telč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bdélník 47"/>
          <p:cNvSpPr>
            <a:spLocks noChangeArrowheads="1"/>
          </p:cNvSpPr>
          <p:nvPr/>
        </p:nvSpPr>
        <p:spPr bwMode="auto">
          <a:xfrm>
            <a:off x="863732" y="3924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Český Krumlov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délník 48"/>
          <p:cNvSpPr>
            <a:spLocks noChangeArrowheads="1"/>
          </p:cNvSpPr>
          <p:nvPr/>
        </p:nvSpPr>
        <p:spPr bwMode="auto">
          <a:xfrm>
            <a:off x="6938991" y="3753636"/>
            <a:ext cx="12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Kratochvíle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82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CHATEAUX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9258" name="Picture 42" descr="http://www.zemefilmu.cz/uploads/locations/15163-zamek-opocno-1200x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10783" b="24826"/>
          <a:stretch/>
        </p:blipFill>
        <p:spPr bwMode="auto">
          <a:xfrm>
            <a:off x="216000" y="1044000"/>
            <a:ext cx="3924000" cy="19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6" name="Picture 50" descr="Zámek Jind&amp;rcaron;ich&amp;uring;v Hrade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4405" r="10636" b="32038"/>
          <a:stretch/>
        </p:blipFill>
        <p:spPr bwMode="auto">
          <a:xfrm>
            <a:off x="4355975" y="1044000"/>
            <a:ext cx="4572000" cy="2517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0" name="Picture 54" descr="http://www.sumpersko.net/admin/upload_tinymce/12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b="5446"/>
          <a:stretch/>
        </p:blipFill>
        <p:spPr bwMode="auto">
          <a:xfrm>
            <a:off x="4902607" y="3708000"/>
            <a:ext cx="4029075" cy="249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80" name="Picture 64" descr="https://upload.wikimedia.org/wikipedia/commons/thumb/c/c7/Z%C3%A1mek_Nelahozeves_zdola.JPG/1920px-Z%C3%A1mek_Nelahozeves_zdo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16487" r="9988"/>
          <a:stretch/>
        </p:blipFill>
        <p:spPr bwMode="auto">
          <a:xfrm>
            <a:off x="216000" y="3111791"/>
            <a:ext cx="3924000" cy="2211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bdélník 49"/>
          <p:cNvSpPr>
            <a:spLocks noChangeArrowheads="1"/>
          </p:cNvSpPr>
          <p:nvPr/>
        </p:nvSpPr>
        <p:spPr bwMode="auto">
          <a:xfrm>
            <a:off x="1404410" y="2689866"/>
            <a:ext cx="12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Opočno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bdélník 50"/>
          <p:cNvSpPr>
            <a:spLocks noChangeArrowheads="1"/>
          </p:cNvSpPr>
          <p:nvPr/>
        </p:nvSpPr>
        <p:spPr bwMode="auto">
          <a:xfrm>
            <a:off x="6178063" y="3245925"/>
            <a:ext cx="144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Jindřichův Hradec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délník 51"/>
          <p:cNvSpPr>
            <a:spLocks noChangeArrowheads="1"/>
          </p:cNvSpPr>
          <p:nvPr/>
        </p:nvSpPr>
        <p:spPr bwMode="auto">
          <a:xfrm>
            <a:off x="5814804" y="3823836"/>
            <a:ext cx="144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Velké Losiny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62" descr="Zámek Nelahozev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t="14201" r="10407" b="17225"/>
          <a:stretch/>
        </p:blipFill>
        <p:spPr bwMode="auto">
          <a:xfrm>
            <a:off x="1584000" y="5041037"/>
            <a:ext cx="3133758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bdélník 55"/>
          <p:cNvSpPr>
            <a:spLocks noChangeArrowheads="1"/>
          </p:cNvSpPr>
          <p:nvPr/>
        </p:nvSpPr>
        <p:spPr bwMode="auto">
          <a:xfrm>
            <a:off x="2432972" y="5082624"/>
            <a:ext cx="144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Nelahozeves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00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TOWNS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202" name="Picture 10" descr="http://business.ckrumlov.info/img/1203150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080000"/>
            <a:ext cx="4032000" cy="268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2960806" y="1076532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Český Krumlov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12" descr="https://upload.wikimedia.org/wikipedia/commons/thumb/1/12/N%C3%A1m%C4%9Bst%C3%AD_Zachari%C3%A1%C5%A1e_z_Hradce%2C_Tel%C4%8D.jpg/1280px-N%C3%A1m%C4%9Bst%C3%AD_Zachari%C3%A1%C5%A1e_z_Hradce%2C_Tel%C4%8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19186" r="20914" b="37328"/>
          <a:stretch/>
        </p:blipFill>
        <p:spPr bwMode="auto">
          <a:xfrm>
            <a:off x="432000" y="3888000"/>
            <a:ext cx="4032000" cy="2437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://upload.wikimedia.org/wikipedia/commons/3/37/Pernstejn_Square_with_Green_Gate,_Pardubice,_Czech_Republ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948901"/>
            <a:ext cx="4032000" cy="268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s://upload.wikimedia.org/wikipedia/commons/a/a7/Pardubice_Pernstynske_namesti_jv_stra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4752000"/>
            <a:ext cx="4032000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bdélník 41"/>
          <p:cNvSpPr>
            <a:spLocks noChangeArrowheads="1"/>
          </p:cNvSpPr>
          <p:nvPr/>
        </p:nvSpPr>
        <p:spPr bwMode="auto">
          <a:xfrm>
            <a:off x="7452320" y="2039669"/>
            <a:ext cx="100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Pardubice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bdélník 42"/>
          <p:cNvSpPr>
            <a:spLocks noChangeArrowheads="1"/>
          </p:cNvSpPr>
          <p:nvPr/>
        </p:nvSpPr>
        <p:spPr bwMode="auto">
          <a:xfrm>
            <a:off x="3528000" y="3888000"/>
            <a:ext cx="6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Telč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73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TOWNS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-2270447" y="1360023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Český Krumlov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22" name="Picture 30" descr="http://www.chcitolevne.cz/public/offers_photos/big/side-10004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15519" r="1397" b="16439"/>
          <a:stretch/>
        </p:blipFill>
        <p:spPr bwMode="auto">
          <a:xfrm>
            <a:off x="612000" y="988618"/>
            <a:ext cx="3816424" cy="2060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 descr="https://upload.wikimedia.org/wikipedia/commons/thumb/7/7c/Slavonice%2C_Horn%C3%AD_n%C3%A1m._520.jpg/800px-Slavonice%2C_Horn%C3%AD_n%C3%A1m._5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9560" r="4982" b="8486"/>
          <a:stretch/>
        </p:blipFill>
        <p:spPr bwMode="auto">
          <a:xfrm>
            <a:off x="3806815" y="3564000"/>
            <a:ext cx="2034370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 descr="http://www.historickasidla.cz/galerie/obrazky/image.php?img=765855&amp;x=1280&amp;y=7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6139" r="12025" b="23680"/>
          <a:stretch/>
        </p:blipFill>
        <p:spPr bwMode="auto">
          <a:xfrm>
            <a:off x="216000" y="3168000"/>
            <a:ext cx="3384377" cy="1684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8" name="Picture 56" descr="http://foto.turistika.cz/foto/225755/109771/lrg_552_stitchvelkenamestiprachati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r="26048" b="8924"/>
          <a:stretch/>
        </p:blipFill>
        <p:spPr bwMode="auto">
          <a:xfrm>
            <a:off x="6047623" y="3564000"/>
            <a:ext cx="2952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délník 39"/>
          <p:cNvSpPr>
            <a:spLocks noChangeArrowheads="1"/>
          </p:cNvSpPr>
          <p:nvPr/>
        </p:nvSpPr>
        <p:spPr bwMode="auto">
          <a:xfrm>
            <a:off x="2693465" y="4646553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Slavonice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délník 40"/>
          <p:cNvSpPr>
            <a:spLocks noChangeArrowheads="1"/>
          </p:cNvSpPr>
          <p:nvPr/>
        </p:nvSpPr>
        <p:spPr bwMode="auto">
          <a:xfrm>
            <a:off x="2693465" y="1013965"/>
            <a:ext cx="14647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Jindřichův Hradec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6" descr="http://img7.rajce.idnes.cz/d0702/4/4822/4822006_7c3f431fdc505f008e407160538e1388/images/17_-_Slavonice,_Dolni_namest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 b="27359"/>
          <a:stretch/>
        </p:blipFill>
        <p:spPr bwMode="auto">
          <a:xfrm>
            <a:off x="216000" y="4962346"/>
            <a:ext cx="3384000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4" descr="http://www.visitprachatice.cz/img/35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/>
          <a:stretch/>
        </p:blipFill>
        <p:spPr bwMode="auto">
          <a:xfrm>
            <a:off x="4719957" y="972000"/>
            <a:ext cx="3808000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>
            <a:spLocks noChangeArrowheads="1"/>
          </p:cNvSpPr>
          <p:nvPr/>
        </p:nvSpPr>
        <p:spPr bwMode="auto">
          <a:xfrm>
            <a:off x="7056000" y="3060000"/>
            <a:ext cx="100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Prachatice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39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TOWN HALLS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1274" name="Picture 10" descr="http://media.novinky.cz/696/486967-original1-zqi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1008000"/>
            <a:ext cx="3872841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2988000" y="1008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Litoměřice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0" name="Picture 16" descr="http://www.polabi.com/data/galerie/23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" b="6374"/>
          <a:stretch/>
        </p:blipFill>
        <p:spPr bwMode="auto">
          <a:xfrm>
            <a:off x="468000" y="3726000"/>
            <a:ext cx="3872411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>
            <a:spLocks noChangeArrowheads="1"/>
          </p:cNvSpPr>
          <p:nvPr/>
        </p:nvSpPr>
        <p:spPr bwMode="auto">
          <a:xfrm>
            <a:off x="3132000" y="3744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Nymburk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88" name="Picture 24" descr="http://g.denik.cz/59/f5/muzeum_prostejov_denik-6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8"/>
          <a:stretch/>
        </p:blipFill>
        <p:spPr bwMode="auto">
          <a:xfrm>
            <a:off x="4802400" y="1008000"/>
            <a:ext cx="3872841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http://wiki.rvp.cz/@api/deki/files/7997/=PA1528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/>
        </p:blipFill>
        <p:spPr bwMode="auto">
          <a:xfrm>
            <a:off x="4802400" y="3726000"/>
            <a:ext cx="3872841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délník 29"/>
          <p:cNvSpPr>
            <a:spLocks noChangeArrowheads="1"/>
          </p:cNvSpPr>
          <p:nvPr/>
        </p:nvSpPr>
        <p:spPr bwMode="auto">
          <a:xfrm>
            <a:off x="7416000" y="3744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Stříbro 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bdélník 34"/>
          <p:cNvSpPr>
            <a:spLocks noChangeArrowheads="1"/>
          </p:cNvSpPr>
          <p:nvPr/>
        </p:nvSpPr>
        <p:spPr bwMode="auto">
          <a:xfrm>
            <a:off x="7380000" y="1012404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</a:pPr>
            <a:r>
              <a:rPr lang="cs-CZ" alt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Prostějov</a:t>
            </a:r>
            <a:endParaRPr lang="en-GB" altLang="cs-CZ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30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RENAISSANCE TOWN HALLS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196" name="Picture 4" descr="http://cms2.stadthotel-krummau.de/bilder/krummau/ratha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 b="5917"/>
          <a:stretch/>
        </p:blipFill>
        <p:spPr bwMode="auto">
          <a:xfrm>
            <a:off x="900000" y="3780000"/>
            <a:ext cx="3924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3168000" y="6048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Český Krumlov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00" name="Picture 36" descr="http://www.pilsen.eu/ImageHandler.aspx?method=GetImage&amp;galID=11375&amp;photoID=127900&amp;DontParse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 bwMode="auto">
          <a:xfrm>
            <a:off x="900000" y="1008000"/>
            <a:ext cx="3924000" cy="2639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36"/>
          <p:cNvSpPr>
            <a:spLocks noChangeArrowheads="1"/>
          </p:cNvSpPr>
          <p:nvPr/>
        </p:nvSpPr>
        <p:spPr bwMode="auto">
          <a:xfrm>
            <a:off x="1260000" y="1008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Plzeň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56" descr="http://www.dsa-info.cz/img/DSA2010/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5502" r="10485" b="8644"/>
          <a:stretch/>
        </p:blipFill>
        <p:spPr bwMode="auto">
          <a:xfrm>
            <a:off x="5076000" y="1008000"/>
            <a:ext cx="3168352" cy="263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délník 48"/>
          <p:cNvSpPr>
            <a:spLocks noChangeArrowheads="1"/>
          </p:cNvSpPr>
          <p:nvPr/>
        </p:nvSpPr>
        <p:spPr bwMode="auto">
          <a:xfrm>
            <a:off x="8083023" y="-1584539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Malá Strana</a:t>
            </a:r>
            <a:endParaRPr lang="en-GB" alt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52" descr="http://www.eu.kralovskacesta.cz/data/media/foto/large/img_61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r="1533" b="6683"/>
          <a:stretch/>
        </p:blipFill>
        <p:spPr bwMode="auto">
          <a:xfrm>
            <a:off x="5076000" y="3780000"/>
            <a:ext cx="316835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Obdélník 50"/>
          <p:cNvSpPr>
            <a:spLocks noChangeArrowheads="1"/>
          </p:cNvSpPr>
          <p:nvPr/>
        </p:nvSpPr>
        <p:spPr bwMode="auto">
          <a:xfrm>
            <a:off x="5364000" y="3780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Hradčany 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bdélník 52"/>
          <p:cNvSpPr>
            <a:spLocks noChangeArrowheads="1"/>
          </p:cNvSpPr>
          <p:nvPr/>
        </p:nvSpPr>
        <p:spPr bwMode="auto">
          <a:xfrm>
            <a:off x="5364000" y="1008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Malá Strana</a:t>
            </a:r>
            <a:endParaRPr lang="en-GB" alt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6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168960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Hussite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(1419–1434)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monasteries destroyed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lost goods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institutions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have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Renaissance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ecclesiastical architecture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rarer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&amp; Baroque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often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combine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with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elements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Catholic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Holy Trinity Church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Opočno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1567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 naves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Gothic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groin vault supported by 10 Renaissance Corinthian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columns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Catholic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Saint Rochus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Hradčany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0s)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rectangle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bevelled corners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(oval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impression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 apses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barrel vault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SACRAL ARCHITECTURE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5364" name="Picture 4" descr="http://www.hkregion.cz/galerie/obrazky/imager.php?img=442540&amp;x=3836&amp;y=2560&amp;hash=33733e5fb17706413eb1e3849985d403&amp;ratio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5446" r="16682" b="8768"/>
          <a:stretch/>
        </p:blipFill>
        <p:spPr bwMode="auto">
          <a:xfrm>
            <a:off x="576000" y="3600000"/>
            <a:ext cx="208823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petrjanecek.cz/obrazky/denik/2012/opocno/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"/>
          <a:stretch/>
        </p:blipFill>
        <p:spPr bwMode="auto">
          <a:xfrm>
            <a:off x="2800426" y="3600000"/>
            <a:ext cx="1650978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foto.turistika.cz/foto/35020/28579/full_eff17d_f_normalFile1-praha-hradcany-kostel-sv-roch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80" y="3600000"/>
            <a:ext cx="1922924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Praha, Strahovský klášter, Kostel sv. Rocha 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3" b="2424"/>
          <a:stretch/>
        </p:blipFill>
        <p:spPr bwMode="auto">
          <a:xfrm>
            <a:off x="6876000" y="3600000"/>
            <a:ext cx="169200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2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817032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Pinkas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Synagogue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oldest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elements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(rib vaulting, tracery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Synagogue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valuable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interior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SACRAL ARCHITECTURE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5384" name="Picture 24" descr="https://upload.wikimedia.org/wikipedia/commons/thumb/1/13/Pinkasova_synagoga%2C_jm%C3%A9na_ob%C4%9Bt%C3%AD.jpg/800px-Pinkasova_synagoga%2C_jm%C3%A9na_ob%C4%9Bt%C3%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53975" b="-1"/>
          <a:stretch/>
        </p:blipFill>
        <p:spPr bwMode="auto">
          <a:xfrm>
            <a:off x="3744512" y="4212000"/>
            <a:ext cx="3024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6" name="Picture 36" descr="http://www.ulife.cz/wp-content/uploads/2016/02/High_synagogue_in_Pragu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2893"/>
          <a:stretch/>
        </p:blipFill>
        <p:spPr bwMode="auto">
          <a:xfrm>
            <a:off x="6877024" y="1296000"/>
            <a:ext cx="1944000" cy="2448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http://www.vyletnik.cz/images/vylet/uzivatele/vlasta79/2010-02-27-praha-pinkasova-synagoga-01-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7004" r="9680" b="4214"/>
          <a:stretch/>
        </p:blipFill>
        <p:spPr bwMode="auto">
          <a:xfrm>
            <a:off x="324000" y="1620000"/>
            <a:ext cx="331236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img8.rajce.idnes.cz/d0802/5/5005/5005713_6ed2ea62e7e34947c81a492a8713deba/images/P1220059_Josefof_-_Pinkasova_synagog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r="4816" b="10402"/>
          <a:stretch/>
        </p:blipFill>
        <p:spPr bwMode="auto">
          <a:xfrm>
            <a:off x="324000" y="4104000"/>
            <a:ext cx="3312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pribehy.czechtourism.com/upImgs/High_Synagogue_interier_l_0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6877024" y="3836794"/>
            <a:ext cx="1944000" cy="2500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img17.rajce.idnes.cz/d1703/7/7666/7666347_527943b785680121f9af5715e73ebe4e/images/12-12-02_07_Josefov_-_Pinkasova_synagoga_-_hlavni_lo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9" b="2982"/>
          <a:stretch/>
        </p:blipFill>
        <p:spPr bwMode="auto">
          <a:xfrm>
            <a:off x="3744512" y="1728132"/>
            <a:ext cx="3024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12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240968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 reign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Rudolph II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 one of most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important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centres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Mannerism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 art foreseeing early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Italian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Chapel of the Assumption of Virgin Mary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of first religious buildings without Gothic elements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elliptical ground plan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sometimes considered one of earliest Baroque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Royal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rebuilt 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extended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Giovanni Maria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Philippi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preserved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Segoe UI Symbol" panose="020B0502040204020203" pitchFamily="34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marL="576000"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Matthias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Gate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1614,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impression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monumentality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considered one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Baroque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6000"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Spanish Hall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TRANSITIONAL PERIOD – MANNERIST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16 and 17 century, Rudolph II, Matthias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://www.eu.kralovskacesta.cz/data/media/foto/large/img_93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5771" r="6208" b="7665"/>
          <a:stretch/>
        </p:blipFill>
        <p:spPr bwMode="auto">
          <a:xfrm>
            <a:off x="144000" y="3096000"/>
            <a:ext cx="2232248" cy="3240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s://upload.wikimedia.org/wikipedia/commons/thumb/1/13/Prague_Castle_Mathias_Gate.jpg/800px-Prague_Castle_Mathias_Ga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7850" r="9075" b="8708"/>
          <a:stretch/>
        </p:blipFill>
        <p:spPr bwMode="auto">
          <a:xfrm>
            <a:off x="2483992" y="3096000"/>
            <a:ext cx="2376264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http://www.kralovskacesta.cz/data/media/foto/large/1800img_4388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96"/>
          <a:stretch/>
        </p:blipFill>
        <p:spPr bwMode="auto">
          <a:xfrm>
            <a:off x="4968000" y="3096000"/>
            <a:ext cx="4032512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296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889040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16 &amp; first half of 18 century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(Czech Lands – 17c, churches &amp; chapels mostly Baroque)</a:t>
            </a: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Expressed wealth &amp; power of Catholic Church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mid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century – grand palaces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straight lines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rectangularity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facades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ground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plans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mutually penetrating cylinders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bodies, domes, colonnades, monumental staircases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statues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expensive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marble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rich interiors, splendid painted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decoration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contrast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light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extensiveness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extraordinariness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BAROQUE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0492" name="Picture 12" descr="https://upload.wikimedia.org/wikipedia/commons/thumb/4/45/Kostel_sv.Mark%C3%A9ty_Kazatelna.jpg/800px-Kostel_sv.Mark%C3%A9ty_Kazatel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b="11486"/>
          <a:stretch/>
        </p:blipFill>
        <p:spPr bwMode="auto">
          <a:xfrm>
            <a:off x="5147149" y="3528000"/>
            <a:ext cx="1788943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Soubor:V&amp;ecaron;&amp;zcaron; a kupole kostela sv. Mikuláše na Malé Stran&amp;ecaron; v Praz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4141" r="1064" b="9147"/>
          <a:stretch/>
        </p:blipFill>
        <p:spPr bwMode="auto">
          <a:xfrm>
            <a:off x="2541600" y="2772000"/>
            <a:ext cx="2484000" cy="1899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http://cz.prague-stay.com/img/1315/2/false/prague-baroque-stairca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6488" r="8422" b="4217"/>
          <a:stretch/>
        </p:blipFill>
        <p:spPr bwMode="auto">
          <a:xfrm>
            <a:off x="2541652" y="4788000"/>
            <a:ext cx="248400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img21.rajce.idnes.cz/d2102/9/9922/9922147_26b1b3739519f04416f8a58e0d097d2d/images/56_interier_koste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-588"/>
          <a:stretch/>
        </p:blipFill>
        <p:spPr bwMode="auto">
          <a:xfrm>
            <a:off x="180000" y="3312000"/>
            <a:ext cx="2232248" cy="2885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https://www.vyletnik.cz/images/profily/users/5210/zamek-vranov-nad-dyji-b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 r="26309"/>
          <a:stretch/>
        </p:blipFill>
        <p:spPr bwMode="auto">
          <a:xfrm>
            <a:off x="7056000" y="2938091"/>
            <a:ext cx="1908000" cy="293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78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6637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late-16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18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century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Expressed the triumph of Catholic 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absolutist state, churches &amp; grand palaces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shapes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domes, colonnades, monumental staircases, expensive materials, statues, rich interiors,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painted decoration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contrast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light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extensiveness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extraordinariness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Christoph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Killian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Ignaz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Dientzenhofers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Blasius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Santini-Aichel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MAIN STYLES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8676" name="Picture 4" descr="http://h_paja.sweb.cz/jaromericenadrokytnou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2772000"/>
            <a:ext cx="40320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www.historickasidla.cz/galerie/obrazky/image.php?img=524727&amp;x=2816&amp;y=211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2772000"/>
            <a:ext cx="40320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47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28800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Our Lady Victorious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Lesser Town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first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church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Holy Saviour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(Old Town,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Kostel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Salvátora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Carlo Lugano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1620s to 1680s</a:t>
            </a:r>
          </a:p>
        </p:txBody>
      </p:sp>
      <p:pic>
        <p:nvPicPr>
          <p:cNvPr id="22532" name="Picture 4" descr="http://www.prague.eu/file/edee/object/109/2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2052000"/>
            <a:ext cx="28098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Kostel Svateho Salvatora na Krizovnickem namest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3840" r="12961" b="9379"/>
          <a:stretch/>
        </p:blipFill>
        <p:spPr bwMode="auto">
          <a:xfrm>
            <a:off x="6516000" y="2052000"/>
            <a:ext cx="2448272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prague.eu/file/edee/object/109/11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/>
          <a:stretch/>
        </p:blipFill>
        <p:spPr bwMode="auto">
          <a:xfrm>
            <a:off x="3115689" y="2520000"/>
            <a:ext cx="3274497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73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08960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Ignatius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(Charles Square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Carlo Lugano)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Saint Francis Seraph/of Assisi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 Town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Jean Baptiste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Mathey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1620s to 1680s</a:t>
            </a:r>
          </a:p>
        </p:txBody>
      </p:sp>
      <p:pic>
        <p:nvPicPr>
          <p:cNvPr id="22540" name="Picture 12" descr="https://upload.wikimedia.org/wikipedia/commons/thumb/4/44/Praha_church_St_Ignace.JPG/1024px-Praha_church_St_Igna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9002"/>
          <a:stretch/>
        </p:blipFill>
        <p:spPr bwMode="auto">
          <a:xfrm>
            <a:off x="252000" y="1944000"/>
            <a:ext cx="2592288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s://upload.wikimedia.org/wikipedia/commons/thumb/3/37/Jesuitenkirche_Prag_Inneres.jpg/800px-Jesuitenkirche_Prag_Inner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3"/>
          <a:stretch/>
        </p:blipFill>
        <p:spPr bwMode="auto">
          <a:xfrm>
            <a:off x="2970000" y="2556000"/>
            <a:ext cx="2952000" cy="3557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Praha, kostel sv. Františka &amp;ccaron;e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12" y="1944000"/>
            <a:ext cx="2844000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94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40768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Clementinum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Carlo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Lugano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1620s to 1680s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62" name="Picture 34" descr="http://zavodsky.webz.cz/panorama/klementinum_v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/>
          <a:stretch/>
        </p:blipFill>
        <p:spPr bwMode="auto">
          <a:xfrm>
            <a:off x="216000" y="1440000"/>
            <a:ext cx="3384000" cy="192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4" name="Picture 36" descr="http://img.reflex.cz/img/3/full/2433735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6001"/>
          <a:stretch/>
        </p:blipFill>
        <p:spPr bwMode="auto">
          <a:xfrm>
            <a:off x="3742350" y="3924000"/>
            <a:ext cx="3168000" cy="2169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6" name="Picture 38" descr="http://img.blesk.cz/img/1/normal620/2434289_knihovna-knihovny-svet-nejkrasnejsi-soutez-titul-cena-misto-trinity-rio-admont-klementin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1"/>
          <a:stretch/>
        </p:blipFill>
        <p:spPr bwMode="auto">
          <a:xfrm>
            <a:off x="216000" y="3527999"/>
            <a:ext cx="3384000" cy="2149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8" name="Picture 40" descr="https://www.nkp.cz/obrazky/ostatni/zrcadlovakaple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8"/>
          <a:stretch/>
        </p:blipFill>
        <p:spPr bwMode="auto">
          <a:xfrm>
            <a:off x="3744000" y="1584000"/>
            <a:ext cx="3168000" cy="2187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8" descr="http://nd05.jxs.cz/807/533/637a67830c_84520974_o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3" r="12301"/>
          <a:stretch/>
        </p:blipFill>
        <p:spPr bwMode="auto">
          <a:xfrm>
            <a:off x="7459942" y="532769"/>
            <a:ext cx="1064323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0" descr="http://text.nkp.cz/obrazky/ostatni/astrovez-nej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r="19296"/>
          <a:stretch/>
        </p:blipFill>
        <p:spPr bwMode="auto">
          <a:xfrm>
            <a:off x="7056000" y="2883591"/>
            <a:ext cx="1872208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50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98142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Wallenstein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Baroque palace in Prague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Giovanni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Pieroni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Andrea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Spezza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Černín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Francesco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Carrati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1620s to 1680s</a:t>
            </a:r>
          </a:p>
        </p:txBody>
      </p:sp>
      <p:pic>
        <p:nvPicPr>
          <p:cNvPr id="24580" name="Picture 4" descr="https://upload.wikimedia.org/wikipedia/commons/a/a4/Valdstejnsky_Palace_h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" b="29097"/>
          <a:stretch/>
        </p:blipFill>
        <p:spPr bwMode="auto">
          <a:xfrm>
            <a:off x="1195678" y="4032000"/>
            <a:ext cx="250507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s://upload.wikimedia.org/wikipedia/commons/thumb/4/49/Praha%2C_Hrad%C4%8Dany%2C_%C4%8Cern%C3%ADnsk%C3%BD_pal%C3%A1c_02.jpg/1280px-Praha%2C_Hrad%C4%8Dany%2C_%C4%8Cern%C3%ADnsk%C3%BD_pal%C3%A1c_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19433" r="20878" b="8647"/>
          <a:stretch/>
        </p:blipFill>
        <p:spPr bwMode="auto">
          <a:xfrm>
            <a:off x="5121210" y="3916331"/>
            <a:ext cx="314958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2" descr="http://www.digital-guide.cz/media/thumbs/digital_guide/pamatky_by_divine/Hradcany/Cerinsky_palac/003_Cerinsky_Palac_jpg_800x800_q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-645" r="6897" b="22077"/>
          <a:stretch/>
        </p:blipFill>
        <p:spPr bwMode="auto">
          <a:xfrm>
            <a:off x="4716000" y="1296000"/>
            <a:ext cx="3960000" cy="2486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http://www.senat.cz/informace/z_historie/palace/videogalerie/sala_terrena_velky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6078" r="10518" b="23632"/>
          <a:stretch/>
        </p:blipFill>
        <p:spPr bwMode="auto">
          <a:xfrm>
            <a:off x="504000" y="1521175"/>
            <a:ext cx="3888432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171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85857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Troja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Palace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Jean Baptiste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Mathey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4590" name="Picture 14" descr="Trojský zámek v Praz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6689" r="5712" b="8047"/>
          <a:stretch/>
        </p:blipFill>
        <p:spPr bwMode="auto">
          <a:xfrm>
            <a:off x="360000" y="1299421"/>
            <a:ext cx="4536000" cy="2915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http://geo3.fsv.cvut.cz/dp/hyndrakova/obrazky/letecky%20pohl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/>
          <a:stretch/>
        </p:blipFill>
        <p:spPr bwMode="auto">
          <a:xfrm>
            <a:off x="5040000" y="1008000"/>
            <a:ext cx="3744000" cy="2521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http://media.novinky.cz/427/464271-top_foto1-yk7io.jpg?1417597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2" y="4356000"/>
            <a:ext cx="4029075" cy="2266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http://troja.cz/wp-content/uploads/2011/08/interier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3"/>
          <a:stretch/>
        </p:blipFill>
        <p:spPr bwMode="auto">
          <a:xfrm>
            <a:off x="5509462" y="3636000"/>
            <a:ext cx="2809875" cy="3088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30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92321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Residence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Olomouc Archbishops in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Kroměříž</a:t>
            </a:r>
            <a:r>
              <a:rPr lang="cs-CZ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Filiberto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Lucchese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Giovanni Pietro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Tencalla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1620s to 1680s</a:t>
            </a:r>
          </a:p>
        </p:txBody>
      </p:sp>
      <p:pic>
        <p:nvPicPr>
          <p:cNvPr id="11" name="Picture 6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18489" r="7411" b="2759"/>
          <a:stretch/>
        </p:blipFill>
        <p:spPr bwMode="auto">
          <a:xfrm>
            <a:off x="251521" y="1260000"/>
            <a:ext cx="4248472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www.npu.cz/download/1340003784/120618_interier_rotundy+407x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3"/>
          <a:stretch/>
        </p:blipFill>
        <p:spPr bwMode="auto">
          <a:xfrm>
            <a:off x="3310261" y="3779085"/>
            <a:ext cx="2521680" cy="2962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>
            <a:fillRect/>
          </a:stretch>
        </p:blipFill>
        <p:spPr bwMode="auto">
          <a:xfrm>
            <a:off x="178202" y="4032000"/>
            <a:ext cx="3006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http://www.mesto-kromeriz.cz/trasa-unesco/fotogallery/t04/full/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b="14200"/>
          <a:stretch/>
        </p:blipFill>
        <p:spPr bwMode="auto">
          <a:xfrm>
            <a:off x="5958000" y="3954102"/>
            <a:ext cx="3005459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www.zamek-kromeriz.cz/data/editor/6cs_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3728" r="3141" b="14229"/>
          <a:stretch/>
        </p:blipFill>
        <p:spPr bwMode="auto">
          <a:xfrm>
            <a:off x="4644000" y="1260000"/>
            <a:ext cx="424847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368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92321"/>
          </a:xfrm>
        </p:spPr>
        <p:txBody>
          <a:bodyPr/>
          <a:lstStyle/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Humprecht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Bohemian Paradise,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Sobotka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elliptical ground floor Carlo Lugano 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spcBef>
                <a:spcPts val="432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EARLY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1620s to 1680s</a:t>
            </a:r>
          </a:p>
        </p:txBody>
      </p:sp>
      <p:pic>
        <p:nvPicPr>
          <p:cNvPr id="19" name="Picture 4" descr="http://upload.wikimedia.org/wikipedia/commons/thumb/3/3e/Schloss_Humprecht.jpg/640px-Schloss_Humprec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4250" b="9712"/>
          <a:stretch/>
        </p:blipFill>
        <p:spPr bwMode="auto">
          <a:xfrm>
            <a:off x="252000" y="1260000"/>
            <a:ext cx="2520000" cy="3033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files.hradkost.eu/200000319-d662ed75cc/humprech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r="8702" b="13326"/>
          <a:stretch/>
        </p:blipFill>
        <p:spPr bwMode="auto">
          <a:xfrm>
            <a:off x="5004000" y="1260000"/>
            <a:ext cx="3887146" cy="224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://www.ceskyraj.info/pamatky/pam9foto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r="1871" b="13354"/>
          <a:stretch/>
        </p:blipFill>
        <p:spPr bwMode="auto">
          <a:xfrm>
            <a:off x="5004000" y="3661219"/>
            <a:ext cx="3888433" cy="2664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www.ingema.net/foto_na_www/cz-humprecht/cz-humprecht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"/>
          <a:stretch/>
        </p:blipFill>
        <p:spPr bwMode="auto">
          <a:xfrm>
            <a:off x="2636972" y="1956379"/>
            <a:ext cx="2502056" cy="17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http://ubytovani.dovolena-ceskyraj.cz/wp-content/gallery/zamek-humprecht/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993" r="-530" b="17299"/>
          <a:stretch/>
        </p:blipFill>
        <p:spPr bwMode="auto">
          <a:xfrm>
            <a:off x="400318" y="4444369"/>
            <a:ext cx="4315698" cy="1880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7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9999"/>
            <a:ext cx="9144000" cy="1294071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Christoph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Dientzenhofer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Killian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Ignaz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Dientzenhofer</a:t>
            </a:r>
            <a:r>
              <a:rPr lang="cs-CZ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→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radical Baroque”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curvature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walls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intersection of oval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Nicolas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(Lesser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702-1715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1737-1751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Giovanni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Battista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Allipardi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Kuks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Opočno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Lobkowitz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Palace,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Hrzán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r>
              <a:rPr lang="cs-CZ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HIGH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1690 to the mid-18 century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sv nicholas.jpg"/>
          <p:cNvPicPr>
            <a:picLocks noChangeAspect="1"/>
          </p:cNvPicPr>
          <p:nvPr/>
        </p:nvPicPr>
        <p:blipFill rotWithShape="1">
          <a:blip r:embed="rId2"/>
          <a:srcRect l="43870" t="11012" r="7235" b="12566"/>
          <a:stretch/>
        </p:blipFill>
        <p:spPr>
          <a:xfrm>
            <a:off x="3562551" y="2232000"/>
            <a:ext cx="199618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4" name="Picture 4" descr="http://www.prague.eu/file/edee/object/166/3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2401687"/>
            <a:ext cx="28098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digital-guide.cz/media/thumbs/digital_guide/pamatky_by_divine/Mala_Strana/Kostel_sv_Mikulase/008_Kostel_Sv_Mikulase_jpg_800x800_q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r="4273" b="11729"/>
          <a:stretch/>
        </p:blipFill>
        <p:spPr bwMode="auto">
          <a:xfrm>
            <a:off x="3264502" y="4680000"/>
            <a:ext cx="2592288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www.eu.kralovskacesta.cz/data/media/foto/medium/p82426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473616"/>
            <a:ext cx="2808000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6984000" y="5976000"/>
            <a:ext cx="122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>
              <a:buClr>
                <a:srgbClr val="C00000"/>
              </a:buClr>
              <a:buNone/>
            </a:pPr>
            <a:r>
              <a:rPr lang="cs-CZ" altLang="cs-CZ" sz="12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Hrzán </a:t>
            </a:r>
            <a:r>
              <a:rPr lang="en-GB" altLang="cs-CZ" sz="12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endParaRPr lang="en-GB" altLang="cs-CZ" sz="12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35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0877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František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Maxmilián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Kaňka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Karlova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Koruna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HIGH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1690 to the mid-18 century</a:t>
            </a:r>
          </a:p>
        </p:txBody>
      </p:sp>
      <p:pic>
        <p:nvPicPr>
          <p:cNvPr id="30736" name="Picture 16" descr="Chlumec - Karlova koru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4232" b="7464"/>
          <a:stretch/>
        </p:blipFill>
        <p:spPr bwMode="auto">
          <a:xfrm>
            <a:off x="216000" y="1296000"/>
            <a:ext cx="5112568" cy="3983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vystrihovanky-projekty.cz/photos/i4704_full_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4" r="5307"/>
          <a:stretch/>
        </p:blipFill>
        <p:spPr bwMode="auto">
          <a:xfrm>
            <a:off x="5640357" y="1322528"/>
            <a:ext cx="2700000" cy="2785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mg.radio.cz/pictures/c/hrady_zamky/karlova_koruna_mramorovy_s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9603" b="10631"/>
          <a:stretch/>
        </p:blipFill>
        <p:spPr bwMode="auto">
          <a:xfrm>
            <a:off x="4618004" y="4281991"/>
            <a:ext cx="4248000" cy="2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2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99999"/>
            <a:ext cx="9144000" cy="567745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Bernhard Fischer von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Erlach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Clam-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Gallas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Palace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Vranov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Dyjí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rebuilding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HIGH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1690 to the mid-18 century</a:t>
            </a:r>
          </a:p>
        </p:txBody>
      </p:sp>
      <p:pic>
        <p:nvPicPr>
          <p:cNvPr id="30742" name="Picture 22" descr="Clam-Gallas&amp;uring;v palác z Mariánského nám&amp;ecaron;st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r="5973" b="3992"/>
          <a:stretch/>
        </p:blipFill>
        <p:spPr bwMode="auto">
          <a:xfrm>
            <a:off x="180000" y="1512000"/>
            <a:ext cx="345631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 descr="https://upload.wikimedia.org/wikipedia/commons/thumb/0/0c/Palais_Clam-Gallas_%28straircase%29.JPG/800px-Palais_Clam-Gallas_%28straircase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2232000"/>
            <a:ext cx="2699999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8" name="Picture 28" descr="http://www.digital-guide.cz/media/thumbs/digital_guide/pamatky_by_divine/Stare_Mesto/Clam-Gallasuv_palac/002_Clam-Gallasuv_Palac_jpg_800x800_q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76" y="1872000"/>
            <a:ext cx="240000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0" name="Picture 30" descr="http://www.prague.eu/file/edee/object/926/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/>
          <a:stretch/>
        </p:blipFill>
        <p:spPr bwMode="auto">
          <a:xfrm>
            <a:off x="180000" y="4140000"/>
            <a:ext cx="3456472" cy="2161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84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508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Earliest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monuments on our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territory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 made of stone, plastered, roofed with burned tiles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Well-defended fortified settlements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elevated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positions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hill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forts,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wooden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palisades, stone walls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moats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Elite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 in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centre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crafts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outer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enclosures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timber,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religious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residential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stone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Localities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functions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huge fortified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agglomeration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Mikulčice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Staré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Město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Uherské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Hradiště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Nitra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Fortified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regional 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centres</a:t>
            </a:r>
            <a:endParaRPr lang="cs-CZ" sz="16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Forts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primary guarding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defence function</a:t>
            </a:r>
            <a:endParaRPr lang="cs-CZ" sz="16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Forts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case of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danger</a:t>
            </a:r>
            <a:endParaRPr lang="cs-CZ" sz="16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Mikulčice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churches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Pohansko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Staré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Město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stone churches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Three-nave basilica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 m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rotunda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without apses, rotunda with two apses,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tetraconchic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rotunda, i.e. with four apses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(all in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Mikulčice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one-nave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one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apse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decorated by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fresco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paintings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museum in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Modrá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(near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Uherské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Hradiště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GREAT MORAVIA 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Pre-Romanesque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dating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several churches precedes the Byzantine mission</a:t>
            </a: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http://www.masaryk.info/++res++/masarykovomuzeum.static/img/mikulcice-hom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3"/>
          <a:stretch/>
        </p:blipFill>
        <p:spPr bwMode="auto">
          <a:xfrm>
            <a:off x="5868000" y="3240000"/>
            <a:ext cx="3168297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i.idnes.cz/11/022/cl6/JB3918b2_b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56"/>
          <a:stretch/>
        </p:blipFill>
        <p:spPr bwMode="auto">
          <a:xfrm>
            <a:off x="5508000" y="5580000"/>
            <a:ext cx="3134737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eshop.npu.cz/download/1349090936_ngsx/Mikul%C4%8Dice,+akropole,+p%C5%AFdorys+kostela,+foto+Ladislav+Bezd%C4%9B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6659"/>
          <a:stretch/>
        </p:blipFill>
        <p:spPr bwMode="auto">
          <a:xfrm>
            <a:off x="6732000" y="998250"/>
            <a:ext cx="2304256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86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891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Holy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Trinity Column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Olomouc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Greatest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sculptural group in our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country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spcBef>
                <a:spcPts val="2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Wenzel Render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1714-1754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HIGH BAROQUE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1690 to the mid-18 century</a:t>
            </a:r>
          </a:p>
        </p:txBody>
      </p:sp>
      <p:pic>
        <p:nvPicPr>
          <p:cNvPr id="30752" name="Picture 32" descr="Holy Trinity Column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b="3209"/>
          <a:stretch/>
        </p:blipFill>
        <p:spPr bwMode="auto">
          <a:xfrm>
            <a:off x="2778106" y="2204863"/>
            <a:ext cx="3228975" cy="3960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4" name="Picture 34" descr="https://upload.wikimedia.org/wikipedia/commons/thumb/d/d9/Holy_Trinity_Column_-_top.jpg/800px-Holy_Trinity_Column_-_t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5646" r="6907"/>
          <a:stretch/>
        </p:blipFill>
        <p:spPr bwMode="auto">
          <a:xfrm>
            <a:off x="6503883" y="216000"/>
            <a:ext cx="1990989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6" name="Picture 36" descr="http://www.krasnecesko.cz/galerie1/gal22589/o1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r="10051" b="5029"/>
          <a:stretch/>
        </p:blipFill>
        <p:spPr bwMode="auto">
          <a:xfrm>
            <a:off x="180000" y="1846671"/>
            <a:ext cx="2448272" cy="3555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8" name="Picture 38" descr="https://upload.wikimedia.org/wikipedia/commons/0/0c/Sloup_se_souso%C5%A1%C3%ADm_Nejsv%C4%9Bt%C4%9Bj%C5%A1%C3%AD_Trojice_%28Olomouc%29_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/>
          <a:stretch/>
        </p:blipFill>
        <p:spPr bwMode="auto">
          <a:xfrm>
            <a:off x="6156000" y="3140968"/>
            <a:ext cx="2808000" cy="3589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04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68112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feature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Czech High Baroque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connects Radical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Blasius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Santini-Aichel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creator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representative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Saint John of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Nepomuk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1720s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the Assumption of Virgin Mary and Saint John the Baptist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Sedlec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onvent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Cistercian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in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Assumption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Virgin Mary, St Wolfgang and St Benedict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Kladruby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Nativity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Virgin Mary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Želiv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Virgin Mary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Křtiny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St Wenceslas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Zvole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St Peter and Paul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Rajhrad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Karlova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Koruna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Chateau</a:t>
            </a:r>
            <a:endParaRPr lang="en-GB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BAROQUE GOTHIC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1690 to the mid-18 century</a:t>
            </a:r>
          </a:p>
        </p:txBody>
      </p:sp>
      <p:pic>
        <p:nvPicPr>
          <p:cNvPr id="32802" name="Picture 34" descr="https://upload.wikimedia.org/wikipedia/commons/thumb/1/13/Kutn%C3%A1_Hora%2C_Sedlec%2C_kl%C3%A1%C5%A1tern%C3%AD_kostel%2C_schodi%C5%A1t%C4%9B_04.jpg/800px-Kutn%C3%A1_Hora%2C_Sedlec%2C_kl%C3%A1%C5%A1tern%C3%AD_kostel%2C_schodi%C5%A1t%C4%9B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49" y="3598856"/>
            <a:ext cx="202948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08" name="Picture 40" descr="http://cdn.megapixel.cz/gallery/w1400h1400/0/186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"/>
          <a:stretch/>
        </p:blipFill>
        <p:spPr bwMode="auto">
          <a:xfrm>
            <a:off x="6666093" y="2950856"/>
            <a:ext cx="2233375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12" name="Picture 44" descr="http://revue.theofil.cz/modules/galerie/fotogalerie/browser/fotog-306-4347-74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6"/>
          <a:stretch/>
        </p:blipFill>
        <p:spPr bwMode="auto">
          <a:xfrm rot="5400000">
            <a:off x="2110120" y="4142887"/>
            <a:ext cx="1764000" cy="254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09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6876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Saint John of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Nepomuk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JOHANN BLASIUS SANTINI-AICHEL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5" name="Picture 1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t="3632" r="9351" b="7549"/>
          <a:stretch/>
        </p:blipFill>
        <p:spPr bwMode="auto">
          <a:xfrm>
            <a:off x="180000" y="3240000"/>
            <a:ext cx="3816912" cy="3045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33367" r="7512" b="11646"/>
          <a:stretch/>
        </p:blipFill>
        <p:spPr bwMode="auto">
          <a:xfrm>
            <a:off x="180000" y="1260000"/>
            <a:ext cx="3816000" cy="1837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i.idnes.cz/11/051/cl6/DMK3af202_130735_28515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0"/>
          <a:stretch/>
        </p:blipFill>
        <p:spPr bwMode="auto">
          <a:xfrm>
            <a:off x="4212000" y="5076000"/>
            <a:ext cx="2412000" cy="1235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http://www.vlastiveda.cz/wp-content/uploads/2012/07/zelena_hora_4205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745" r="8038" b="10079"/>
          <a:stretch/>
        </p:blipFill>
        <p:spPr bwMode="auto">
          <a:xfrm>
            <a:off x="6804000" y="2376000"/>
            <a:ext cx="2160000" cy="3378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upload.wikimedia.org/wikipedia/commons/thumb/3/30/Zelen%C3%A1_hora_-_olt%C3%A1%C5%99.jpg/640px-Zelen%C3%A1_hora_-_olt%C3%A1%C5%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4212000" y="1476000"/>
            <a:ext cx="2412000" cy="347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41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51533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Monastery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Nativity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Virgin Mary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Želiv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JOHANN BLASIUS SANTINI-AICHEL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32772" name="Picture 4" descr="https://upload.wikimedia.org/wikipedia/commons/thumb/b/bb/%C5%BDelivsk%C3%BD_kl%C3%A1%C5%A1ter_-_Kostel_Narozen%C3%AD_Panny_Marie%2C_interi%C3%A9r.jpg/1280px-%C5%BDelivsk%C3%BD_kl%C3%A1%C5%A1ter_-_Kostel_Narozen%C3%AD_Panny_Marie%2C_interi%C3%A9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r="4436"/>
          <a:stretch/>
        </p:blipFill>
        <p:spPr bwMode="auto">
          <a:xfrm>
            <a:off x="4140000" y="1867112"/>
            <a:ext cx="4608000" cy="377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dedictvivysociny.cz/files/_legacy529/thumb-o/9396-IMG_09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396000" y="1559332"/>
            <a:ext cx="3564000" cy="4475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83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70297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Pilgrimage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of Virgin Mary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Křtiny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JOHANN BLASIUS SANTINI-AICHEL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3" name="Picture 6" descr="http://www.nockostelu.cz/f/2010/Image/Brno/krtin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9469" r="7996"/>
          <a:stretch/>
        </p:blipFill>
        <p:spPr bwMode="auto">
          <a:xfrm>
            <a:off x="180000" y="1270297"/>
            <a:ext cx="3384376" cy="2399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outní areál ve K&amp;rcaron;tinác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r="13750" b="15294"/>
          <a:stretch/>
        </p:blipFill>
        <p:spPr bwMode="auto">
          <a:xfrm>
            <a:off x="180000" y="3865722"/>
            <a:ext cx="3384000" cy="2315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délník 10"/>
          <p:cNvSpPr>
            <a:spLocks noChangeArrowheads="1"/>
          </p:cNvSpPr>
          <p:nvPr/>
        </p:nvSpPr>
        <p:spPr bwMode="auto">
          <a:xfrm>
            <a:off x="72000" y="6480000"/>
            <a:ext cx="813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>
                <a:solidFill>
                  <a:prstClr val="white"/>
                </a:solidFill>
                <a:latin typeface="Constantia"/>
              </a:rPr>
              <a:t>6</a:t>
            </a: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5 m long</a:t>
            </a:r>
            <a:r>
              <a:rPr lang="en-GB" sz="1400" b="1" dirty="0" smtClean="0">
                <a:solidFill>
                  <a:prstClr val="white"/>
                </a:solidFill>
                <a:latin typeface="Constantia"/>
              </a:rPr>
              <a:t>, 3</a:t>
            </a: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5</a:t>
            </a:r>
            <a:r>
              <a:rPr lang="en-GB" sz="1400" b="1" dirty="0" smtClean="0">
                <a:solidFill>
                  <a:prstClr val="white"/>
                </a:solidFill>
                <a:latin typeface="Constantia"/>
              </a:rPr>
              <a:t> m wide, central cupola 3</a:t>
            </a:r>
            <a:r>
              <a:rPr lang="cs-CZ" sz="1400" b="1" dirty="0" smtClean="0">
                <a:solidFill>
                  <a:prstClr val="white"/>
                </a:solidFill>
                <a:latin typeface="Constantia"/>
              </a:rPr>
              <a:t>5</a:t>
            </a:r>
            <a:r>
              <a:rPr lang="en-GB" sz="1400" b="1" dirty="0" smtClean="0">
                <a:solidFill>
                  <a:prstClr val="white"/>
                </a:solidFill>
                <a:latin typeface="Constantia"/>
              </a:rPr>
              <a:t> m tall, 33 windows</a:t>
            </a:r>
            <a:endParaRPr lang="en-GB" sz="14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5062" name="Picture 6" descr="https://upload.wikimedia.org/wikipedia/commons/1/1a/K%C5%99tiny,_kostel_Jm%C3%A9na_Panny_Marie_-_interi%C3%A9r_%283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0" y="1513859"/>
            <a:ext cx="2520000" cy="3144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https://upload.wikimedia.org/wikipedia/commons/2/24/K%C5%99tiny,_kostel_Jm%C3%A9na_Panny_Marie_-_interi%C3%A9r_%286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0" y="2786201"/>
            <a:ext cx="2520000" cy="3391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14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77625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St Wenceslas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Zvole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JOHANN BLASIUS SANTINI-AICHEL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32784" name="Picture 16" descr="http://www.dedictvivysociny.cz/files/_legacy186/thumb-o/kostel_sv._vaclava_zv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b="12055"/>
          <a:stretch/>
        </p:blipFill>
        <p:spPr bwMode="auto">
          <a:xfrm>
            <a:off x="250020" y="1260000"/>
            <a:ext cx="402907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6" name="Picture 18" descr="http://www.dedictvivysociny.cz/files/_legacy186/thumb-o/kostel_sv._vaclava_zvole_%284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1"/>
          <a:stretch/>
        </p:blipFill>
        <p:spPr bwMode="auto">
          <a:xfrm>
            <a:off x="1907704" y="3923345"/>
            <a:ext cx="4029075" cy="262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8" name="Picture 20" descr="http://www.dedictvivysociny.cz/files/_legacy186/thumb-o/kostel_sv._vaclava_zvole_%283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352762"/>
            <a:ext cx="27717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28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70297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St Peter and Paul in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Rajhrad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JOHANN BLASIUS SANTINI-AICHEL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32794" name="Picture 26" descr="https://upload.wikimedia.org/wikipedia/commons/b/b4/Rajhrad_-_Kostel_svat%C3%A9ho_Petra_a_Pavla_pr%C5%AF%C4%8Del%C3%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440000"/>
            <a:ext cx="2819400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6" name="Picture 28" descr="http://img98.rajce.idnes.cz/d9803/4/4570/4570390_e69c82682317457d1afdff1651ecc461/images/DSC_0023Kostel_sv.Petra_a_Pavla_Rajhra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0"/>
          <a:stretch/>
        </p:blipFill>
        <p:spPr bwMode="auto">
          <a:xfrm>
            <a:off x="3239925" y="2668742"/>
            <a:ext cx="2495550" cy="3233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8" name="Picture 30" descr="http://mw2.google.com/mw-panoramio/photos/medium/1142254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/>
          <a:stretch/>
        </p:blipFill>
        <p:spPr bwMode="auto">
          <a:xfrm>
            <a:off x="5904000" y="1440000"/>
            <a:ext cx="2988000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13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8262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paved way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Rococo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similar 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differs by its ornamental decoration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Archbishop’s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Palace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Goltz-Kinsky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Palace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Baroque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Rococo elements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LATE BAROQUE &amp; ROCOCO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1740 –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1780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the reign of the Queen Maria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Theresa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0" name="Picture 8" descr="https://www.vyletnik.cz/images/vylet/uzivatele/vlasta79/arcibiskupsky_palac-2b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b="9832"/>
          <a:stretch/>
        </p:blipFill>
        <p:spPr bwMode="auto">
          <a:xfrm>
            <a:off x="468000" y="1584000"/>
            <a:ext cx="403200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Palác Kinských na Starom&amp;ecaron;stském nám&amp;ecaron;st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r="2210" b="13727"/>
          <a:stretch/>
        </p:blipFill>
        <p:spPr bwMode="auto">
          <a:xfrm>
            <a:off x="4752000" y="1584000"/>
            <a:ext cx="392400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http://svata-hora.cz/uploads/images/a29edb45ea3d332d9ff6a390077903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15" y="3996000"/>
            <a:ext cx="175648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://svata-hora.cz/uploads/images/7a4fc51ac5088da8fb041e9b84a702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83" y="4104000"/>
            <a:ext cx="2834230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http://svata-hora.cz/uploads/images/ed0e4e46f6d01f3941eb10fe13dcdf4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b="4243"/>
          <a:stretch/>
        </p:blipFill>
        <p:spPr bwMode="auto">
          <a:xfrm>
            <a:off x="468000" y="3996000"/>
            <a:ext cx="3164881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27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4076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Nové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Hrady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Chateau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(one of few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Rococo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Little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Schönbrunn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 Bohemian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Versailles)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LATE BAROQUE &amp; ROCOCO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1740 –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1780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the reign of the Queen Maria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Theresa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6" descr="http://www.nove-hrady.cz/zamek/foto/svatby/svatba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9"/>
          <a:stretch/>
        </p:blipFill>
        <p:spPr bwMode="auto">
          <a:xfrm>
            <a:off x="4932244" y="4248000"/>
            <a:ext cx="3600000" cy="1891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Nové Hrady (UO), zámek, par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r="1676" b="-1"/>
          <a:stretch/>
        </p:blipFill>
        <p:spPr bwMode="auto">
          <a:xfrm>
            <a:off x="4572000" y="1368000"/>
            <a:ext cx="4392488" cy="2718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nove-hrady.cz/zamek/foto/zamek/nh_zamek03_lowr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802"/>
          <a:stretch/>
        </p:blipFill>
        <p:spPr bwMode="auto">
          <a:xfrm>
            <a:off x="179999" y="1368000"/>
            <a:ext cx="421200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://www.nove-hrady.cz/zamek/foto/interiery/interiery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5969"/>
          <a:stretch/>
        </p:blipFill>
        <p:spPr bwMode="auto">
          <a:xfrm>
            <a:off x="180000" y="3619594"/>
            <a:ext cx="4212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18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02494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Classicism inspired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ancient Greece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(several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waves)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Emphasis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symmetry, proportion, geometry 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regularity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facades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triangle gables, columns &amp; modest decorations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1750s – originated, 1780s – became the style of royal courts, 1790s – spread to rich burghers, 1800s-1820s – termed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Empire style – Chateau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Kačina</a:t>
            </a:r>
            <a:endParaRPr lang="en-GB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style of urban development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(NEO-)CLASSICISM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(1750s)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1780s 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end </a:t>
            </a:r>
            <a:r>
              <a:rPr 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22" name="Picture 18" descr="http://www.travelguide.cz/facilities/tg/full/914-279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351"/>
          <a:stretch/>
        </p:blipFill>
        <p:spPr bwMode="auto">
          <a:xfrm>
            <a:off x="144000" y="2928739"/>
            <a:ext cx="3564000" cy="3059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6" name="Picture 22" descr="http://media1.webgarden.cz/images/media1:51089492d9c4a.jpg/P101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00" y="3635757"/>
            <a:ext cx="2196000" cy="1645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kacina.cz/galerie/v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b="14316"/>
          <a:stretch/>
        </p:blipFill>
        <p:spPr bwMode="auto">
          <a:xfrm>
            <a:off x="6156000" y="4401057"/>
            <a:ext cx="2844000" cy="1701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bohemia-trip.cz/wp-content/uploads/2014/11/Ka%C4%8Dina-leteck%C3%A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5846" r="4383" b="14739"/>
          <a:stretch/>
        </p:blipFill>
        <p:spPr bwMode="auto">
          <a:xfrm>
            <a:off x="6156000" y="2808000"/>
            <a:ext cx="2844000" cy="147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56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6984000" cy="1944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developing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1000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culminated in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century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massiveness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relatively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little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door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openings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small with semi-circular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frieze beneath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cornice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thick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walls, round arches, sturdy pillars, groin vaults, large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towers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Overall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appearance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simplicity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Romanesque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obloučkový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vlys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říms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 descr="https://img.signaly.cz/photos/007000/7635/a988fb933c145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096000"/>
            <a:ext cx="3939104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Výsledek obrázku pro rotunda klen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96" y="3314700"/>
            <a:ext cx="1819275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upload.wikimedia.org/wikipedia/commons/f/fb/Romanska_vez_Podol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153" b="5738"/>
          <a:stretch/>
        </p:blipFill>
        <p:spPr bwMode="auto">
          <a:xfrm>
            <a:off x="6336000" y="3096000"/>
            <a:ext cx="2521982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95" y="1062000"/>
            <a:ext cx="1777205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8428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93471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Estates Theatre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Prague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Mahen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Theatre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Brno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(NEO-)CLASSICISM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(1750s)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1780s 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end </a:t>
            </a:r>
            <a:r>
              <a:rPr lang="cs-CZ" sz="1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47112" name="Picture 8" descr="https://upload.wikimedia.org/wikipedia/commons/thumb/a/aa/Praha-opera.jpg/800px-Praha-op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3930831"/>
            <a:ext cx="2016000" cy="2289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8" name="Picture 14" descr="https://upload.wikimedia.org/wikipedia/commons/2/24/Stavovske_divadl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 b="6240"/>
          <a:stretch/>
        </p:blipFill>
        <p:spPr bwMode="auto">
          <a:xfrm>
            <a:off x="288000" y="1800000"/>
            <a:ext cx="2880000" cy="2721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oubor:Mesto Brno - Mahenovo divadlo 2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9757" b="15981"/>
          <a:stretch/>
        </p:blipFill>
        <p:spPr bwMode="auto">
          <a:xfrm>
            <a:off x="5472000" y="1800000"/>
            <a:ext cx="3384000" cy="2686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://www.ibrno.cz/images/stories/clanky/Kultura/Divadlo-a-film/divadlo_Mahenovo2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75" y="4629688"/>
            <a:ext cx="2381250" cy="15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48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37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half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century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style of urban development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Whole towns &amp; quarters 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Terezín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Smíchov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Vinohrady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Karlín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Žižkov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centre of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Brno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(NEO-)CLASSICISM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(1750s)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1780s 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end </a:t>
            </a:r>
            <a:r>
              <a:rPr lang="cs-CZ" sz="1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49160" name="Picture 8" descr="https://upload.wikimedia.org/wikipedia/commons/thumb/9/99/Terezin_CZ_Engineers_Barracks_696.jpg/1280px-Terezin_CZ_Engineers_Barracks_6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" b="10482"/>
          <a:stretch/>
        </p:blipFill>
        <p:spPr bwMode="auto">
          <a:xfrm>
            <a:off x="684000" y="3384000"/>
            <a:ext cx="3924000" cy="2720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http://turisticky-denik.cz/images/vizitky/preview/tv-315-terez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20426" r="17789" b="19439"/>
          <a:stretch/>
        </p:blipFill>
        <p:spPr bwMode="auto">
          <a:xfrm>
            <a:off x="360000" y="1692000"/>
            <a:ext cx="3024337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ibarch.cz/assets/galleries/47/original/060223_final_zakres_padowet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0" y="2361054"/>
            <a:ext cx="3996000" cy="265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23"/>
          <p:cNvSpPr>
            <a:spLocks noChangeArrowheads="1"/>
          </p:cNvSpPr>
          <p:nvPr/>
        </p:nvSpPr>
        <p:spPr bwMode="auto">
          <a:xfrm>
            <a:off x="7668344" y="2448084"/>
            <a:ext cx="54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Brno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9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8884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restored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their presumed medieval appearance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constructed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Neo-Romanesque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mainly in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churches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chapels &amp;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synagogues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Synagogues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Krnov,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Břeclav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Český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Krumlov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REVIVAL ARCHITECTURAL STYLES 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(HISTORISM)</a:t>
            </a:r>
            <a:endParaRPr lang="en-GB" sz="20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51202" name="Picture 2" descr="Krnovska synagoga 2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3056" r="11765" b="3282"/>
          <a:stretch/>
        </p:blipFill>
        <p:spPr bwMode="auto">
          <a:xfrm>
            <a:off x="180000" y="1944000"/>
            <a:ext cx="2844000" cy="2377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www.ceskatelevize.cz/ct24/sites/default/files/styles/scale_1180/public/images/1048717-540158.jpg?itok=Yx6bRHoE"/>
          <p:cNvSpPr>
            <a:spLocks noChangeAspect="1" noChangeArrowheads="1"/>
          </p:cNvSpPr>
          <p:nvPr/>
        </p:nvSpPr>
        <p:spPr bwMode="auto">
          <a:xfrm>
            <a:off x="155575" y="-1081088"/>
            <a:ext cx="402907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06" name="Picture 6" descr="http://www.ceskatelevize.cz/ct24/sites/default/files/styles/scale_1180/public/images/1048717-540158.jpg?itok=Yx6bRHo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7"/>
          <a:stretch/>
        </p:blipFill>
        <p:spPr bwMode="auto">
          <a:xfrm>
            <a:off x="180000" y="4428000"/>
            <a:ext cx="2844000" cy="1762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B&amp;rcaron;eclav, Synagogu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1586" b="18492"/>
          <a:stretch/>
        </p:blipFill>
        <p:spPr bwMode="auto">
          <a:xfrm>
            <a:off x="3150000" y="1944000"/>
            <a:ext cx="284400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 descr="http://turisticky-denik.cz/images/vizitky/preview/tv-2741-synagoga-v-ceskem-krumlov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t="8591" r="26512" b="11229"/>
          <a:stretch/>
        </p:blipFill>
        <p:spPr bwMode="auto">
          <a:xfrm>
            <a:off x="6120000" y="1943999"/>
            <a:ext cx="284400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 descr="http://img.radio.cz/pictures/c/ct/cesky_krumlov_synagog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r="4679"/>
          <a:stretch/>
        </p:blipFill>
        <p:spPr bwMode="auto">
          <a:xfrm>
            <a:off x="6120000" y="4428000"/>
            <a:ext cx="2844000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 descr="http://breclav.eu/uploads/images/stories/turisticke-info/synagoga/synagoga-interier-renner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b="10874"/>
          <a:stretch/>
        </p:blipFill>
        <p:spPr bwMode="auto">
          <a:xfrm>
            <a:off x="3483648" y="4428000"/>
            <a:ext cx="2176703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92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288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Saints Peter and Paul (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Vyšehrad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 Nicolas (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Ludgeřovice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Schwarzenberg Vault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Domanín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NEO-GOTHIC STYLE</a:t>
            </a:r>
            <a:endParaRPr lang="en-GB" sz="20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18" name="Picture 12" descr="https://im-foto.mapy.cz/orig/000/03d/00003d9e7_d7614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4" r="8297"/>
          <a:stretch/>
        </p:blipFill>
        <p:spPr bwMode="auto">
          <a:xfrm>
            <a:off x="2714727" y="2196000"/>
            <a:ext cx="3276380" cy="2952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8" name="Picture 24" descr="http://www.cyklosekcia.eu/2010/Fotky/4/9hrob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1800000"/>
            <a:ext cx="28098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0" name="Picture 26" descr="http://www.kkvys.cz/wp-content/uploads/2011/12/2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"/>
          <a:stretch/>
        </p:blipFill>
        <p:spPr bwMode="auto">
          <a:xfrm>
            <a:off x="180000" y="1800000"/>
            <a:ext cx="2369835" cy="37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6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438849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Bouzov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Castle,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Hluboká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Vltavou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Lednice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Castle (both Tudor Gothic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53254" name="Picture 6" descr="http://www.znatemapu.cz/photos/original/3354-hrad-bouz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024838"/>
            <a:ext cx="4029075" cy="301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http://www.prague.fm/wp-content/gallery/hluboka/hlubok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"/>
          <a:stretch/>
        </p:blipFill>
        <p:spPr bwMode="auto">
          <a:xfrm>
            <a:off x="4446000" y="1296000"/>
            <a:ext cx="4029075" cy="2544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4" name="Picture 16" descr="Zámek Ledni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6453"/>
          <a:stretch/>
        </p:blipFill>
        <p:spPr bwMode="auto">
          <a:xfrm>
            <a:off x="4516537" y="3975679"/>
            <a:ext cx="3888000" cy="234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NEO-GOTHIC STYLE</a:t>
            </a:r>
            <a:endParaRPr lang="en-GB" sz="20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32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529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Neo-Renaissance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Rudolfinum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Theatre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 Museum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NEO-RENAISSANCE STYLE</a:t>
            </a:r>
            <a:endParaRPr lang="en-GB" sz="20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9" name="Picture 4" descr="Soubor:Rudolfinum Prague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t="4136" r="2515"/>
          <a:stretch/>
        </p:blipFill>
        <p:spPr bwMode="auto">
          <a:xfrm>
            <a:off x="468000" y="1368000"/>
            <a:ext cx="3960439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6" descr="picture-narodnidivadlo-200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11778" r="7907" b="13275"/>
          <a:stretch/>
        </p:blipFill>
        <p:spPr bwMode="auto">
          <a:xfrm>
            <a:off x="4716000" y="1368000"/>
            <a:ext cx="3960440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www.prague.eu/file/edee/object/182/narodni-muzeu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7811" r="3910" b="20424"/>
          <a:stretch/>
        </p:blipFill>
        <p:spPr bwMode="auto">
          <a:xfrm>
            <a:off x="2092725" y="4128999"/>
            <a:ext cx="495855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0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48255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Antonín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Dvořák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Theatre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Ostrava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Church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Virgin Mary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Mariánské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Hory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Kramář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Villa &amp;</a:t>
            </a:r>
            <a:r>
              <a:rPr lang="cs-CZ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Straka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Academy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REVIVAL ARCHITECTURAL STYLES 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(HISTORISM)</a:t>
            </a:r>
            <a:endParaRPr lang="en-GB" sz="20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54274" name="Picture 2" descr="Budova Divadla Antonína Dvo&amp;rcaron;á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1584000"/>
            <a:ext cx="3456000" cy="2590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http://www.fotogalerie.tode.cz/Pam%C3%A1tky,%20hrady%20a%20z%C3%A1mky/Ostrava/Kostel%20Panny%20Marie%20Kr%C3%A1lovny-Ostrava%20Mari%C3%A1nsk%C3%A9%20Hory/slides/Kostel%2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655"/>
          <a:stretch/>
        </p:blipFill>
        <p:spPr bwMode="auto">
          <a:xfrm>
            <a:off x="4608000" y="1584000"/>
            <a:ext cx="3600000" cy="221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4" name="Picture 12" descr="http://www.pragueoldcar.com/images/route-b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4330139"/>
            <a:ext cx="3456000" cy="194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6" name="Picture 14" descr="https://upload.wikimedia.org/wikipedia/commons/thumb/6/6d/Garden_of_Straka_Academy%2C_Prague_Mal%C3%A1_Strana.jpg/1024px-Garden_of_Straka_Academy%2C_Prague_Mal%C3%A1_Stra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b="14031"/>
          <a:stretch/>
        </p:blipFill>
        <p:spPr bwMode="auto">
          <a:xfrm>
            <a:off x="4608000" y="3997343"/>
            <a:ext cx="3600000" cy="227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43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8884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paintings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stuccoes, mosaics, marble facings, metal elements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coloured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endParaRPr lang="cs-CZ" sz="180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Municipal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Osvald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Polívka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 Railway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Fanta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ART NOUVEAU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</a:p>
        </p:txBody>
      </p:sp>
      <p:pic>
        <p:nvPicPr>
          <p:cNvPr id="16388" name="Picture 4" descr="https://upload.wikimedia.org/wikipedia/commons/thumb/8/8c/Prag_obecni_d%C3%BBm_caf%C3%A9_innen.jpg/1280px-Prag_obecni_d%C3%BBm_caf%C3%A9_inn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"/>
          <a:stretch/>
        </p:blipFill>
        <p:spPr bwMode="auto">
          <a:xfrm>
            <a:off x="1728000" y="5184000"/>
            <a:ext cx="224178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www.campanus.cz/kejzlarova/wp-content/uploads/sites/4/2014/07/Obecn%C3%AD-d%C5%AFm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4"/>
          <a:stretch/>
        </p:blipFill>
        <p:spPr bwMode="auto">
          <a:xfrm>
            <a:off x="180000" y="2232000"/>
            <a:ext cx="4320000" cy="282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s://upload.wikimedia.org/wikipedia/commons/thumb/d/d8/Prag_Prague_Cafe_im_Hauptbahnhof_Totale_%282005%29.JPG/1280px-Prag_Prague_Cafe_im_Hauptbahnhof_Totale_%282005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"/>
          <a:stretch/>
        </p:blipFill>
        <p:spPr bwMode="auto">
          <a:xfrm>
            <a:off x="6516000" y="5184000"/>
            <a:ext cx="199206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Picture 26" descr="http://www.digital-guide.cz/media/thumbs/digital_guide/pamatky_by_divine/Nove_Mesto/Wilsonovo_nadrazi/008_Wilsonovo_Nadrazi_jpg_800x800_q8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r="10041" b="6630"/>
          <a:stretch/>
        </p:blipFill>
        <p:spPr bwMode="auto">
          <a:xfrm>
            <a:off x="4644000" y="2232000"/>
            <a:ext cx="4320000" cy="2823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98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8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Emphasised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geometrical shapes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roofs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architects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Bohemia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 </a:t>
            </a:r>
            <a:r>
              <a:rPr lang="en-GB" sz="1800" b="1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Kotěra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Gočár</a:t>
            </a:r>
            <a:endParaRPr lang="cs-CZ" sz="1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best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examples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Kotěra’s</a:t>
            </a: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Villa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Vinohrady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MODERNISM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to 1914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upload.wikimedia.org/wikipedia/commons/thumb/d/da/Koterova_vila2.jpg/800px-Koterova_vil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9"/>
          <a:stretch/>
        </p:blipFill>
        <p:spPr bwMode="auto">
          <a:xfrm>
            <a:off x="612000" y="1996428"/>
            <a:ext cx="4149601" cy="42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slavnestavby.cz/epd/content/2258_vila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r="4297"/>
          <a:stretch/>
        </p:blipFill>
        <p:spPr bwMode="auto">
          <a:xfrm>
            <a:off x="5148000" y="2715490"/>
            <a:ext cx="3384376" cy="280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547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Latin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term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cubus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presumption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cube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fundamental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shape of all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decorated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plastic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Black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Madonna House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Celetná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Street in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Gočár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CUBISM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en-GB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00s to 1920s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6" name="Picture 10" descr="https://upload.wikimedia.org/wikipedia/commons/thumb/5/5a/Praha%2C_Star%C3%A9_M%C4%9Bsto_-_U_%C4%8Cern%C3%A9_matky_bo%C5%BE%C3%AD_173.jpg/800px-Praha%2C_Star%C3%A9_M%C4%9Bsto_-_U_%C4%8Cern%C3%A9_matky_bo%C5%BE%C3%AD_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/>
          <a:stretch/>
        </p:blipFill>
        <p:spPr bwMode="auto">
          <a:xfrm>
            <a:off x="5508000" y="2016000"/>
            <a:ext cx="2702946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prague.eu/file/edee/2015/11/17b-20151126-093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r="7149"/>
          <a:stretch/>
        </p:blipFill>
        <p:spPr bwMode="auto">
          <a:xfrm>
            <a:off x="945574" y="2016000"/>
            <a:ext cx="4276728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78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348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castles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(most substantially altered, many in ruins)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Greatly outnumbered by churches – from tiny chapels to large churches &amp; monasteries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significant – great abbey churches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(many still stand)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Basilica of Saint George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Vratislaus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I, 920, oldest surviving church within Prague castle)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Bohemian Monastery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(Benedictine, 973)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Gothic chapel with tomb of Saint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Ludmila</a:t>
            </a:r>
            <a:endParaRPr lang="en-GB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 of Saint Vitus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(Prince Wenceslas, app 930)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Arm of Saint Vitus, Saint Wenceslas buried, Saint Adalbert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tomb of Saint Wenceslas incorporated into Romanesque basilica 1060-1096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Saint Wenceslas Chapel built above his grave </a:t>
            </a: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Romanesque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146" name="Picture 26" descr="http://kiosky.praguewelcome.cz/img/edee/photogallery/top-monuments/bazilika-sv-jiri/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4" b="12253"/>
          <a:stretch/>
        </p:blipFill>
        <p:spPr bwMode="auto">
          <a:xfrm>
            <a:off x="324000" y="3816000"/>
            <a:ext cx="252140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www.kralovskacesta.cz/data/media/foto/medium/zj7q88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12568"/>
          <a:stretch/>
        </p:blipFill>
        <p:spPr bwMode="auto">
          <a:xfrm>
            <a:off x="2968025" y="3816000"/>
            <a:ext cx="198535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s://im-foto.mapy.cz/orig/000/031/000031783_55dbb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" b="10513"/>
          <a:stretch/>
        </p:blipFill>
        <p:spPr bwMode="auto">
          <a:xfrm>
            <a:off x="5076000" y="3816000"/>
            <a:ext cx="3744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843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cubism,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accentuates decor &amp;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ornamentalism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Facades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decorated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various geometrical shapes, mainly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Legiobanka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Prague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Josef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Gočár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DECORATIVISM – ARCH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Obloučkový sloh, 1920s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upload.wikimedia.org/wikipedia/commons/thumb/6/68/Prague_Gocar_rondokubismus.jpg/800px-Prague_Gocar_rondokubism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b="5648"/>
          <a:stretch/>
        </p:blipFill>
        <p:spPr bwMode="auto">
          <a:xfrm>
            <a:off x="683568" y="1934707"/>
            <a:ext cx="2700000" cy="4418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g.ceskatelevize.cz/program/porady/1024681598/foto09/298323230620073_gal_02.jpg?1347878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02" y="3501008"/>
            <a:ext cx="3744000" cy="2496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arch.cz/data/houska/csob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"/>
          <a:stretch/>
        </p:blipFill>
        <p:spPr bwMode="auto">
          <a:xfrm>
            <a:off x="5292080" y="1665295"/>
            <a:ext cx="2844000" cy="1718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18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529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Constructivism makes construction visible in final realisation of object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Functionalism emphasises function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(practical utilisation in accordance with purpose it was built for)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Both mostly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penetrate or overlap each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materials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reinforced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concrete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 glass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Outer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parts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plastered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lined with ceramics,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 made 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burnt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bricks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Pension Institute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lang="cs-CZ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osef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Havlíček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cs-CZ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arel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Honzík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CONSTRUCTIVISM &amp; FUNCTIONALISM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cs-CZ" sz="1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1920s &amp; 1930s</a:t>
            </a:r>
            <a:endParaRPr lang="en-GB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://static.asb-portal.cz/buxus/images/cache/650xXXX/fotogaleria/fotogalerie/architektura/vseobecny_penzijni_ustav_fotoalbum/02dano-veselsky-big-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0"/>
          <a:stretch/>
        </p:blipFill>
        <p:spPr bwMode="auto">
          <a:xfrm>
            <a:off x="4824000" y="3096000"/>
            <a:ext cx="3816000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tatic.asb-portal.cz/buxus/images/ilustracne/vseobecny_penzijni_usta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3096000"/>
            <a:ext cx="4090368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846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124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 of Saints Peter and Paul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Budeč, 895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oldest preserved)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 </a:t>
            </a:r>
            <a:r>
              <a:rPr lang="en-GB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Saints Peter and Paul</a:t>
            </a:r>
            <a:r>
              <a:rPr lang="en-GB" sz="18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Starý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Plzenec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976)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 of Saint Catherine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Znojmo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app 1100)</a:t>
            </a: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11-century frescoes</a:t>
            </a:r>
            <a:endParaRPr lang="cs-CZ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000" lvl="1"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Biblical</a:t>
            </a:r>
            <a:r>
              <a:rPr lang="cs-CZ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scenes &amp; life of </a:t>
            </a:r>
            <a:r>
              <a:rPr lang="en-GB" sz="18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Přemyslids</a:t>
            </a:r>
            <a:endParaRPr lang="en-GB" sz="18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Rotunda of Saint George</a:t>
            </a:r>
            <a:r>
              <a:rPr lang="en-GB" sz="18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Říp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Mountain, 1126)*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6426000"/>
            <a:ext cx="9144000" cy="432000"/>
          </a:xfrm>
          <a:prstGeom prst="rect">
            <a:avLst/>
          </a:prstGeom>
          <a:solidFill>
            <a:srgbClr val="C00000">
              <a:alpha val="50000"/>
            </a:srgbClr>
          </a:solidFill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Romanesque style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" name="Obrázek 7" descr="http://wiki.rvp.cz/@api/deki/files/13395/=rotunda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r="6876"/>
          <a:stretch/>
        </p:blipFill>
        <p:spPr bwMode="auto">
          <a:xfrm>
            <a:off x="2470225" y="2978263"/>
            <a:ext cx="2177926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https://upload.wikimedia.org/wikipedia/commons/f/fc/Rotunda_sv._Ji%C5%99%C3%AD_a_Vojt%C4%9Bch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11855"/>
          <a:stretch/>
        </p:blipFill>
        <p:spPr bwMode="auto">
          <a:xfrm>
            <a:off x="6876255" y="3968263"/>
            <a:ext cx="208823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http://www.schnablova.net/www/Romanske%20pamatky/Fotky/Bude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3" r="-1"/>
          <a:stretch/>
        </p:blipFill>
        <p:spPr bwMode="auto">
          <a:xfrm>
            <a:off x="180000" y="3456940"/>
            <a:ext cx="213833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772" name="Picture 4" descr="http://www.pario.cz/realizace/kostely/98/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b="14263"/>
          <a:stretch/>
        </p:blipFill>
        <p:spPr bwMode="auto">
          <a:xfrm>
            <a:off x="4785805" y="4153524"/>
            <a:ext cx="1931573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ttp://www.znojmuz.cz/rotunda/images/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4"/>
          <a:stretch/>
        </p:blipFill>
        <p:spPr bwMode="auto">
          <a:xfrm>
            <a:off x="4932041" y="1584000"/>
            <a:ext cx="3928069" cy="2277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72000" y="6480000"/>
            <a:ext cx="8748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Saint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Adalbert 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&amp; extended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founded a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1039 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GB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elicts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Adalbert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brought 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cs-CZ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158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22112</TotalTime>
  <Words>3669</Words>
  <Application>Microsoft Office PowerPoint</Application>
  <PresentationFormat>Předvádění na obrazovce (4:3)</PresentationFormat>
  <Paragraphs>395</Paragraphs>
  <Slides>82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92" baseType="lpstr">
      <vt:lpstr>Algerian</vt:lpstr>
      <vt:lpstr>Arial</vt:lpstr>
      <vt:lpstr>Calibri</vt:lpstr>
      <vt:lpstr>Constantia</vt:lpstr>
      <vt:lpstr>Segoe UI Symbol</vt:lpstr>
      <vt:lpstr>Tahoma</vt:lpstr>
      <vt:lpstr>Times New Roman</vt:lpstr>
      <vt:lpstr>Wingdings</vt:lpstr>
      <vt:lpstr>Wingdings 2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</dc:title>
  <dc:creator>PC</dc:creator>
  <cp:lastModifiedBy>Dluhošová Radmila</cp:lastModifiedBy>
  <cp:revision>422</cp:revision>
  <dcterms:created xsi:type="dcterms:W3CDTF">2014-10-19T12:29:13Z</dcterms:created>
  <dcterms:modified xsi:type="dcterms:W3CDTF">2016-09-03T13:58:37Z</dcterms:modified>
</cp:coreProperties>
</file>