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273" r:id="rId3"/>
    <p:sldId id="341" r:id="rId4"/>
    <p:sldId id="359" r:id="rId5"/>
    <p:sldId id="361" r:id="rId6"/>
    <p:sldId id="370" r:id="rId7"/>
    <p:sldId id="362" r:id="rId8"/>
    <p:sldId id="355" r:id="rId9"/>
    <p:sldId id="356" r:id="rId10"/>
    <p:sldId id="363" r:id="rId11"/>
    <p:sldId id="364" r:id="rId12"/>
    <p:sldId id="367" r:id="rId13"/>
    <p:sldId id="368" r:id="rId14"/>
    <p:sldId id="366" r:id="rId15"/>
    <p:sldId id="357" r:id="rId16"/>
    <p:sldId id="372" r:id="rId17"/>
    <p:sldId id="371" r:id="rId18"/>
    <p:sldId id="373" r:id="rId19"/>
    <p:sldId id="374" r:id="rId20"/>
    <p:sldId id="375" r:id="rId21"/>
    <p:sldId id="376" r:id="rId22"/>
    <p:sldId id="377" r:id="rId23"/>
    <p:sldId id="379" r:id="rId24"/>
    <p:sldId id="380" r:id="rId25"/>
    <p:sldId id="381" r:id="rId26"/>
    <p:sldId id="382" r:id="rId27"/>
    <p:sldId id="383" r:id="rId28"/>
    <p:sldId id="352" r:id="rId29"/>
    <p:sldId id="365" r:id="rId30"/>
    <p:sldId id="400" r:id="rId31"/>
    <p:sldId id="321" r:id="rId32"/>
    <p:sldId id="322" r:id="rId33"/>
    <p:sldId id="323" r:id="rId34"/>
    <p:sldId id="324" r:id="rId35"/>
    <p:sldId id="325" r:id="rId36"/>
    <p:sldId id="326" r:id="rId37"/>
    <p:sldId id="328" r:id="rId38"/>
    <p:sldId id="427" r:id="rId39"/>
    <p:sldId id="360" r:id="rId40"/>
    <p:sldId id="428" r:id="rId41"/>
    <p:sldId id="369" r:id="rId42"/>
    <p:sldId id="429" r:id="rId43"/>
    <p:sldId id="430" r:id="rId44"/>
    <p:sldId id="431" r:id="rId45"/>
    <p:sldId id="432" r:id="rId46"/>
    <p:sldId id="433" r:id="rId47"/>
    <p:sldId id="434" r:id="rId48"/>
    <p:sldId id="435" r:id="rId49"/>
    <p:sldId id="436" r:id="rId50"/>
    <p:sldId id="378" r:id="rId51"/>
    <p:sldId id="437" r:id="rId52"/>
    <p:sldId id="438" r:id="rId53"/>
    <p:sldId id="439" r:id="rId54"/>
    <p:sldId id="440" r:id="rId55"/>
    <p:sldId id="329" r:id="rId56"/>
    <p:sldId id="330" r:id="rId57"/>
    <p:sldId id="331" r:id="rId58"/>
    <p:sldId id="332" r:id="rId59"/>
    <p:sldId id="334" r:id="rId60"/>
    <p:sldId id="335" r:id="rId61"/>
    <p:sldId id="336" r:id="rId62"/>
    <p:sldId id="337" r:id="rId63"/>
    <p:sldId id="340" r:id="rId64"/>
    <p:sldId id="441" r:id="rId65"/>
    <p:sldId id="342" r:id="rId66"/>
    <p:sldId id="442" r:id="rId67"/>
    <p:sldId id="344" r:id="rId68"/>
    <p:sldId id="345" r:id="rId69"/>
    <p:sldId id="346" r:id="rId70"/>
    <p:sldId id="347" r:id="rId71"/>
    <p:sldId id="348" r:id="rId72"/>
    <p:sldId id="349" r:id="rId73"/>
    <p:sldId id="443" r:id="rId74"/>
    <p:sldId id="445" r:id="rId75"/>
    <p:sldId id="446" r:id="rId76"/>
    <p:sldId id="447" r:id="rId77"/>
    <p:sldId id="448" r:id="rId78"/>
    <p:sldId id="449" r:id="rId79"/>
    <p:sldId id="450" r:id="rId80"/>
    <p:sldId id="451" r:id="rId81"/>
    <p:sldId id="452" r:id="rId82"/>
    <p:sldId id="453" r:id="rId83"/>
    <p:sldId id="454" r:id="rId84"/>
    <p:sldId id="455" r:id="rId85"/>
    <p:sldId id="393" r:id="rId86"/>
    <p:sldId id="456" r:id="rId87"/>
    <p:sldId id="386" r:id="rId88"/>
    <p:sldId id="387" r:id="rId89"/>
    <p:sldId id="388" r:id="rId90"/>
    <p:sldId id="389" r:id="rId91"/>
    <p:sldId id="390" r:id="rId92"/>
    <p:sldId id="391" r:id="rId93"/>
    <p:sldId id="392" r:id="rId94"/>
    <p:sldId id="457" r:id="rId95"/>
    <p:sldId id="458" r:id="rId96"/>
    <p:sldId id="459" r:id="rId97"/>
    <p:sldId id="460" r:id="rId98"/>
    <p:sldId id="461" r:id="rId99"/>
    <p:sldId id="462" r:id="rId100"/>
    <p:sldId id="384" r:id="rId101"/>
    <p:sldId id="463" r:id="rId102"/>
    <p:sldId id="385" r:id="rId10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tableStyles" Target="tableStyles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áťa Pelegrinová" userId="a51c78cbeb7634f1" providerId="LiveId" clId="{EF49AD02-EC83-4147-9CA4-7147CC0527CD}"/>
    <pc:docChg chg="custSel delSld modSld">
      <pc:chgData name="Káťa Pelegrinová" userId="a51c78cbeb7634f1" providerId="LiveId" clId="{EF49AD02-EC83-4147-9CA4-7147CC0527CD}" dt="2022-12-08T16:48:15.954" v="30" actId="20577"/>
      <pc:docMkLst>
        <pc:docMk/>
      </pc:docMkLst>
      <pc:sldChg chg="modSp mod">
        <pc:chgData name="Káťa Pelegrinová" userId="a51c78cbeb7634f1" providerId="LiveId" clId="{EF49AD02-EC83-4147-9CA4-7147CC0527CD}" dt="2022-12-08T16:48:00.281" v="28" actId="947"/>
        <pc:sldMkLst>
          <pc:docMk/>
          <pc:sldMk cId="3624278643" sldId="392"/>
        </pc:sldMkLst>
        <pc:spChg chg="mod">
          <ac:chgData name="Káťa Pelegrinová" userId="a51c78cbeb7634f1" providerId="LiveId" clId="{EF49AD02-EC83-4147-9CA4-7147CC0527CD}" dt="2022-12-08T16:48:00.281" v="28" actId="947"/>
          <ac:spMkLst>
            <pc:docMk/>
            <pc:sldMk cId="3624278643" sldId="392"/>
            <ac:spMk id="3" creationId="{BA007182-9A30-6B36-8BC2-C191E7300251}"/>
          </ac:spMkLst>
        </pc:spChg>
      </pc:sldChg>
      <pc:sldChg chg="del">
        <pc:chgData name="Káťa Pelegrinová" userId="a51c78cbeb7634f1" providerId="LiveId" clId="{EF49AD02-EC83-4147-9CA4-7147CC0527CD}" dt="2022-12-08T16:47:01.426" v="1" actId="47"/>
        <pc:sldMkLst>
          <pc:docMk/>
          <pc:sldMk cId="1129716565" sldId="401"/>
        </pc:sldMkLst>
      </pc:sldChg>
      <pc:sldChg chg="del">
        <pc:chgData name="Káťa Pelegrinová" userId="a51c78cbeb7634f1" providerId="LiveId" clId="{EF49AD02-EC83-4147-9CA4-7147CC0527CD}" dt="2022-12-08T16:47:03.761" v="2" actId="47"/>
        <pc:sldMkLst>
          <pc:docMk/>
          <pc:sldMk cId="2399297100" sldId="402"/>
        </pc:sldMkLst>
      </pc:sldChg>
      <pc:sldChg chg="del">
        <pc:chgData name="Káťa Pelegrinová" userId="a51c78cbeb7634f1" providerId="LiveId" clId="{EF49AD02-EC83-4147-9CA4-7147CC0527CD}" dt="2022-12-08T16:47:04.098" v="3" actId="47"/>
        <pc:sldMkLst>
          <pc:docMk/>
          <pc:sldMk cId="2438391554" sldId="403"/>
        </pc:sldMkLst>
      </pc:sldChg>
      <pc:sldChg chg="del">
        <pc:chgData name="Káťa Pelegrinová" userId="a51c78cbeb7634f1" providerId="LiveId" clId="{EF49AD02-EC83-4147-9CA4-7147CC0527CD}" dt="2022-12-08T16:47:04.531" v="4" actId="47"/>
        <pc:sldMkLst>
          <pc:docMk/>
          <pc:sldMk cId="773393845" sldId="404"/>
        </pc:sldMkLst>
      </pc:sldChg>
      <pc:sldChg chg="del">
        <pc:chgData name="Káťa Pelegrinová" userId="a51c78cbeb7634f1" providerId="LiveId" clId="{EF49AD02-EC83-4147-9CA4-7147CC0527CD}" dt="2022-12-08T16:47:04.939" v="5" actId="47"/>
        <pc:sldMkLst>
          <pc:docMk/>
          <pc:sldMk cId="3237475531" sldId="405"/>
        </pc:sldMkLst>
      </pc:sldChg>
      <pc:sldChg chg="del">
        <pc:chgData name="Káťa Pelegrinová" userId="a51c78cbeb7634f1" providerId="LiveId" clId="{EF49AD02-EC83-4147-9CA4-7147CC0527CD}" dt="2022-12-08T16:47:05.499" v="6" actId="47"/>
        <pc:sldMkLst>
          <pc:docMk/>
          <pc:sldMk cId="1388417250" sldId="406"/>
        </pc:sldMkLst>
      </pc:sldChg>
      <pc:sldChg chg="del">
        <pc:chgData name="Káťa Pelegrinová" userId="a51c78cbeb7634f1" providerId="LiveId" clId="{EF49AD02-EC83-4147-9CA4-7147CC0527CD}" dt="2022-12-08T16:47:05.915" v="7" actId="47"/>
        <pc:sldMkLst>
          <pc:docMk/>
          <pc:sldMk cId="3327732104" sldId="407"/>
        </pc:sldMkLst>
      </pc:sldChg>
      <pc:sldChg chg="del">
        <pc:chgData name="Káťa Pelegrinová" userId="a51c78cbeb7634f1" providerId="LiveId" clId="{EF49AD02-EC83-4147-9CA4-7147CC0527CD}" dt="2022-12-08T16:47:06.443" v="8" actId="47"/>
        <pc:sldMkLst>
          <pc:docMk/>
          <pc:sldMk cId="2398525650" sldId="408"/>
        </pc:sldMkLst>
      </pc:sldChg>
      <pc:sldChg chg="del">
        <pc:chgData name="Káťa Pelegrinová" userId="a51c78cbeb7634f1" providerId="LiveId" clId="{EF49AD02-EC83-4147-9CA4-7147CC0527CD}" dt="2022-12-08T16:47:06.851" v="9" actId="47"/>
        <pc:sldMkLst>
          <pc:docMk/>
          <pc:sldMk cId="2426449321" sldId="409"/>
        </pc:sldMkLst>
      </pc:sldChg>
      <pc:sldChg chg="del">
        <pc:chgData name="Káťa Pelegrinová" userId="a51c78cbeb7634f1" providerId="LiveId" clId="{EF49AD02-EC83-4147-9CA4-7147CC0527CD}" dt="2022-12-08T16:47:07.323" v="10" actId="47"/>
        <pc:sldMkLst>
          <pc:docMk/>
          <pc:sldMk cId="178275505" sldId="410"/>
        </pc:sldMkLst>
      </pc:sldChg>
      <pc:sldChg chg="del">
        <pc:chgData name="Káťa Pelegrinová" userId="a51c78cbeb7634f1" providerId="LiveId" clId="{EF49AD02-EC83-4147-9CA4-7147CC0527CD}" dt="2022-12-08T16:47:00.049" v="0" actId="47"/>
        <pc:sldMkLst>
          <pc:docMk/>
          <pc:sldMk cId="669840840" sldId="422"/>
        </pc:sldMkLst>
      </pc:sldChg>
      <pc:sldChg chg="modSp mod">
        <pc:chgData name="Káťa Pelegrinová" userId="a51c78cbeb7634f1" providerId="LiveId" clId="{EF49AD02-EC83-4147-9CA4-7147CC0527CD}" dt="2022-12-08T16:48:15.954" v="30" actId="20577"/>
        <pc:sldMkLst>
          <pc:docMk/>
          <pc:sldMk cId="2774532822" sldId="463"/>
        </pc:sldMkLst>
        <pc:spChg chg="mod">
          <ac:chgData name="Káťa Pelegrinová" userId="a51c78cbeb7634f1" providerId="LiveId" clId="{EF49AD02-EC83-4147-9CA4-7147CC0527CD}" dt="2022-12-08T16:48:15.954" v="30" actId="20577"/>
          <ac:spMkLst>
            <pc:docMk/>
            <pc:sldMk cId="2774532822" sldId="463"/>
            <ac:spMk id="3" creationId="{455AACB6-9ADC-9F23-9629-4BAE8E29637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8438F-0F99-0DF0-40E4-5ACBF2BFF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ED0C18-3D6C-FF0B-72ED-5E23529343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1CD3AB-F601-4178-69BA-76B0D30B9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979D-608B-4ECB-8DE4-862AD20DFFB3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2E3CD8-4FDF-E769-37B3-D036F061F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54A5CC-2D71-D26A-D527-2B1AE4C92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78DA-F22D-4E25-9BB7-C30EF3A2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732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7E00B0-B610-4E77-1E2C-35FBD7194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5B8244-79D6-4F23-3EC0-66514DA6D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522DF7-71E6-D610-F36C-1803EB94B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979D-608B-4ECB-8DE4-862AD20DFFB3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FA41D0-1864-038D-061B-C76C0AD8B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99E9B5-ABFE-4687-CC69-951157C6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78DA-F22D-4E25-9BB7-C30EF3A2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570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D9B09B9-2C5E-6739-DFF1-3059849E48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4B62A7-C58E-F491-AD39-00890FF5B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674DE7-F390-ECE1-C40D-1DF6823A9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979D-608B-4ECB-8DE4-862AD20DFFB3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722586-464F-0DD1-1D61-13A513B2E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6C7AFD-6CE5-FD4A-2A0F-9B3F26B79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78DA-F22D-4E25-9BB7-C30EF3A2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357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7A0FD7-629A-B56C-16F5-6B56E51F7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611804-C6FF-1F0B-D662-C3413D5C4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539FBE-8B7F-87F3-0360-3A73D8563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979D-608B-4ECB-8DE4-862AD20DFFB3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AB783C-F98F-79AA-B0A7-0B221255A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8D78E9-C7B2-A2F6-433F-06DBEAB8B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78DA-F22D-4E25-9BB7-C30EF3A2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50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E6316-A463-39FD-9F2B-D8696314D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AC90B2-F4D7-1986-0537-0BF4125C7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E7EC8C-3A3B-5F9D-5198-C880C1679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979D-608B-4ECB-8DE4-862AD20DFFB3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C072C1-0826-0840-1F8A-CEE62F399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7B21A4-CB56-6291-25E5-2A5C842BD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78DA-F22D-4E25-9BB7-C30EF3A2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58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CE234B-6B3D-B94A-EA86-60E28EAA5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FAF61C-2412-FB58-AC52-5697003B30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ECE489B-C14A-8508-6175-FD6A1B561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2CF8871-D6E3-56AF-753E-F0D58B6D0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979D-608B-4ECB-8DE4-862AD20DFFB3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ECEE96-5F7C-A48C-397E-93235E6A2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6E812EF-87DC-7525-738D-469F68406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78DA-F22D-4E25-9BB7-C30EF3A2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07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75E5CA-C621-CE0D-C601-154443DAE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FEABE0F-757D-03DB-0758-4797C1AF1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52768C-853F-3B6C-DA09-2A18F54F52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97C9694-F3EA-C79D-8861-5FDC2428B4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A130E63-B00F-FD63-017D-A5AB54B3B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BBD57C7-8093-5FC8-A860-D7E993AF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979D-608B-4ECB-8DE4-862AD20DFFB3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F213851-EB67-471E-8FED-9D9D2FE82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5506BF8-61D2-C530-F8B7-C9650C060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78DA-F22D-4E25-9BB7-C30EF3A2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744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3AFC7A-6F0A-2600-4029-211BFDF23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7609A2-BFA1-19F7-C545-ADF118FC1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979D-608B-4ECB-8DE4-862AD20DFFB3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D795C1D-0880-2CD5-842D-30C5F0082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7C916F7-F8AC-7E01-9131-2B6D56DE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78DA-F22D-4E25-9BB7-C30EF3A2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53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63864A8-BE15-EE5D-FCCB-87FF5E40C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979D-608B-4ECB-8DE4-862AD20DFFB3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CC7B09B-10A5-6285-73D3-0D51F9F10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A8C10F-5C61-C364-7DE7-49D7FD12D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78DA-F22D-4E25-9BB7-C30EF3A2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190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D6F5F1-9710-26D3-FF30-F48D33F38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4D8F56-B95F-AF98-4EAD-9B1B010AA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9E16F53-24C2-C4A0-6356-E5CAFCFFD4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E72B574-15F4-ADA6-7401-A0015B0F8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979D-608B-4ECB-8DE4-862AD20DFFB3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452E8BD-D820-3CBF-8B2A-EE667F144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A0A9FC-A513-EC92-8C6B-22AD37407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78DA-F22D-4E25-9BB7-C30EF3A2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80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288CAA-BEA0-A4DD-BD97-511A38A74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9188B18-23BE-AFE4-ADDA-F13690D221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C376638-33F6-ECDC-D9C4-E9FF2641F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D85B21B-9471-3DB2-F626-E4823986C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979D-608B-4ECB-8DE4-862AD20DFFB3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2284B0-027D-0CB8-D60D-B72DF241E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A6FE833-2DCD-B5DB-87AA-A8B0DEAC6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78DA-F22D-4E25-9BB7-C30EF3A2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918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905AB7A-A5A6-5DB6-0C6A-92A83DE48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1273FDC-898E-6404-4F70-D571B6C48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7FF288-9115-AB12-FDD9-9EC61BDBA3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B979D-608B-4ECB-8DE4-862AD20DFFB3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CF2CF8-A9B7-CC7F-410A-FA135A108B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73F9CB-D7C2-6FD8-9F59-C97BDF115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778DA-F22D-4E25-9BB7-C30EF3A2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841C1D-40B7-A0F2-32C1-01AF659DE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55021"/>
            <a:ext cx="9144000" cy="2387600"/>
          </a:xfrm>
        </p:spPr>
        <p:txBody>
          <a:bodyPr/>
          <a:lstStyle/>
          <a:p>
            <a:r>
              <a:rPr lang="cs-CZ" b="1" dirty="0"/>
              <a:t>Syntax</a:t>
            </a:r>
            <a:endParaRPr lang="en-GB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18BD5F-BA0B-9F0E-DD24-D1E7677F0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6013222"/>
            <a:ext cx="6683829" cy="533400"/>
          </a:xfrm>
        </p:spPr>
        <p:txBody>
          <a:bodyPr>
            <a:normAutofit fontScale="92500"/>
          </a:bodyPr>
          <a:lstStyle/>
          <a:p>
            <a:r>
              <a:rPr lang="cs-CZ" dirty="0"/>
              <a:t>Kateřina Pelegrinová, katerina.pelegrinova@fpf.slu.cz</a:t>
            </a:r>
            <a:endParaRPr lang="en-GB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69EC3A26-FEE9-E967-CECE-A9212DF61DD1}"/>
              </a:ext>
            </a:extLst>
          </p:cNvPr>
          <p:cNvSpPr txBox="1">
            <a:spLocks/>
          </p:cNvSpPr>
          <p:nvPr/>
        </p:nvSpPr>
        <p:spPr>
          <a:xfrm>
            <a:off x="9165773" y="6013222"/>
            <a:ext cx="3004454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2022/2023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967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3E8949-5D9D-D6E9-A6A6-01271A447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VČ může být </a:t>
            </a:r>
            <a:r>
              <a:rPr lang="cs-CZ" b="1" dirty="0" err="1"/>
              <a:t>vyjářen</a:t>
            </a:r>
            <a:r>
              <a:rPr lang="cs-CZ" b="1" dirty="0"/>
              <a:t>…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815C50-3470-569A-DC23-03C0FA234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/>
              <a:t>slovně</a:t>
            </a:r>
            <a:r>
              <a:rPr lang="en-GB" dirty="0"/>
              <a:t> </a:t>
            </a:r>
            <a:endParaRPr lang="cs-CZ" dirty="0"/>
          </a:p>
          <a:p>
            <a:pPr lvl="1"/>
            <a:r>
              <a:rPr lang="en-GB" i="1" dirty="0"/>
              <a:t>Petr </a:t>
            </a:r>
            <a:r>
              <a:rPr lang="en-GB" i="1" dirty="0" err="1"/>
              <a:t>pije</a:t>
            </a:r>
            <a:r>
              <a:rPr lang="en-GB" i="1" dirty="0"/>
              <a:t> </a:t>
            </a:r>
            <a:r>
              <a:rPr lang="en-GB" i="1" dirty="0" err="1"/>
              <a:t>čaj</a:t>
            </a:r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49658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09B834-0988-A16F-DF5E-C804E78F8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sémantické role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FF2C0D-098C-5ADC-43F5-9CDF3709C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vztah pojmenované entity (referentu) k ději/stavu vyjádřeném predikátorem</a:t>
            </a:r>
          </a:p>
          <a:p>
            <a:endParaRPr lang="cs-CZ" dirty="0"/>
          </a:p>
          <a:p>
            <a:r>
              <a:rPr lang="cs-CZ" dirty="0"/>
              <a:t>zjednodušeně: jakou roli daná entita (věc) hraje v události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478298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FF4A50-4BF1-1DDC-C99F-2421C8DDA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věta/výpověď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5AACB6-9ADC-9F23-9629-4BAE8E296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výrazová (= </a:t>
            </a:r>
            <a:r>
              <a:rPr lang="cs-CZ" b="1" dirty="0"/>
              <a:t>formální</a:t>
            </a:r>
            <a:r>
              <a:rPr lang="cs-CZ" dirty="0"/>
              <a:t>) stránka</a:t>
            </a:r>
          </a:p>
          <a:p>
            <a:pPr lvl="1"/>
            <a:r>
              <a:rPr lang="cs-CZ" i="1" dirty="0"/>
              <a:t>Karla ; seno ; žrát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i="1" dirty="0">
                <a:sym typeface="Wingdings" panose="05000000000000000000" pitchFamily="2" charset="2"/>
              </a:rPr>
              <a:t>Karla žere seno.</a:t>
            </a:r>
          </a:p>
          <a:p>
            <a:pPr marL="457200" lvl="1" indent="0">
              <a:buNone/>
            </a:pPr>
            <a:r>
              <a:rPr lang="cs-CZ" i="1" dirty="0">
                <a:sym typeface="Wingdings" panose="05000000000000000000" pitchFamily="2" charset="2"/>
              </a:rPr>
              <a:t>			         </a:t>
            </a:r>
            <a:r>
              <a:rPr lang="cs-CZ" dirty="0">
                <a:sym typeface="Wingdings" panose="05000000000000000000" pitchFamily="2" charset="2"/>
              </a:rPr>
              <a:t>PODMĚT – PŘÍSUDEK – PŘEDMĚT</a:t>
            </a:r>
            <a:endParaRPr lang="cs-CZ" i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významová (= </a:t>
            </a:r>
            <a:r>
              <a:rPr lang="cs-CZ" b="1" dirty="0"/>
              <a:t>sémantická</a:t>
            </a:r>
            <a:r>
              <a:rPr lang="cs-CZ" dirty="0"/>
              <a:t>) stránka</a:t>
            </a:r>
          </a:p>
          <a:p>
            <a:pPr lvl="1"/>
            <a:r>
              <a:rPr lang="cs-CZ" i="1" dirty="0"/>
              <a:t>Karla ; seno ; žrát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i="1" dirty="0">
                <a:sym typeface="Wingdings" panose="05000000000000000000" pitchFamily="2" charset="2"/>
              </a:rPr>
              <a:t>Karla žere seno.</a:t>
            </a:r>
          </a:p>
          <a:p>
            <a:pPr marL="457200" lvl="1" indent="0">
              <a:buNone/>
            </a:pPr>
            <a:r>
              <a:rPr lang="cs-CZ" i="1" dirty="0">
                <a:sym typeface="Wingdings" panose="05000000000000000000" pitchFamily="2" charset="2"/>
              </a:rPr>
              <a:t>			        </a:t>
            </a:r>
            <a:r>
              <a:rPr lang="cs-CZ" dirty="0">
                <a:sym typeface="Wingdings" panose="05000000000000000000" pitchFamily="2" charset="2"/>
              </a:rPr>
              <a:t> AGENS – (DĚJ) – PATIENS</a:t>
            </a:r>
          </a:p>
          <a:p>
            <a:pPr marL="457200" lvl="1" indent="0">
              <a:buNone/>
            </a:pPr>
            <a:r>
              <a:rPr lang="cs-CZ" dirty="0">
                <a:sym typeface="Wingdings" panose="05000000000000000000" pitchFamily="2" charset="2"/>
              </a:rPr>
              <a:t>=</a:t>
            </a:r>
            <a:r>
              <a:rPr lang="cs-CZ">
                <a:sym typeface="Wingdings" panose="05000000000000000000" pitchFamily="2" charset="2"/>
              </a:rPr>
              <a:t> </a:t>
            </a:r>
            <a:r>
              <a:rPr lang="cs-CZ" i="1" dirty="0">
                <a:sym typeface="Wingdings" panose="05000000000000000000" pitchFamily="2" charset="2"/>
              </a:rPr>
              <a:t>Seno je žráno Karlou.</a:t>
            </a:r>
            <a:endParaRPr lang="cs-CZ" dirty="0"/>
          </a:p>
          <a:p>
            <a:pPr lvl="1"/>
            <a:endParaRPr lang="cs-CZ" i="1" dirty="0"/>
          </a:p>
          <a:p>
            <a:endParaRPr lang="cs-CZ" dirty="0"/>
          </a:p>
        </p:txBody>
      </p:sp>
      <p:pic>
        <p:nvPicPr>
          <p:cNvPr id="4" name="Obrázek 3" descr="Obsah obrázku savci, zajícovci&#10;&#10;Popis byl vytvořen automaticky">
            <a:extLst>
              <a:ext uri="{FF2B5EF4-FFF2-40B4-BE49-F238E27FC236}">
                <a16:creationId xmlns:a16="http://schemas.microsoft.com/office/drawing/2014/main" id="{526CE39E-E8D7-6E75-D8CD-3E19A9236B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493" y="3347935"/>
            <a:ext cx="2120307" cy="282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53282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BB55C6-AFBC-4C85-A7BF-48B35E2CC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nejčastější sémantické role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83139F-5850-A249-9829-696EA120A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2004"/>
          </a:xfrm>
        </p:spPr>
        <p:txBody>
          <a:bodyPr>
            <a:normAutofit/>
          </a:bodyPr>
          <a:lstStyle/>
          <a:p>
            <a:r>
              <a:rPr lang="cs-CZ" b="1" dirty="0"/>
              <a:t>agens </a:t>
            </a:r>
            <a:r>
              <a:rPr lang="cs-CZ" dirty="0"/>
              <a:t>= personální původce děje	</a:t>
            </a:r>
            <a:r>
              <a:rPr lang="cs-CZ" b="1" i="1" dirty="0"/>
              <a:t>Bratr</a:t>
            </a:r>
            <a:r>
              <a:rPr lang="cs-CZ" i="1" dirty="0"/>
              <a:t> píše dopis.</a:t>
            </a:r>
          </a:p>
          <a:p>
            <a:r>
              <a:rPr lang="cs-CZ" b="1" dirty="0" err="1"/>
              <a:t>kauzátor</a:t>
            </a:r>
            <a:r>
              <a:rPr lang="cs-CZ" b="1" dirty="0"/>
              <a:t> </a:t>
            </a:r>
            <a:r>
              <a:rPr lang="cs-CZ" dirty="0"/>
              <a:t>= nepersonální původce děje 	</a:t>
            </a:r>
            <a:r>
              <a:rPr lang="cs-CZ" b="1" i="1" dirty="0"/>
              <a:t>Vítr</a:t>
            </a:r>
            <a:r>
              <a:rPr lang="cs-CZ" i="1" dirty="0"/>
              <a:t> rozbil okno.</a:t>
            </a:r>
          </a:p>
          <a:p>
            <a:r>
              <a:rPr lang="cs-CZ" b="1" dirty="0"/>
              <a:t>procesor </a:t>
            </a:r>
            <a:r>
              <a:rPr lang="cs-CZ" dirty="0"/>
              <a:t>= nositel děje	</a:t>
            </a:r>
            <a:r>
              <a:rPr lang="cs-CZ" b="1" i="1" dirty="0"/>
              <a:t>Dítě </a:t>
            </a:r>
            <a:r>
              <a:rPr lang="cs-CZ" i="1" dirty="0"/>
              <a:t>běží.</a:t>
            </a:r>
          </a:p>
          <a:p>
            <a:r>
              <a:rPr lang="cs-CZ" b="1" dirty="0"/>
              <a:t>nositel </a:t>
            </a:r>
            <a:r>
              <a:rPr lang="cs-CZ" dirty="0"/>
              <a:t>= nositel vlastnosti 	</a:t>
            </a:r>
            <a:r>
              <a:rPr lang="cs-CZ" b="1" i="1" dirty="0"/>
              <a:t>Pivo</a:t>
            </a:r>
            <a:r>
              <a:rPr lang="cs-CZ" i="1" dirty="0"/>
              <a:t> je dobré.</a:t>
            </a:r>
          </a:p>
          <a:p>
            <a:r>
              <a:rPr lang="cs-CZ" b="1" dirty="0"/>
              <a:t>posesor </a:t>
            </a:r>
            <a:r>
              <a:rPr lang="cs-CZ" dirty="0"/>
              <a:t>= vlastník	</a:t>
            </a:r>
            <a:r>
              <a:rPr lang="cs-CZ" b="1" i="1" dirty="0"/>
              <a:t>Přítel </a:t>
            </a:r>
            <a:r>
              <a:rPr lang="cs-CZ" i="1" dirty="0"/>
              <a:t>má kočku.</a:t>
            </a:r>
          </a:p>
          <a:p>
            <a:r>
              <a:rPr lang="cs-CZ" b="1" dirty="0"/>
              <a:t>recipient </a:t>
            </a:r>
            <a:r>
              <a:rPr lang="cs-CZ" dirty="0"/>
              <a:t>= příjemce	</a:t>
            </a:r>
            <a:r>
              <a:rPr lang="cs-CZ" b="1" i="1" dirty="0"/>
              <a:t>Matka</a:t>
            </a:r>
            <a:r>
              <a:rPr lang="cs-CZ" i="1" dirty="0"/>
              <a:t> dostala dárek.</a:t>
            </a:r>
          </a:p>
          <a:p>
            <a:r>
              <a:rPr lang="cs-CZ" b="1" dirty="0"/>
              <a:t>patiens </a:t>
            </a:r>
            <a:r>
              <a:rPr lang="cs-CZ" dirty="0"/>
              <a:t>= objekt zasažený dějem	</a:t>
            </a:r>
            <a:r>
              <a:rPr lang="cs-CZ" i="1" dirty="0"/>
              <a:t>Petr rozbil </a:t>
            </a:r>
            <a:r>
              <a:rPr lang="cs-CZ" b="1" i="1" dirty="0"/>
              <a:t>okno</a:t>
            </a:r>
            <a:r>
              <a:rPr lang="cs-CZ" i="1" dirty="0"/>
              <a:t>.</a:t>
            </a:r>
          </a:p>
          <a:p>
            <a:r>
              <a:rPr lang="cs-CZ" b="1" dirty="0"/>
              <a:t>vehikl </a:t>
            </a:r>
            <a:r>
              <a:rPr lang="cs-CZ" dirty="0"/>
              <a:t>= prostředek přemístění 	</a:t>
            </a:r>
            <a:r>
              <a:rPr lang="cs-CZ" i="1" dirty="0"/>
              <a:t>Cestujeme </a:t>
            </a:r>
            <a:r>
              <a:rPr lang="cs-CZ" b="1" i="1" dirty="0"/>
              <a:t>vlakem</a:t>
            </a:r>
            <a:r>
              <a:rPr lang="cs-CZ" i="1" dirty="0"/>
              <a:t>.</a:t>
            </a:r>
          </a:p>
          <a:p>
            <a:r>
              <a:rPr lang="cs-CZ" b="1" i="1" dirty="0"/>
              <a:t>…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86924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3E8949-5D9D-D6E9-A6A6-01271A447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VČ může být </a:t>
            </a:r>
            <a:r>
              <a:rPr lang="cs-CZ" b="1" dirty="0" err="1"/>
              <a:t>vyjářen</a:t>
            </a:r>
            <a:r>
              <a:rPr lang="cs-CZ" b="1" dirty="0"/>
              <a:t>…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815C50-3470-569A-DC23-03C0FA234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/>
              <a:t>slovně</a:t>
            </a:r>
            <a:r>
              <a:rPr lang="en-GB" dirty="0"/>
              <a:t> </a:t>
            </a:r>
            <a:endParaRPr lang="cs-CZ" dirty="0"/>
          </a:p>
          <a:p>
            <a:pPr lvl="1"/>
            <a:r>
              <a:rPr lang="en-GB" i="1" dirty="0"/>
              <a:t>Petr </a:t>
            </a:r>
            <a:r>
              <a:rPr lang="en-GB" i="1" dirty="0" err="1"/>
              <a:t>pije</a:t>
            </a:r>
            <a:r>
              <a:rPr lang="en-GB" i="1" dirty="0"/>
              <a:t> </a:t>
            </a:r>
            <a:r>
              <a:rPr lang="en-GB" i="1" dirty="0" err="1"/>
              <a:t>čaj</a:t>
            </a:r>
            <a:endParaRPr lang="cs-CZ" i="1" dirty="0"/>
          </a:p>
          <a:p>
            <a:r>
              <a:rPr lang="en-GB" b="1" dirty="0" err="1"/>
              <a:t>větou</a:t>
            </a:r>
            <a:r>
              <a:rPr lang="en-GB" dirty="0"/>
              <a:t> </a:t>
            </a:r>
            <a:endParaRPr lang="cs-CZ" dirty="0"/>
          </a:p>
          <a:p>
            <a:pPr lvl="1"/>
            <a:r>
              <a:rPr lang="en-GB" i="1" dirty="0"/>
              <a:t>Petr </a:t>
            </a:r>
            <a:r>
              <a:rPr lang="en-GB" i="1" dirty="0" err="1"/>
              <a:t>řekl</a:t>
            </a:r>
            <a:r>
              <a:rPr lang="en-GB" i="1" dirty="0"/>
              <a:t>, </a:t>
            </a:r>
            <a:r>
              <a:rPr lang="en-GB" i="1" dirty="0" err="1"/>
              <a:t>že</a:t>
            </a:r>
            <a:r>
              <a:rPr lang="en-GB" i="1" dirty="0"/>
              <a:t> </a:t>
            </a:r>
            <a:r>
              <a:rPr lang="en-GB" i="1" dirty="0" err="1"/>
              <a:t>nepřijde</a:t>
            </a:r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5343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3E8949-5D9D-D6E9-A6A6-01271A447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VČ může být </a:t>
            </a:r>
            <a:r>
              <a:rPr lang="cs-CZ" b="1" dirty="0" err="1"/>
              <a:t>vyjářen</a:t>
            </a:r>
            <a:r>
              <a:rPr lang="cs-CZ" b="1" dirty="0"/>
              <a:t>…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815C50-3470-569A-DC23-03C0FA234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/>
              <a:t>slovně</a:t>
            </a:r>
            <a:r>
              <a:rPr lang="en-GB" dirty="0"/>
              <a:t> </a:t>
            </a:r>
            <a:endParaRPr lang="cs-CZ" dirty="0"/>
          </a:p>
          <a:p>
            <a:pPr lvl="1"/>
            <a:r>
              <a:rPr lang="en-GB" i="1" dirty="0"/>
              <a:t>Petr </a:t>
            </a:r>
            <a:r>
              <a:rPr lang="en-GB" i="1" dirty="0" err="1"/>
              <a:t>pije</a:t>
            </a:r>
            <a:r>
              <a:rPr lang="en-GB" i="1" dirty="0"/>
              <a:t> </a:t>
            </a:r>
            <a:r>
              <a:rPr lang="en-GB" i="1" dirty="0" err="1"/>
              <a:t>čaj</a:t>
            </a:r>
            <a:endParaRPr lang="cs-CZ" i="1" dirty="0"/>
          </a:p>
          <a:p>
            <a:r>
              <a:rPr lang="en-GB" b="1" dirty="0" err="1"/>
              <a:t>větou</a:t>
            </a:r>
            <a:r>
              <a:rPr lang="en-GB" dirty="0"/>
              <a:t> </a:t>
            </a:r>
            <a:endParaRPr lang="cs-CZ" dirty="0"/>
          </a:p>
          <a:p>
            <a:pPr lvl="1"/>
            <a:r>
              <a:rPr lang="en-GB" i="1" dirty="0"/>
              <a:t>Petr </a:t>
            </a:r>
            <a:r>
              <a:rPr lang="en-GB" i="1" dirty="0" err="1"/>
              <a:t>řekl</a:t>
            </a:r>
            <a:r>
              <a:rPr lang="en-GB" i="1" dirty="0"/>
              <a:t>, </a:t>
            </a:r>
            <a:r>
              <a:rPr lang="en-GB" b="1" i="1" dirty="0" err="1"/>
              <a:t>že</a:t>
            </a:r>
            <a:r>
              <a:rPr lang="en-GB" b="1" i="1" dirty="0"/>
              <a:t> </a:t>
            </a:r>
            <a:r>
              <a:rPr lang="en-GB" b="1" i="1" dirty="0" err="1"/>
              <a:t>nepřijde</a:t>
            </a:r>
            <a:endParaRPr lang="cs-CZ" b="1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83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3E8949-5D9D-D6E9-A6A6-01271A447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VČ může být </a:t>
            </a:r>
            <a:r>
              <a:rPr lang="cs-CZ" b="1" dirty="0" err="1"/>
              <a:t>vyjářen</a:t>
            </a:r>
            <a:r>
              <a:rPr lang="cs-CZ" b="1" dirty="0"/>
              <a:t>…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815C50-3470-569A-DC23-03C0FA234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/>
              <a:t>slovně</a:t>
            </a:r>
            <a:r>
              <a:rPr lang="en-GB" dirty="0"/>
              <a:t> </a:t>
            </a:r>
            <a:endParaRPr lang="cs-CZ" dirty="0"/>
          </a:p>
          <a:p>
            <a:pPr lvl="1"/>
            <a:r>
              <a:rPr lang="en-GB" i="1" dirty="0"/>
              <a:t>Petr </a:t>
            </a:r>
            <a:r>
              <a:rPr lang="en-GB" i="1" dirty="0" err="1"/>
              <a:t>pije</a:t>
            </a:r>
            <a:r>
              <a:rPr lang="en-GB" i="1" dirty="0"/>
              <a:t> </a:t>
            </a:r>
            <a:r>
              <a:rPr lang="en-GB" i="1" dirty="0" err="1"/>
              <a:t>čaj</a:t>
            </a:r>
            <a:endParaRPr lang="cs-CZ" i="1" dirty="0"/>
          </a:p>
          <a:p>
            <a:r>
              <a:rPr lang="en-GB" b="1" dirty="0" err="1"/>
              <a:t>větou</a:t>
            </a:r>
            <a:r>
              <a:rPr lang="en-GB" dirty="0"/>
              <a:t> </a:t>
            </a:r>
            <a:endParaRPr lang="cs-CZ" dirty="0"/>
          </a:p>
          <a:p>
            <a:pPr lvl="1"/>
            <a:r>
              <a:rPr lang="en-GB" i="1" dirty="0"/>
              <a:t>Petr </a:t>
            </a:r>
            <a:r>
              <a:rPr lang="en-GB" i="1" dirty="0" err="1"/>
              <a:t>řekl</a:t>
            </a:r>
            <a:r>
              <a:rPr lang="en-GB" i="1" dirty="0"/>
              <a:t>, </a:t>
            </a:r>
            <a:r>
              <a:rPr lang="en-GB" b="1" i="1" dirty="0" err="1"/>
              <a:t>že</a:t>
            </a:r>
            <a:r>
              <a:rPr lang="en-GB" b="1" i="1" dirty="0"/>
              <a:t> </a:t>
            </a:r>
            <a:r>
              <a:rPr lang="en-GB" b="1" i="1" dirty="0" err="1"/>
              <a:t>nepřijde</a:t>
            </a:r>
            <a:endParaRPr lang="cs-CZ" b="1" i="1" dirty="0"/>
          </a:p>
          <a:p>
            <a:r>
              <a:rPr lang="en-GB" b="1" dirty="0" err="1"/>
              <a:t>polovětnou</a:t>
            </a:r>
            <a:r>
              <a:rPr lang="en-GB" b="1" dirty="0"/>
              <a:t> </a:t>
            </a:r>
            <a:r>
              <a:rPr lang="en-GB" b="1" dirty="0" err="1"/>
              <a:t>konstrukcí</a:t>
            </a:r>
            <a:r>
              <a:rPr lang="en-GB" b="1" dirty="0"/>
              <a:t> </a:t>
            </a:r>
            <a:endParaRPr lang="cs-CZ" b="1" dirty="0"/>
          </a:p>
          <a:p>
            <a:pPr lvl="1"/>
            <a:r>
              <a:rPr lang="en-GB" i="1" dirty="0" err="1"/>
              <a:t>Mít</a:t>
            </a:r>
            <a:r>
              <a:rPr lang="en-GB" i="1" dirty="0"/>
              <a:t> </a:t>
            </a:r>
            <a:r>
              <a:rPr lang="en-GB" i="1" dirty="0" err="1"/>
              <a:t>tak</a:t>
            </a:r>
            <a:r>
              <a:rPr lang="en-GB" i="1" dirty="0"/>
              <a:t> </a:t>
            </a:r>
            <a:r>
              <a:rPr lang="en-GB" i="1" dirty="0" err="1"/>
              <a:t>peníze</a:t>
            </a:r>
            <a:r>
              <a:rPr lang="en-GB" i="1" dirty="0"/>
              <a:t>, </a:t>
            </a:r>
            <a:r>
              <a:rPr lang="en-GB" i="1" dirty="0" err="1"/>
              <a:t>hned</a:t>
            </a:r>
            <a:r>
              <a:rPr lang="en-GB" i="1" dirty="0"/>
              <a:t> bych tam </a:t>
            </a:r>
            <a:r>
              <a:rPr lang="en-GB" i="1" dirty="0" err="1"/>
              <a:t>jel</a:t>
            </a:r>
            <a:r>
              <a:rPr lang="cs-CZ" i="1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232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3E8949-5D9D-D6E9-A6A6-01271A447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VČ může být </a:t>
            </a:r>
            <a:r>
              <a:rPr lang="cs-CZ" b="1" dirty="0" err="1"/>
              <a:t>vyjářen</a:t>
            </a:r>
            <a:r>
              <a:rPr lang="cs-CZ" b="1" dirty="0"/>
              <a:t>…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815C50-3470-569A-DC23-03C0FA234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/>
              <a:t>slovně</a:t>
            </a:r>
            <a:r>
              <a:rPr lang="en-GB" dirty="0"/>
              <a:t> </a:t>
            </a:r>
            <a:endParaRPr lang="cs-CZ" dirty="0"/>
          </a:p>
          <a:p>
            <a:pPr lvl="1"/>
            <a:r>
              <a:rPr lang="en-GB" i="1" dirty="0"/>
              <a:t>Petr </a:t>
            </a:r>
            <a:r>
              <a:rPr lang="en-GB" i="1" dirty="0" err="1"/>
              <a:t>pije</a:t>
            </a:r>
            <a:r>
              <a:rPr lang="en-GB" i="1" dirty="0"/>
              <a:t> </a:t>
            </a:r>
            <a:r>
              <a:rPr lang="en-GB" i="1" dirty="0" err="1"/>
              <a:t>čaj</a:t>
            </a:r>
            <a:endParaRPr lang="cs-CZ" i="1" dirty="0"/>
          </a:p>
          <a:p>
            <a:r>
              <a:rPr lang="en-GB" b="1" dirty="0" err="1"/>
              <a:t>větou</a:t>
            </a:r>
            <a:r>
              <a:rPr lang="en-GB" dirty="0"/>
              <a:t> </a:t>
            </a:r>
            <a:endParaRPr lang="cs-CZ" dirty="0"/>
          </a:p>
          <a:p>
            <a:pPr lvl="1"/>
            <a:r>
              <a:rPr lang="en-GB" i="1" dirty="0"/>
              <a:t>Petr </a:t>
            </a:r>
            <a:r>
              <a:rPr lang="en-GB" i="1" dirty="0" err="1"/>
              <a:t>řekl</a:t>
            </a:r>
            <a:r>
              <a:rPr lang="en-GB" i="1" dirty="0"/>
              <a:t>, </a:t>
            </a:r>
            <a:r>
              <a:rPr lang="en-GB" i="1" dirty="0" err="1"/>
              <a:t>že</a:t>
            </a:r>
            <a:r>
              <a:rPr lang="en-GB" i="1" dirty="0"/>
              <a:t> </a:t>
            </a:r>
            <a:r>
              <a:rPr lang="en-GB" i="1" dirty="0" err="1"/>
              <a:t>nepřijde</a:t>
            </a:r>
            <a:endParaRPr lang="cs-CZ" i="1" dirty="0"/>
          </a:p>
          <a:p>
            <a:r>
              <a:rPr lang="en-GB" b="1" dirty="0" err="1"/>
              <a:t>polovětnou</a:t>
            </a:r>
            <a:r>
              <a:rPr lang="en-GB" b="1" dirty="0"/>
              <a:t> </a:t>
            </a:r>
            <a:r>
              <a:rPr lang="en-GB" b="1" dirty="0" err="1"/>
              <a:t>konstrukcí</a:t>
            </a:r>
            <a:r>
              <a:rPr lang="en-GB" b="1" dirty="0"/>
              <a:t> </a:t>
            </a:r>
            <a:endParaRPr lang="cs-CZ" b="1" dirty="0"/>
          </a:p>
          <a:p>
            <a:pPr lvl="1"/>
            <a:r>
              <a:rPr lang="en-GB" b="1" i="1" dirty="0" err="1"/>
              <a:t>Mít</a:t>
            </a:r>
            <a:r>
              <a:rPr lang="en-GB" b="1" i="1" dirty="0"/>
              <a:t> </a:t>
            </a:r>
            <a:r>
              <a:rPr lang="en-GB" b="1" i="1" dirty="0" err="1"/>
              <a:t>tak</a:t>
            </a:r>
            <a:r>
              <a:rPr lang="en-GB" b="1" i="1" dirty="0"/>
              <a:t> </a:t>
            </a:r>
            <a:r>
              <a:rPr lang="en-GB" b="1" i="1" dirty="0" err="1"/>
              <a:t>peníze</a:t>
            </a:r>
            <a:r>
              <a:rPr lang="en-GB" i="1" dirty="0"/>
              <a:t>, </a:t>
            </a:r>
            <a:r>
              <a:rPr lang="en-GB" i="1" dirty="0" err="1"/>
              <a:t>hned</a:t>
            </a:r>
            <a:r>
              <a:rPr lang="en-GB" i="1" dirty="0"/>
              <a:t> bych tam </a:t>
            </a:r>
            <a:r>
              <a:rPr lang="en-GB" i="1" dirty="0" err="1"/>
              <a:t>jel</a:t>
            </a:r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2024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FB0F3-63A6-EA2A-1D92-7F0BD163C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algoritmus určování VČ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D7C3F4-18A8-D140-C444-270E48591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63943" cy="4351338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77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FB0F3-63A6-EA2A-1D92-7F0BD163C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algoritmus určování VČ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D7C3F4-18A8-D140-C444-270E48591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63943" cy="4351338"/>
          </a:xfrm>
        </p:spPr>
        <p:txBody>
          <a:bodyPr/>
          <a:lstStyle/>
          <a:p>
            <a:r>
              <a:rPr lang="cs-CZ" dirty="0"/>
              <a:t>určité sloveso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51008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FB0F3-63A6-EA2A-1D92-7F0BD163C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algoritmus určování VČ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D7C3F4-18A8-D140-C444-270E48591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63943" cy="4351338"/>
          </a:xfrm>
        </p:spPr>
        <p:txBody>
          <a:bodyPr/>
          <a:lstStyle/>
          <a:p>
            <a:r>
              <a:rPr lang="cs-CZ" dirty="0"/>
              <a:t>určité sloveso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predikát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490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FB0F3-63A6-EA2A-1D92-7F0BD163C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algoritmus určování VČ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D7C3F4-18A8-D140-C444-270E48591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63943" cy="4351338"/>
          </a:xfrm>
        </p:spPr>
        <p:txBody>
          <a:bodyPr/>
          <a:lstStyle/>
          <a:p>
            <a:r>
              <a:rPr lang="cs-CZ" dirty="0"/>
              <a:t>určité sloveso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predikát</a:t>
            </a:r>
          </a:p>
          <a:p>
            <a:r>
              <a:rPr lang="cs-CZ" dirty="0"/>
              <a:t>výraz zpravidla v nominativu, který je ve shodě s predikátem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14199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FB0F3-63A6-EA2A-1D92-7F0BD163C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algoritmus určování VČ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D7C3F4-18A8-D140-C444-270E48591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63943" cy="4351338"/>
          </a:xfrm>
        </p:spPr>
        <p:txBody>
          <a:bodyPr/>
          <a:lstStyle/>
          <a:p>
            <a:r>
              <a:rPr lang="cs-CZ" dirty="0"/>
              <a:t>určité sloveso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predikát</a:t>
            </a:r>
          </a:p>
          <a:p>
            <a:r>
              <a:rPr lang="cs-CZ" dirty="0"/>
              <a:t>výraz zpravidla v nominativu, který je ve shodě s predikátem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podmět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5331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skladební dvojice = syntagma</a:t>
            </a:r>
            <a:endParaRPr lang="en-GB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syntagma, syntagmatická dvojice, skladební dvojice</a:t>
            </a:r>
          </a:p>
          <a:p>
            <a:pPr lvl="1"/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4691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FB0F3-63A6-EA2A-1D92-7F0BD163C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algoritmus určování VČ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D7C3F4-18A8-D140-C444-270E48591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63943" cy="4351338"/>
          </a:xfrm>
        </p:spPr>
        <p:txBody>
          <a:bodyPr/>
          <a:lstStyle/>
          <a:p>
            <a:r>
              <a:rPr lang="cs-CZ" dirty="0"/>
              <a:t>určité sloveso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predikát</a:t>
            </a:r>
          </a:p>
          <a:p>
            <a:r>
              <a:rPr lang="cs-CZ" dirty="0"/>
              <a:t>výraz zpravidla v nominativu, který je ve shodě s predikátem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podmět</a:t>
            </a:r>
          </a:p>
          <a:p>
            <a:r>
              <a:rPr lang="cs-CZ" dirty="0"/>
              <a:t>pokud daný výraz závisí na substantivu a ničem jiném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6140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FB0F3-63A6-EA2A-1D92-7F0BD163C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algoritmus určování VČ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D7C3F4-18A8-D140-C444-270E48591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63943" cy="4351338"/>
          </a:xfrm>
        </p:spPr>
        <p:txBody>
          <a:bodyPr/>
          <a:lstStyle/>
          <a:p>
            <a:r>
              <a:rPr lang="cs-CZ" dirty="0"/>
              <a:t>určité sloveso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predikát</a:t>
            </a:r>
          </a:p>
          <a:p>
            <a:r>
              <a:rPr lang="cs-CZ" dirty="0"/>
              <a:t>výraz zpravidla v nominativu, který je ve shodě s predikátem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podmět</a:t>
            </a:r>
          </a:p>
          <a:p>
            <a:r>
              <a:rPr lang="cs-CZ" dirty="0"/>
              <a:t>pokud daný výraz závisí na substantivu a ničem jiném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přívlastek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0250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FB0F3-63A6-EA2A-1D92-7F0BD163C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algoritmus určování VČ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D7C3F4-18A8-D140-C444-270E48591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63943" cy="4351338"/>
          </a:xfrm>
        </p:spPr>
        <p:txBody>
          <a:bodyPr/>
          <a:lstStyle/>
          <a:p>
            <a:r>
              <a:rPr lang="cs-CZ" dirty="0"/>
              <a:t>určité sloveso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predikát</a:t>
            </a:r>
          </a:p>
          <a:p>
            <a:r>
              <a:rPr lang="cs-CZ" dirty="0"/>
              <a:t>výraz zpravidla v nominativu, který je ve shodě s predikátem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podmět</a:t>
            </a:r>
          </a:p>
          <a:p>
            <a:r>
              <a:rPr lang="cs-CZ" dirty="0"/>
              <a:t>pokud daný výraz závisí na substantivu a ničem jiném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přívlastek</a:t>
            </a:r>
          </a:p>
          <a:p>
            <a:r>
              <a:rPr lang="cs-CZ" dirty="0"/>
              <a:t>pokud daný výraz závisí na substantivu a něčem jiném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3406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FB0F3-63A6-EA2A-1D92-7F0BD163C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algoritmus určování VČ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D7C3F4-18A8-D140-C444-270E48591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63943" cy="4351338"/>
          </a:xfrm>
        </p:spPr>
        <p:txBody>
          <a:bodyPr/>
          <a:lstStyle/>
          <a:p>
            <a:r>
              <a:rPr lang="cs-CZ" dirty="0"/>
              <a:t>určité sloveso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predikát</a:t>
            </a:r>
          </a:p>
          <a:p>
            <a:r>
              <a:rPr lang="cs-CZ" dirty="0"/>
              <a:t>výraz zpravidla v nominativu, který je ve shodě s predikátem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podmět</a:t>
            </a:r>
          </a:p>
          <a:p>
            <a:r>
              <a:rPr lang="cs-CZ" dirty="0"/>
              <a:t>pokud daný výraz závisí na substantivu a ničem jiném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přívlastek</a:t>
            </a:r>
          </a:p>
          <a:p>
            <a:r>
              <a:rPr lang="cs-CZ" dirty="0"/>
              <a:t>pokud daný výraz závisí na substantivu a něčem jiném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doplněk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97270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FB0F3-63A6-EA2A-1D92-7F0BD163C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algoritmus určování VČ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D7C3F4-18A8-D140-C444-270E48591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63943" cy="4351338"/>
          </a:xfrm>
        </p:spPr>
        <p:txBody>
          <a:bodyPr/>
          <a:lstStyle/>
          <a:p>
            <a:r>
              <a:rPr lang="cs-CZ" dirty="0"/>
              <a:t>určité sloveso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predikát</a:t>
            </a:r>
          </a:p>
          <a:p>
            <a:r>
              <a:rPr lang="cs-CZ" dirty="0"/>
              <a:t>výraz zpravidla v nominativu, který je ve shodě s predikátem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podmět</a:t>
            </a:r>
          </a:p>
          <a:p>
            <a:r>
              <a:rPr lang="cs-CZ" dirty="0"/>
              <a:t>pokud daný výraz závisí na substantivu a ničem jiném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přívlastek</a:t>
            </a:r>
          </a:p>
          <a:p>
            <a:r>
              <a:rPr lang="cs-CZ" dirty="0"/>
              <a:t>pokud daný výraz závisí na substantivu a něčem jiném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doplněk</a:t>
            </a:r>
          </a:p>
          <a:p>
            <a:r>
              <a:rPr lang="cs-CZ" dirty="0"/>
              <a:t>pokud daný výraz závisí na jiném slovním druhu a je tímto výrazem pádově řízen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8050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FB0F3-63A6-EA2A-1D92-7F0BD163C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algoritmus určování VČ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D7C3F4-18A8-D140-C444-270E48591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63943" cy="4351338"/>
          </a:xfrm>
        </p:spPr>
        <p:txBody>
          <a:bodyPr/>
          <a:lstStyle/>
          <a:p>
            <a:r>
              <a:rPr lang="cs-CZ" dirty="0"/>
              <a:t>určité sloveso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predikát</a:t>
            </a:r>
          </a:p>
          <a:p>
            <a:r>
              <a:rPr lang="cs-CZ" dirty="0"/>
              <a:t>výraz zpravidla v nominativu, který je ve shodě s predikátem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podmět</a:t>
            </a:r>
          </a:p>
          <a:p>
            <a:r>
              <a:rPr lang="cs-CZ" dirty="0"/>
              <a:t>pokud daný výraz závisí na substantivu a ničem jiném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přívlastek</a:t>
            </a:r>
          </a:p>
          <a:p>
            <a:r>
              <a:rPr lang="cs-CZ" dirty="0"/>
              <a:t>pokud daný výraz závisí na substantivu a něčem jiném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doplněk</a:t>
            </a:r>
          </a:p>
          <a:p>
            <a:r>
              <a:rPr lang="cs-CZ" dirty="0"/>
              <a:t>pokud daný výraz závisí na jiném slovním druhu a je tímto výrazem pádově řízen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předmět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9893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FB0F3-63A6-EA2A-1D92-7F0BD163C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algoritmus určování VČ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D7C3F4-18A8-D140-C444-270E48591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63943" cy="4351338"/>
          </a:xfrm>
        </p:spPr>
        <p:txBody>
          <a:bodyPr/>
          <a:lstStyle/>
          <a:p>
            <a:r>
              <a:rPr lang="cs-CZ" dirty="0"/>
              <a:t>určité sloveso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predikát</a:t>
            </a:r>
          </a:p>
          <a:p>
            <a:r>
              <a:rPr lang="cs-CZ" dirty="0"/>
              <a:t>výraz zpravidla v nominativu, který je ve shodě s predikátem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podmět</a:t>
            </a:r>
          </a:p>
          <a:p>
            <a:r>
              <a:rPr lang="cs-CZ" dirty="0"/>
              <a:t>pokud daný výraz závisí na substantivu a ničem jiném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přívlastek</a:t>
            </a:r>
          </a:p>
          <a:p>
            <a:r>
              <a:rPr lang="cs-CZ" dirty="0"/>
              <a:t>pokud daný výraz závisí na substantivu a něčem jiném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doplněk</a:t>
            </a:r>
          </a:p>
          <a:p>
            <a:r>
              <a:rPr lang="cs-CZ" dirty="0"/>
              <a:t>pokud daný výraz závisí na jiném slovním druhu a je tímto výrazem pádově řízen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předmět</a:t>
            </a:r>
          </a:p>
          <a:p>
            <a:r>
              <a:rPr lang="cs-CZ" dirty="0"/>
              <a:t>pokud daný výraz závisí na jiném slovním druhu a není tímto výrazem pádově řízen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76311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FB0F3-63A6-EA2A-1D92-7F0BD163C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algoritmus určování VČ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D7C3F4-18A8-D140-C444-270E48591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63943" cy="4351338"/>
          </a:xfrm>
        </p:spPr>
        <p:txBody>
          <a:bodyPr/>
          <a:lstStyle/>
          <a:p>
            <a:r>
              <a:rPr lang="cs-CZ" dirty="0"/>
              <a:t>určité sloveso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predikát</a:t>
            </a:r>
          </a:p>
          <a:p>
            <a:r>
              <a:rPr lang="cs-CZ" dirty="0"/>
              <a:t>výraz zpravidla v nominativu, který je ve shodě s predikátem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podmět</a:t>
            </a:r>
          </a:p>
          <a:p>
            <a:r>
              <a:rPr lang="cs-CZ" dirty="0"/>
              <a:t>pokud daný výraz závisí na substantivu a ničem jiném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přívlastek</a:t>
            </a:r>
          </a:p>
          <a:p>
            <a:r>
              <a:rPr lang="cs-CZ" dirty="0"/>
              <a:t>pokud daný výraz závisí na substantivu a něčem jiném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doplněk</a:t>
            </a:r>
          </a:p>
          <a:p>
            <a:r>
              <a:rPr lang="cs-CZ" dirty="0"/>
              <a:t>pokud daný výraz závisí na jiném slovním druhu a je tímto výrazem pádově řízen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předmět</a:t>
            </a:r>
          </a:p>
          <a:p>
            <a:r>
              <a:rPr lang="cs-CZ" dirty="0"/>
              <a:t>pokud daný výraz závisí na jiném slovním druhu a není tímto výrazem pádově řízen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příslovečné určení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98725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5921D9-84DD-BBBF-EC1E-AEB9DC68E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1668"/>
            <a:ext cx="10515600" cy="1325563"/>
          </a:xfrm>
        </p:spPr>
        <p:txBody>
          <a:bodyPr/>
          <a:lstStyle/>
          <a:p>
            <a:r>
              <a:rPr lang="cs-CZ" b="1" dirty="0"/>
              <a:t>co je/není větný člen?</a:t>
            </a:r>
            <a:endParaRPr lang="en-GB" b="1" dirty="0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F8CFCE8C-2F6B-59F1-5E25-C57974F0B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</p:txBody>
      </p:sp>
      <p:pic>
        <p:nvPicPr>
          <p:cNvPr id="6" name="Obrázek 5" descr="Obsah obrázku text&#10;&#10;Popis byl vytvořen automaticky">
            <a:extLst>
              <a:ext uri="{FF2B5EF4-FFF2-40B4-BE49-F238E27FC236}">
                <a16:creationId xmlns:a16="http://schemas.microsoft.com/office/drawing/2014/main" id="{C62C9767-4C30-4C5E-0465-735E8A5451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6029" y="0"/>
            <a:ext cx="45357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2867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5921D9-84DD-BBBF-EC1E-AEB9DC68E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1668"/>
            <a:ext cx="10515600" cy="1325563"/>
          </a:xfrm>
        </p:spPr>
        <p:txBody>
          <a:bodyPr/>
          <a:lstStyle/>
          <a:p>
            <a:r>
              <a:rPr lang="cs-CZ" b="1" dirty="0"/>
              <a:t>co je/není větný člen?</a:t>
            </a:r>
            <a:endParaRPr lang="en-GB" b="1" dirty="0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F8CFCE8C-2F6B-59F1-5E25-C57974F0B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314" y="1805101"/>
            <a:ext cx="10907486" cy="4351338"/>
          </a:xfrm>
        </p:spPr>
        <p:txBody>
          <a:bodyPr/>
          <a:lstStyle/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větný člen není to, nač se nelze zeptat</a:t>
            </a:r>
            <a:endParaRPr lang="en-GB" b="1" dirty="0"/>
          </a:p>
          <a:p>
            <a:endParaRPr lang="cs-CZ" b="1" dirty="0"/>
          </a:p>
        </p:txBody>
      </p:sp>
      <p:pic>
        <p:nvPicPr>
          <p:cNvPr id="6" name="Obrázek 5" descr="Obsah obrázku text&#10;&#10;Popis byl vytvořen automaticky">
            <a:extLst>
              <a:ext uri="{FF2B5EF4-FFF2-40B4-BE49-F238E27FC236}">
                <a16:creationId xmlns:a16="http://schemas.microsoft.com/office/drawing/2014/main" id="{C62C9767-4C30-4C5E-0465-735E8A5451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6029" y="0"/>
            <a:ext cx="45357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183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skladební dvojice = syntagma</a:t>
            </a:r>
            <a:endParaRPr lang="en-GB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syntagma, syntagmatická dvojice, skladební dvojice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dvojice větných členů, které jsou k sobě bezprostředně vázány syntaktickou závislostí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46672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4A7D62-D795-6B54-E83E-F3FFD1401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VČ není…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AAFF40-422E-407B-56EB-754286522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2518"/>
          </a:xfrm>
        </p:spPr>
        <p:txBody>
          <a:bodyPr>
            <a:normAutofit/>
          </a:bodyPr>
          <a:lstStyle/>
          <a:p>
            <a:r>
              <a:rPr lang="cs-CZ" b="1" dirty="0"/>
              <a:t>vsuvka</a:t>
            </a:r>
          </a:p>
          <a:p>
            <a:pPr lvl="1"/>
            <a:r>
              <a:rPr lang="cs-CZ" i="1" dirty="0"/>
              <a:t>Je to</a:t>
            </a:r>
            <a:r>
              <a:rPr lang="cs-CZ" b="1" i="1" dirty="0"/>
              <a:t>, abych tak řekl</a:t>
            </a:r>
            <a:r>
              <a:rPr lang="cs-CZ" i="1" dirty="0"/>
              <a:t>, ošemetný problém. </a:t>
            </a:r>
            <a:endParaRPr lang="cs-CZ" dirty="0"/>
          </a:p>
          <a:p>
            <a:r>
              <a:rPr lang="cs-CZ" b="1" dirty="0"/>
              <a:t>částice</a:t>
            </a:r>
          </a:p>
          <a:p>
            <a:pPr lvl="1"/>
            <a:r>
              <a:rPr lang="cs-CZ" b="1" i="1" dirty="0"/>
              <a:t>Ať</a:t>
            </a:r>
            <a:r>
              <a:rPr lang="cs-CZ" i="1" dirty="0"/>
              <a:t> to řekne raději on!</a:t>
            </a:r>
            <a:endParaRPr lang="cs-CZ" dirty="0"/>
          </a:p>
          <a:p>
            <a:r>
              <a:rPr lang="cs-CZ" b="1" dirty="0"/>
              <a:t>vokativ</a:t>
            </a:r>
          </a:p>
          <a:p>
            <a:pPr lvl="1"/>
            <a:r>
              <a:rPr lang="cs-CZ" b="1" i="1" dirty="0"/>
              <a:t>Hynku! Viléme!! Jarmilo!!!</a:t>
            </a:r>
            <a:endParaRPr lang="cs-CZ" b="1" dirty="0"/>
          </a:p>
          <a:p>
            <a:r>
              <a:rPr lang="cs-CZ" b="1" dirty="0"/>
              <a:t>předložka</a:t>
            </a:r>
            <a:r>
              <a:rPr lang="cs-CZ" dirty="0"/>
              <a:t>, </a:t>
            </a:r>
            <a:r>
              <a:rPr lang="cs-CZ" b="1" dirty="0"/>
              <a:t>spojka</a:t>
            </a:r>
            <a:r>
              <a:rPr lang="cs-CZ" dirty="0"/>
              <a:t> – </a:t>
            </a:r>
            <a:r>
              <a:rPr lang="cs-CZ" b="1" dirty="0"/>
              <a:t>pokud</a:t>
            </a:r>
            <a:r>
              <a:rPr lang="cs-CZ" dirty="0"/>
              <a:t> neplní metajazykovou funkci!</a:t>
            </a:r>
          </a:p>
          <a:p>
            <a:pPr lvl="1"/>
            <a:r>
              <a:rPr lang="cs-CZ" b="1" i="1" dirty="0"/>
              <a:t>Vzhledem k </a:t>
            </a:r>
            <a:r>
              <a:rPr lang="cs-CZ" i="1" dirty="0"/>
              <a:t>okolnostem nemůže operace pokračovat. </a:t>
            </a:r>
          </a:p>
          <a:p>
            <a:pPr lvl="1"/>
            <a:r>
              <a:rPr lang="cs-CZ" dirty="0"/>
              <a:t>!!! </a:t>
            </a:r>
            <a:r>
              <a:rPr lang="cs-CZ" i="1" dirty="0"/>
              <a:t>Myslím, že jsem si myslel, že „že“ je předložka. 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4634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8A5D36-6C9A-B71F-36B3-A546C078F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větné členy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0404571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655FE1-81D1-2F3D-E6E2-66111B4FD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podmět = subjekt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994158-3EB8-5A75-AA81-A85F3B368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školské syntaxi postaven naroveň přísudku</a:t>
            </a:r>
          </a:p>
          <a:p>
            <a:pPr lvl="1"/>
            <a:r>
              <a:rPr lang="cs-CZ" dirty="0"/>
              <a:t>rys </a:t>
            </a:r>
            <a:r>
              <a:rPr lang="cs-CZ" dirty="0" err="1"/>
              <a:t>bezprostředněsložkového</a:t>
            </a:r>
            <a:r>
              <a:rPr lang="cs-CZ" dirty="0"/>
              <a:t> pojetí věty</a:t>
            </a:r>
          </a:p>
          <a:p>
            <a:r>
              <a:rPr lang="cs-CZ" dirty="0"/>
              <a:t>s přísudkem je spjat vztahem </a:t>
            </a:r>
            <a:r>
              <a:rPr lang="cs-CZ" b="1" dirty="0"/>
              <a:t>shody</a:t>
            </a:r>
            <a:r>
              <a:rPr lang="cs-CZ" dirty="0"/>
              <a:t> </a:t>
            </a:r>
            <a:r>
              <a:rPr lang="cs-CZ" b="1" dirty="0"/>
              <a:t>= kongruence</a:t>
            </a:r>
          </a:p>
          <a:p>
            <a:endParaRPr lang="cs-CZ" b="1" dirty="0"/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i="1" dirty="0"/>
              <a:t>Králíci byli domestikováni.</a:t>
            </a:r>
          </a:p>
          <a:p>
            <a:pPr marL="0" indent="0">
              <a:buNone/>
            </a:pPr>
            <a:r>
              <a:rPr lang="cs-CZ" b="1" i="1" dirty="0"/>
              <a:t>	</a:t>
            </a:r>
            <a:r>
              <a:rPr lang="cs-CZ" i="1" dirty="0"/>
              <a:t>Karla sedí na gauči.</a:t>
            </a:r>
          </a:p>
          <a:p>
            <a:pPr marL="0" indent="0">
              <a:buNone/>
            </a:pPr>
            <a:r>
              <a:rPr lang="cs-CZ" b="1" i="1" dirty="0"/>
              <a:t>	</a:t>
            </a:r>
            <a:endParaRPr lang="cs-CZ" b="1" dirty="0"/>
          </a:p>
        </p:txBody>
      </p:sp>
      <p:pic>
        <p:nvPicPr>
          <p:cNvPr id="4" name="Obrázek 3" descr="Obsah obrázku kočka, savci, interiér, černá&#10;&#10;Popis byl vytvořen automaticky">
            <a:extLst>
              <a:ext uri="{FF2B5EF4-FFF2-40B4-BE49-F238E27FC236}">
                <a16:creationId xmlns:a16="http://schemas.microsoft.com/office/drawing/2014/main" id="{A9ECE72B-E848-0B0E-492A-11B6D69A6B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8207" y="2550866"/>
            <a:ext cx="2158247" cy="290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1079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C26C5-87E6-D190-C42F-74E1EB2B8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co může být podmětem?</a:t>
            </a:r>
            <a:endParaRPr lang="en-GB" b="1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549073B-94E5-399F-B634-69D3DE5E7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8903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DEBBBD-C6D7-CDB7-FCB0-9F0B9040A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co může být podmětem?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9A57FF-0766-B196-1379-C81D07A45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4661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každý slovní druh</a:t>
            </a:r>
          </a:p>
          <a:p>
            <a:pPr lvl="1"/>
            <a:r>
              <a:rPr lang="cs-CZ" i="1" dirty="0"/>
              <a:t>Na louce hopkají </a:t>
            </a:r>
            <a:r>
              <a:rPr lang="cs-CZ" b="1" i="1" dirty="0"/>
              <a:t>králíci</a:t>
            </a:r>
            <a:r>
              <a:rPr lang="cs-CZ" i="1" dirty="0"/>
              <a:t>.</a:t>
            </a:r>
            <a:r>
              <a:rPr lang="cs-CZ" dirty="0"/>
              <a:t>; </a:t>
            </a:r>
            <a:r>
              <a:rPr lang="cs-CZ" i="1" dirty="0"/>
              <a:t>Na louce hopkalo osm </a:t>
            </a:r>
            <a:r>
              <a:rPr lang="cs-CZ" b="1" i="1" dirty="0"/>
              <a:t>králíků</a:t>
            </a:r>
            <a:r>
              <a:rPr lang="cs-CZ" i="1" dirty="0"/>
              <a:t>.</a:t>
            </a:r>
            <a:endParaRPr lang="cs-CZ" dirty="0"/>
          </a:p>
          <a:p>
            <a:pPr lvl="1"/>
            <a:r>
              <a:rPr lang="cs-CZ" i="1" dirty="0"/>
              <a:t>Nakonec přišli jenom </a:t>
            </a:r>
            <a:r>
              <a:rPr lang="cs-CZ" b="1" i="1" dirty="0"/>
              <a:t>čtyři</a:t>
            </a:r>
            <a:r>
              <a:rPr lang="cs-CZ" i="1" dirty="0"/>
              <a:t>.</a:t>
            </a:r>
          </a:p>
          <a:p>
            <a:pPr lvl="1"/>
            <a:r>
              <a:rPr lang="cs-CZ" i="1" dirty="0"/>
              <a:t>Ta jeho věčná </a:t>
            </a:r>
            <a:r>
              <a:rPr lang="cs-CZ" b="1" i="1" dirty="0"/>
              <a:t>„kdyby“ </a:t>
            </a:r>
            <a:r>
              <a:rPr lang="cs-CZ" i="1" dirty="0"/>
              <a:t>mě unavují.</a:t>
            </a:r>
          </a:p>
          <a:p>
            <a:pPr lvl="1"/>
            <a:endParaRPr lang="cs-CZ" i="1" dirty="0"/>
          </a:p>
          <a:p>
            <a:r>
              <a:rPr lang="cs-CZ" dirty="0"/>
              <a:t>i vztažná zájmena</a:t>
            </a:r>
          </a:p>
          <a:p>
            <a:pPr lvl="1"/>
            <a:r>
              <a:rPr lang="cs-CZ" i="1" dirty="0"/>
              <a:t>Slovník, </a:t>
            </a:r>
            <a:r>
              <a:rPr lang="cs-CZ" b="1" i="1" dirty="0"/>
              <a:t>který </a:t>
            </a:r>
            <a:r>
              <a:rPr lang="cs-CZ" i="1" dirty="0"/>
              <a:t>leží na stole, okousala Karla.</a:t>
            </a:r>
          </a:p>
          <a:p>
            <a:r>
              <a:rPr lang="cs-CZ" dirty="0"/>
              <a:t>sekundárně i přivlastňovací zájmena</a:t>
            </a:r>
          </a:p>
          <a:p>
            <a:pPr lvl="1"/>
            <a:r>
              <a:rPr lang="cs-CZ" b="1" i="1" dirty="0"/>
              <a:t>Naši</a:t>
            </a:r>
            <a:r>
              <a:rPr lang="cs-CZ" i="1" dirty="0"/>
              <a:t> </a:t>
            </a:r>
            <a:r>
              <a:rPr lang="cs-CZ" dirty="0"/>
              <a:t>(= tenisté) </a:t>
            </a:r>
            <a:r>
              <a:rPr lang="cs-CZ" i="1" dirty="0"/>
              <a:t>včera porazili Chorvaty.</a:t>
            </a:r>
          </a:p>
          <a:p>
            <a:r>
              <a:rPr lang="cs-CZ" dirty="0"/>
              <a:t>infinitiv</a:t>
            </a:r>
          </a:p>
          <a:p>
            <a:pPr lvl="1"/>
            <a:r>
              <a:rPr lang="cs-CZ" b="1" i="1" dirty="0"/>
              <a:t>Učit se </a:t>
            </a:r>
            <a:r>
              <a:rPr lang="cs-CZ" i="1" dirty="0"/>
              <a:t>syntax je zábavné.</a:t>
            </a:r>
          </a:p>
          <a:p>
            <a:r>
              <a:rPr lang="cs-CZ" dirty="0"/>
              <a:t>adjektiva</a:t>
            </a:r>
          </a:p>
          <a:p>
            <a:pPr lvl="1"/>
            <a:r>
              <a:rPr lang="cs-CZ" b="1" i="1" dirty="0"/>
              <a:t>Moudřejší</a:t>
            </a:r>
            <a:r>
              <a:rPr lang="cs-CZ" i="1" dirty="0"/>
              <a:t> ustoupí.</a:t>
            </a:r>
          </a:p>
          <a:p>
            <a:endParaRPr lang="cs-CZ" b="1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9059275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42C5AC-97B8-57C7-1703-D30C7684C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přítomnost podmětu ve větě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CA5344-C900-1DB5-305B-E990A46AB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češtině může být </a:t>
            </a:r>
            <a:r>
              <a:rPr lang="cs-CZ" b="1" dirty="0"/>
              <a:t>nevyjádřený</a:t>
            </a:r>
            <a:r>
              <a:rPr lang="cs-CZ" dirty="0"/>
              <a:t>  </a:t>
            </a:r>
          </a:p>
          <a:p>
            <a:pPr lvl="1"/>
            <a:r>
              <a:rPr lang="cs-CZ" i="1" dirty="0"/>
              <a:t>Nepřišla. </a:t>
            </a:r>
            <a:r>
              <a:rPr lang="cs-CZ" dirty="0"/>
              <a:t>(</a:t>
            </a:r>
            <a:r>
              <a:rPr lang="cs-CZ" i="1" dirty="0"/>
              <a:t>Lída nepřišla. </a:t>
            </a:r>
            <a:r>
              <a:rPr lang="cs-CZ" dirty="0"/>
              <a:t>/ </a:t>
            </a:r>
            <a:r>
              <a:rPr lang="cs-CZ" i="1" dirty="0"/>
              <a:t>Bouře nepřišla.</a:t>
            </a:r>
            <a:r>
              <a:rPr lang="cs-CZ" dirty="0"/>
              <a:t>)</a:t>
            </a:r>
            <a:r>
              <a:rPr lang="cs-CZ" i="1" dirty="0"/>
              <a:t> </a:t>
            </a:r>
          </a:p>
          <a:p>
            <a:pPr lvl="1"/>
            <a:endParaRPr lang="cs-CZ" i="1" dirty="0"/>
          </a:p>
          <a:p>
            <a:r>
              <a:rPr lang="cs-CZ" dirty="0"/>
              <a:t>!!! toto je </a:t>
            </a:r>
            <a:r>
              <a:rPr lang="cs-CZ" b="1" dirty="0"/>
              <a:t>jiný případ,</a:t>
            </a:r>
            <a:r>
              <a:rPr lang="cs-CZ" dirty="0"/>
              <a:t> </a:t>
            </a:r>
            <a:r>
              <a:rPr lang="cs-CZ" b="1" dirty="0"/>
              <a:t>než</a:t>
            </a:r>
            <a:r>
              <a:rPr lang="cs-CZ" dirty="0"/>
              <a:t> </a:t>
            </a:r>
            <a:r>
              <a:rPr lang="cs-CZ" b="1" dirty="0"/>
              <a:t>absence podmětu ve větě </a:t>
            </a:r>
          </a:p>
          <a:p>
            <a:pPr lvl="1"/>
            <a:r>
              <a:rPr lang="cs-CZ" i="1" dirty="0"/>
              <a:t>Prší. </a:t>
            </a:r>
            <a:r>
              <a:rPr lang="cs-CZ" dirty="0"/>
              <a:t>/ </a:t>
            </a:r>
            <a:r>
              <a:rPr lang="cs-CZ" i="1" dirty="0"/>
              <a:t>Sněží</a:t>
            </a:r>
            <a:r>
              <a:rPr lang="cs-CZ" dirty="0"/>
              <a:t>. / </a:t>
            </a:r>
            <a:r>
              <a:rPr lang="cs-CZ" i="1" dirty="0"/>
              <a:t>Mrzne. </a:t>
            </a:r>
            <a:r>
              <a:rPr lang="cs-CZ" dirty="0"/>
              <a:t>/ </a:t>
            </a:r>
            <a:r>
              <a:rPr lang="cs-CZ" i="1" dirty="0"/>
              <a:t>Lije. </a:t>
            </a:r>
            <a:r>
              <a:rPr lang="cs-CZ" dirty="0"/>
              <a:t>/ </a:t>
            </a:r>
            <a:r>
              <a:rPr lang="cs-CZ" i="1" dirty="0"/>
              <a:t>Fouká. </a:t>
            </a:r>
          </a:p>
          <a:p>
            <a:pPr lvl="1"/>
            <a:r>
              <a:rPr lang="cs-CZ" i="1" dirty="0"/>
              <a:t>Bolí mě v zádech. </a:t>
            </a:r>
            <a:r>
              <a:rPr lang="cs-CZ" dirty="0"/>
              <a:t>/ </a:t>
            </a:r>
            <a:r>
              <a:rPr lang="cs-CZ" i="1" dirty="0"/>
              <a:t>Loupe mě v kříži. </a:t>
            </a:r>
            <a:r>
              <a:rPr lang="cs-CZ" dirty="0"/>
              <a:t>/ </a:t>
            </a:r>
            <a:r>
              <a:rPr lang="cs-CZ" i="1" dirty="0"/>
              <a:t>Píchá mě na prsou. </a:t>
            </a:r>
            <a:r>
              <a:rPr lang="cs-CZ" dirty="0"/>
              <a:t>/ </a:t>
            </a:r>
            <a:r>
              <a:rPr lang="cs-CZ" i="1" dirty="0"/>
              <a:t>Svědí mě na noze.</a:t>
            </a:r>
          </a:p>
          <a:p>
            <a:pPr lvl="1"/>
            <a:r>
              <a:rPr lang="cs-CZ" i="1" dirty="0"/>
              <a:t>Přeskočilo ti, nebo co? </a:t>
            </a:r>
          </a:p>
          <a:p>
            <a:pPr lvl="1"/>
            <a:r>
              <a:rPr lang="cs-CZ" i="1" dirty="0"/>
              <a:t>Ráno bývá chladno. </a:t>
            </a:r>
            <a:r>
              <a:rPr lang="cs-CZ" dirty="0"/>
              <a:t>/</a:t>
            </a:r>
            <a:r>
              <a:rPr lang="cs-CZ" i="1" dirty="0"/>
              <a:t> Bylo jí často smutno. </a:t>
            </a:r>
            <a:r>
              <a:rPr lang="cs-CZ" dirty="0"/>
              <a:t>/ </a:t>
            </a:r>
            <a:r>
              <a:rPr lang="cs-CZ" i="1" dirty="0"/>
              <a:t>Po dešti bude venku příjemně.</a:t>
            </a:r>
          </a:p>
          <a:p>
            <a:pPr lvl="1"/>
            <a:r>
              <a:rPr lang="cs-CZ" i="1" dirty="0"/>
              <a:t>Mohlo by zase být hezky. </a:t>
            </a:r>
            <a:r>
              <a:rPr lang="cs-CZ" dirty="0"/>
              <a:t>/</a:t>
            </a:r>
            <a:r>
              <a:rPr lang="cs-CZ" i="1" dirty="0"/>
              <a:t> Začalo mi být úzko.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				</a:t>
            </a:r>
            <a:r>
              <a:rPr lang="cs-CZ" sz="2800" b="1" dirty="0"/>
              <a:t>= bezpodmětné věty </a:t>
            </a:r>
            <a:endParaRPr lang="cs-CZ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98519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3C0534-F208-4EAF-D05D-B1C22A7D6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pád podmětu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59BAA-8CD3-9F06-1326-87564DB6A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4289"/>
          </a:xfrm>
        </p:spPr>
        <p:txBody>
          <a:bodyPr>
            <a:normAutofit/>
          </a:bodyPr>
          <a:lstStyle/>
          <a:p>
            <a:r>
              <a:rPr lang="cs-CZ" dirty="0"/>
              <a:t>standardně </a:t>
            </a:r>
            <a:r>
              <a:rPr lang="cs-CZ" b="1" dirty="0"/>
              <a:t>nominativ</a:t>
            </a:r>
            <a:endParaRPr lang="cs-CZ" dirty="0"/>
          </a:p>
          <a:p>
            <a:pPr lvl="1"/>
            <a:r>
              <a:rPr lang="cs-CZ" i="1" dirty="0"/>
              <a:t>Ulrich si často rád zpívá. </a:t>
            </a:r>
          </a:p>
          <a:p>
            <a:pPr lvl="1"/>
            <a:endParaRPr lang="cs-CZ" i="1" dirty="0"/>
          </a:p>
          <a:p>
            <a:r>
              <a:rPr lang="cs-CZ" b="1" dirty="0"/>
              <a:t>genitiv </a:t>
            </a:r>
            <a:r>
              <a:rPr lang="cs-CZ" dirty="0"/>
              <a:t>ve třech případech</a:t>
            </a:r>
          </a:p>
          <a:p>
            <a:pPr lvl="1"/>
            <a:r>
              <a:rPr lang="cs-CZ" b="1" dirty="0"/>
              <a:t>genitiv numerativní</a:t>
            </a:r>
          </a:p>
          <a:p>
            <a:pPr lvl="2"/>
            <a:r>
              <a:rPr lang="cs-CZ" i="1" dirty="0"/>
              <a:t>Sedm </a:t>
            </a:r>
            <a:r>
              <a:rPr lang="cs-CZ" b="1" i="1" dirty="0"/>
              <a:t>chlapců</a:t>
            </a:r>
            <a:r>
              <a:rPr lang="cs-CZ" i="1" dirty="0"/>
              <a:t> na sraz nedorazilo.</a:t>
            </a:r>
          </a:p>
          <a:p>
            <a:pPr lvl="1"/>
            <a:r>
              <a:rPr lang="cs-CZ" b="1" dirty="0"/>
              <a:t>genitiv záporový</a:t>
            </a:r>
          </a:p>
          <a:p>
            <a:pPr lvl="2"/>
            <a:r>
              <a:rPr lang="cs-CZ" i="1" dirty="0"/>
              <a:t>Nebylo </a:t>
            </a:r>
            <a:r>
              <a:rPr lang="cs-CZ" b="1" i="1" dirty="0"/>
              <a:t>důvodů</a:t>
            </a:r>
            <a:r>
              <a:rPr lang="cs-CZ" i="1" dirty="0"/>
              <a:t> k pochybám.</a:t>
            </a:r>
          </a:p>
          <a:p>
            <a:pPr lvl="1"/>
            <a:r>
              <a:rPr lang="cs-CZ" b="1" dirty="0"/>
              <a:t>genitiv partitivní</a:t>
            </a:r>
          </a:p>
          <a:p>
            <a:pPr lvl="2"/>
            <a:r>
              <a:rPr lang="cs-CZ" i="1" dirty="0"/>
              <a:t>Hospodáři přibylo </a:t>
            </a:r>
            <a:r>
              <a:rPr lang="cs-CZ" b="1" i="1" dirty="0"/>
              <a:t>starostí</a:t>
            </a:r>
            <a:r>
              <a:rPr lang="cs-CZ" i="1" dirty="0"/>
              <a:t>.</a:t>
            </a:r>
          </a:p>
          <a:p>
            <a:pPr lvl="1"/>
            <a:endParaRPr lang="cs-CZ" b="1" dirty="0"/>
          </a:p>
          <a:p>
            <a:pPr lvl="1"/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1747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07C41D-C2B0-18F9-DEAF-EC7D3D078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vedlejší věta podmětná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160B5F-E260-7E86-C738-7E515929B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odkazuje na věc (abstraktum), nebo na bytost </a:t>
            </a:r>
          </a:p>
          <a:p>
            <a:pPr lvl="1"/>
            <a:r>
              <a:rPr lang="cs-CZ" i="1" dirty="0"/>
              <a:t>Bylo nám sděleno, </a:t>
            </a:r>
            <a:r>
              <a:rPr lang="cs-CZ" b="1" i="1" dirty="0"/>
              <a:t>že se zakazuje vycházet</a:t>
            </a:r>
            <a:r>
              <a:rPr lang="cs-CZ" i="1" dirty="0"/>
              <a:t>. </a:t>
            </a:r>
          </a:p>
          <a:p>
            <a:pPr lvl="1"/>
            <a:r>
              <a:rPr lang="cs-CZ" b="1" i="1" dirty="0"/>
              <a:t>Kdo bude viděn na ulici</a:t>
            </a:r>
            <a:r>
              <a:rPr lang="cs-CZ" i="1" dirty="0"/>
              <a:t>, bude zastřelen. </a:t>
            </a:r>
          </a:p>
          <a:p>
            <a:r>
              <a:rPr lang="cs-CZ" dirty="0"/>
              <a:t>aby mohla být VV podmětná, musí podmět chybět v její větě řídicí</a:t>
            </a:r>
          </a:p>
          <a:p>
            <a:pPr lvl="1"/>
            <a:r>
              <a:rPr lang="cs-CZ" i="1" dirty="0"/>
              <a:t>Líbilo se mu, že ho nikdo nemá rád. </a:t>
            </a:r>
          </a:p>
          <a:p>
            <a:pPr marL="457200" lvl="1" indent="0">
              <a:buNone/>
            </a:pPr>
            <a:r>
              <a:rPr lang="cs-CZ" i="1" dirty="0"/>
              <a:t>		VS Fakt, že ho nikdo nemá rád, se mu líbil. </a:t>
            </a:r>
            <a:r>
              <a:rPr lang="cs-CZ" dirty="0"/>
              <a:t>= VV přívlastková</a:t>
            </a:r>
            <a:endParaRPr lang="cs-CZ" i="1" dirty="0"/>
          </a:p>
          <a:p>
            <a:r>
              <a:rPr lang="cs-CZ" dirty="0"/>
              <a:t>VV má sama svůj vlastní podmět</a:t>
            </a:r>
          </a:p>
          <a:p>
            <a:pPr lvl="1"/>
            <a:r>
              <a:rPr lang="cs-CZ" i="1" dirty="0"/>
              <a:t>Bylo nám sděleno, že se zakazuje </a:t>
            </a:r>
            <a:r>
              <a:rPr lang="cs-CZ" b="1" i="1" dirty="0"/>
              <a:t>vycházet</a:t>
            </a:r>
            <a:r>
              <a:rPr lang="cs-CZ" i="1" dirty="0"/>
              <a:t>. </a:t>
            </a:r>
          </a:p>
          <a:p>
            <a:pPr lvl="1"/>
            <a:r>
              <a:rPr lang="cs-CZ" b="1" i="1" dirty="0"/>
              <a:t>Kdo</a:t>
            </a:r>
            <a:r>
              <a:rPr lang="cs-CZ" i="1" dirty="0"/>
              <a:t> bude viděn na ulici, bude zastřelen.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6024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0F720F-1A3B-4591-2891-85E75E368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v některém z následujících větných celků ve funkci podmětu číslovka?</a:t>
            </a:r>
            <a:endParaRPr lang="en-GB" sz="3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98041F-6926-8780-B080-DF29AA940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cs-CZ" sz="2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Tři je Kamilovo šťastné číslo.</a:t>
            </a:r>
            <a:endParaRPr lang="en-GB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cs-CZ" sz="2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Tři koblihy si Kamil nechal na svačinu.</a:t>
            </a:r>
            <a:endParaRPr lang="en-GB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cs-CZ" sz="2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Tři koblihy na vzduchu ztvrdly.</a:t>
            </a:r>
            <a:endParaRPr lang="cs-CZ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cs-CZ" sz="2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Tři lidé už tvoří tým.</a:t>
            </a:r>
            <a:endParaRPr lang="en-GB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2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Tři už tvoří tým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6546141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0F720F-1A3B-4591-2891-85E75E368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v některém z následujících větných celků ve funkci podmětu číslovka?</a:t>
            </a:r>
            <a:endParaRPr lang="en-GB" sz="3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98041F-6926-8780-B080-DF29AA940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cs-CZ" sz="2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Tři</a:t>
            </a:r>
            <a:r>
              <a:rPr lang="cs-CZ" sz="2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 Kamilovo šťastné číslo.</a:t>
            </a:r>
            <a:endParaRPr lang="en-GB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cs-CZ" sz="2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Tři koblihy si Kamil nechal na svačinu.</a:t>
            </a:r>
            <a:endParaRPr lang="en-GB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cs-CZ" sz="2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Tři koblihy na vzduchu ztvrdly.</a:t>
            </a:r>
            <a:endParaRPr lang="cs-CZ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cs-CZ" sz="2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Tři lidé už tvoří tým.</a:t>
            </a:r>
            <a:endParaRPr lang="en-GB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2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Tři</a:t>
            </a:r>
            <a:r>
              <a:rPr lang="cs-CZ" sz="2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už tvoří tým.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873193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E40D2C-DF40-E1FF-DCE4-403E36DE6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větné členy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BE9468-DFF5-7A27-19AB-D2AE635CD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/>
              <a:t>funkce</a:t>
            </a:r>
            <a:r>
              <a:rPr lang="en-GB" dirty="0"/>
              <a:t> </a:t>
            </a:r>
            <a:r>
              <a:rPr lang="en-GB" dirty="0" err="1"/>
              <a:t>výrazů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vyplývají</a:t>
            </a:r>
            <a:r>
              <a:rPr lang="en-GB" dirty="0"/>
              <a:t> z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sémantických</a:t>
            </a:r>
            <a:r>
              <a:rPr lang="en-GB" dirty="0"/>
              <a:t> a </a:t>
            </a:r>
            <a:r>
              <a:rPr lang="en-GB" dirty="0" err="1"/>
              <a:t>syntaktických</a:t>
            </a:r>
            <a:r>
              <a:rPr lang="en-GB" dirty="0"/>
              <a:t> </a:t>
            </a:r>
            <a:r>
              <a:rPr lang="en-GB" dirty="0" err="1"/>
              <a:t>vztahů</a:t>
            </a:r>
            <a:r>
              <a:rPr lang="en-GB" dirty="0"/>
              <a:t> </a:t>
            </a:r>
            <a:r>
              <a:rPr lang="en-GB" b="1" dirty="0"/>
              <a:t>k </a:t>
            </a:r>
            <a:r>
              <a:rPr lang="en-GB" b="1" dirty="0" err="1"/>
              <a:t>jiným</a:t>
            </a:r>
            <a:r>
              <a:rPr lang="en-GB" b="1" dirty="0"/>
              <a:t> </a:t>
            </a:r>
            <a:r>
              <a:rPr lang="en-GB" b="1" dirty="0" err="1"/>
              <a:t>výrazům</a:t>
            </a:r>
            <a:r>
              <a:rPr lang="en-GB" b="1" dirty="0"/>
              <a:t> </a:t>
            </a:r>
            <a:r>
              <a:rPr lang="en-GB" dirty="0"/>
              <a:t>ve </a:t>
            </a:r>
            <a:r>
              <a:rPr lang="en-GB" dirty="0" err="1"/>
              <a:t>větě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4288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D52801-6EC3-A5BC-D086-2AAE5F100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přísudek = predikát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FE58FF-1EFC-74AB-E01E-F06667CE8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 podmětem je spjat vztahem </a:t>
            </a:r>
            <a:r>
              <a:rPr lang="cs-CZ" b="1" dirty="0"/>
              <a:t>shody</a:t>
            </a:r>
            <a:r>
              <a:rPr lang="cs-CZ" dirty="0"/>
              <a:t> </a:t>
            </a:r>
            <a:r>
              <a:rPr lang="cs-CZ" b="1" dirty="0"/>
              <a:t>= kongruence</a:t>
            </a:r>
          </a:p>
          <a:p>
            <a:endParaRPr lang="cs-CZ" b="1" dirty="0"/>
          </a:p>
          <a:p>
            <a:r>
              <a:rPr lang="cs-CZ" dirty="0"/>
              <a:t>v závislostní syntaxi – centrum věty</a:t>
            </a:r>
          </a:p>
          <a:p>
            <a:endParaRPr lang="cs-CZ" dirty="0"/>
          </a:p>
          <a:p>
            <a:r>
              <a:rPr lang="cs-CZ" dirty="0"/>
              <a:t>UDPipe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Milujeme syntax. Venku sněží. Venku padá bílý sníh.</a:t>
            </a:r>
          </a:p>
          <a:p>
            <a:pPr marL="0" indent="0">
              <a:buNone/>
            </a:pPr>
            <a:r>
              <a:rPr lang="cs-CZ" i="1" dirty="0"/>
              <a:t>	Karla žere seno, které je voňavé a které jí chutná.</a:t>
            </a:r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0202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6307D-8176-DC7F-0E3E-E28DABFC7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přísudek = predikát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9F9454-834A-75FF-9F1E-993932AF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8204"/>
          </a:xfrm>
        </p:spPr>
        <p:txBody>
          <a:bodyPr>
            <a:normAutofit/>
          </a:bodyPr>
          <a:lstStyle/>
          <a:p>
            <a:r>
              <a:rPr lang="cs-CZ" b="1" dirty="0"/>
              <a:t>typy přísudků</a:t>
            </a:r>
            <a:r>
              <a:rPr lang="cs-CZ" dirty="0"/>
              <a:t>	</a:t>
            </a:r>
          </a:p>
          <a:p>
            <a:pPr lvl="1"/>
            <a:r>
              <a:rPr lang="cs-CZ" b="1" dirty="0"/>
              <a:t>holý/rozvitý </a:t>
            </a:r>
          </a:p>
          <a:p>
            <a:pPr marL="457200" lvl="1" indent="0">
              <a:buNone/>
            </a:pPr>
            <a:r>
              <a:rPr lang="cs-CZ" i="1" dirty="0"/>
              <a:t>	Karla </a:t>
            </a:r>
            <a:r>
              <a:rPr lang="cs-CZ" b="1" i="1" dirty="0"/>
              <a:t>žere</a:t>
            </a:r>
            <a:r>
              <a:rPr lang="cs-CZ" dirty="0"/>
              <a:t>. </a:t>
            </a:r>
          </a:p>
          <a:p>
            <a:pPr marL="457200" lvl="1" indent="0">
              <a:buNone/>
            </a:pPr>
            <a:r>
              <a:rPr lang="cs-CZ" i="1" dirty="0"/>
              <a:t>	Karla </a:t>
            </a:r>
            <a:r>
              <a:rPr lang="cs-CZ" b="1" i="1" dirty="0"/>
              <a:t>často žere</a:t>
            </a:r>
            <a:r>
              <a:rPr lang="cs-CZ" i="1" dirty="0"/>
              <a:t> </a:t>
            </a:r>
            <a:r>
              <a:rPr lang="cs-CZ" b="1" i="1" dirty="0"/>
              <a:t>na posteli</a:t>
            </a:r>
            <a:r>
              <a:rPr lang="cs-CZ" i="1" dirty="0"/>
              <a:t>.</a:t>
            </a:r>
            <a:endParaRPr lang="cs-CZ" dirty="0"/>
          </a:p>
          <a:p>
            <a:pPr lvl="1"/>
            <a:r>
              <a:rPr lang="cs-CZ" b="1" dirty="0"/>
              <a:t>slovesný/jmenný se sponou + jmenný bez spony</a:t>
            </a:r>
          </a:p>
          <a:p>
            <a:pPr marL="457200" lvl="1" indent="0">
              <a:buNone/>
            </a:pPr>
            <a:r>
              <a:rPr lang="cs-CZ" i="1" dirty="0"/>
              <a:t>	Karla </a:t>
            </a:r>
            <a:r>
              <a:rPr lang="cs-CZ" b="1" i="1" dirty="0"/>
              <a:t>hopká</a:t>
            </a:r>
            <a:r>
              <a:rPr lang="cs-CZ" i="1" dirty="0"/>
              <a:t>. </a:t>
            </a:r>
          </a:p>
          <a:p>
            <a:pPr marL="457200" lvl="1" indent="0">
              <a:buNone/>
            </a:pPr>
            <a:r>
              <a:rPr lang="cs-CZ" i="1" dirty="0"/>
              <a:t>	Karla </a:t>
            </a:r>
            <a:r>
              <a:rPr lang="cs-CZ" b="1" i="1" dirty="0"/>
              <a:t>je zlobivá</a:t>
            </a:r>
            <a:r>
              <a:rPr lang="cs-CZ" i="1" dirty="0"/>
              <a:t>.</a:t>
            </a:r>
            <a:r>
              <a:rPr lang="cs-CZ" dirty="0"/>
              <a:t>	</a:t>
            </a:r>
            <a:r>
              <a:rPr lang="cs-CZ" i="1" dirty="0"/>
              <a:t>Karla </a:t>
            </a:r>
            <a:r>
              <a:rPr lang="cs-CZ" b="1" i="1" dirty="0"/>
              <a:t>se</a:t>
            </a:r>
            <a:r>
              <a:rPr lang="cs-CZ" i="1" dirty="0"/>
              <a:t> za trest v příštím životě </a:t>
            </a:r>
            <a:r>
              <a:rPr lang="cs-CZ" b="1" i="1" dirty="0"/>
              <a:t>stane mravencem</a:t>
            </a:r>
            <a:r>
              <a:rPr lang="cs-CZ" i="1" dirty="0"/>
              <a:t>.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i="1" dirty="0"/>
              <a:t>Sliby – </a:t>
            </a:r>
            <a:r>
              <a:rPr lang="cs-CZ" b="1" i="1" dirty="0"/>
              <a:t>chyby.	</a:t>
            </a:r>
            <a:r>
              <a:rPr lang="cs-CZ" i="1" dirty="0"/>
              <a:t>Čekárna </a:t>
            </a:r>
            <a:r>
              <a:rPr lang="cs-CZ" b="1" i="1" dirty="0"/>
              <a:t>zde.	</a:t>
            </a:r>
            <a:r>
              <a:rPr lang="cs-CZ" i="1" dirty="0"/>
              <a:t>Učení – </a:t>
            </a:r>
            <a:r>
              <a:rPr lang="cs-CZ" b="1" i="1" dirty="0"/>
              <a:t>mučení.</a:t>
            </a:r>
            <a:endParaRPr lang="cs-CZ" dirty="0"/>
          </a:p>
          <a:p>
            <a:pPr lvl="1"/>
            <a:r>
              <a:rPr lang="cs-CZ" b="1" dirty="0"/>
              <a:t>složený/jednoduchý 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i="1" dirty="0"/>
              <a:t>Karla </a:t>
            </a:r>
            <a:r>
              <a:rPr lang="cs-CZ" b="1" i="1" dirty="0"/>
              <a:t>může běhat </a:t>
            </a:r>
            <a:r>
              <a:rPr lang="cs-CZ" i="1" dirty="0"/>
              <a:t>po pokoji.	Karla </a:t>
            </a:r>
            <a:r>
              <a:rPr lang="cs-CZ" b="1" i="1" dirty="0"/>
              <a:t>začala okusovat</a:t>
            </a:r>
            <a:r>
              <a:rPr lang="cs-CZ" i="1" dirty="0"/>
              <a:t> gauč.</a:t>
            </a:r>
          </a:p>
          <a:p>
            <a:pPr marL="457200" lvl="1" indent="0">
              <a:buNone/>
            </a:pPr>
            <a:r>
              <a:rPr lang="cs-CZ" i="1" dirty="0"/>
              <a:t>	Karla </a:t>
            </a:r>
            <a:r>
              <a:rPr lang="cs-CZ" b="1" i="1" dirty="0"/>
              <a:t>běhá</a:t>
            </a:r>
            <a:r>
              <a:rPr lang="cs-CZ" i="1" dirty="0"/>
              <a:t> po pokoji.	</a:t>
            </a:r>
            <a:r>
              <a:rPr lang="cs-CZ" b="1" i="1" dirty="0"/>
              <a:t>Běhala jsem</a:t>
            </a:r>
            <a:r>
              <a:rPr lang="cs-CZ" i="1" dirty="0"/>
              <a:t> po louce. </a:t>
            </a:r>
            <a:r>
              <a:rPr lang="cs-CZ" b="1" i="1" dirty="0"/>
              <a:t>Pila bych</a:t>
            </a:r>
            <a:r>
              <a:rPr lang="cs-CZ" i="1" dirty="0"/>
              <a:t> pivo!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93444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8C8BE3-43AB-83F1-E101-4A423D0AE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přísudek jmenný se sponou (sponově-jmenný)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50A378-99E9-13B5-4166-ABAB8D165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typicky spona </a:t>
            </a:r>
            <a:r>
              <a:rPr lang="cs-CZ" i="1" dirty="0"/>
              <a:t>být</a:t>
            </a:r>
            <a:r>
              <a:rPr lang="cs-CZ" dirty="0"/>
              <a:t> + podstatné/přídavné jméno</a:t>
            </a:r>
          </a:p>
          <a:p>
            <a:r>
              <a:rPr lang="cs-CZ" dirty="0"/>
              <a:t>spona</a:t>
            </a:r>
          </a:p>
          <a:p>
            <a:pPr lvl="1"/>
            <a:r>
              <a:rPr lang="cs-CZ" dirty="0"/>
              <a:t>vyjadřuje gramatické kategorie, lexikální význam nese </a:t>
            </a:r>
            <a:r>
              <a:rPr lang="cs-CZ" dirty="0" err="1"/>
              <a:t>postsponová</a:t>
            </a:r>
            <a:r>
              <a:rPr lang="cs-CZ" dirty="0"/>
              <a:t> část </a:t>
            </a:r>
          </a:p>
          <a:p>
            <a:pPr lvl="1"/>
            <a:r>
              <a:rPr lang="cs-CZ" i="1" dirty="0"/>
              <a:t>být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	+ </a:t>
            </a:r>
            <a:r>
              <a:rPr lang="cs-CZ" i="1" dirty="0"/>
              <a:t>stát se</a:t>
            </a:r>
            <a:r>
              <a:rPr lang="cs-CZ" dirty="0"/>
              <a:t> (</a:t>
            </a:r>
            <a:r>
              <a:rPr lang="cs-CZ" dirty="0" err="1"/>
              <a:t>semi-copula</a:t>
            </a:r>
            <a:r>
              <a:rPr lang="cs-CZ" dirty="0"/>
              <a:t>, quasi-</a:t>
            </a:r>
            <a:r>
              <a:rPr lang="cs-CZ" dirty="0" err="1"/>
              <a:t>copula</a:t>
            </a:r>
            <a:r>
              <a:rPr lang="cs-CZ" dirty="0"/>
              <a:t>, </a:t>
            </a:r>
            <a:r>
              <a:rPr lang="cs-CZ" dirty="0" err="1"/>
              <a:t>polosponové</a:t>
            </a:r>
            <a:r>
              <a:rPr lang="cs-CZ" dirty="0"/>
              <a:t> sloveso)</a:t>
            </a:r>
          </a:p>
          <a:p>
            <a:pPr marL="457200" lvl="1" indent="0">
              <a:buNone/>
            </a:pPr>
            <a:r>
              <a:rPr lang="cs-CZ" dirty="0"/>
              <a:t>	+ </a:t>
            </a:r>
            <a:r>
              <a:rPr lang="cs-CZ" i="1" dirty="0"/>
              <a:t>mít</a:t>
            </a:r>
            <a:r>
              <a:rPr lang="cs-CZ" dirty="0"/>
              <a:t> (objektová spona) jako tzv. kategoriální sloveso (nese pouze 		  	           gramatické kategorie, nikoliv význam „vlastnit“)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jmenná část (</a:t>
            </a:r>
            <a:r>
              <a:rPr lang="cs-CZ" dirty="0" err="1"/>
              <a:t>postsponová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jméno</a:t>
            </a:r>
          </a:p>
          <a:p>
            <a:pPr lvl="1"/>
            <a:r>
              <a:rPr lang="cs-CZ" dirty="0"/>
              <a:t>příslovce</a:t>
            </a:r>
          </a:p>
          <a:p>
            <a:pPr lvl="1"/>
            <a:r>
              <a:rPr lang="cs-CZ" dirty="0"/>
              <a:t>předložka</a:t>
            </a:r>
          </a:p>
          <a:p>
            <a:pPr lvl="1"/>
            <a:r>
              <a:rPr lang="cs-CZ" dirty="0"/>
              <a:t>číslovka</a:t>
            </a:r>
          </a:p>
          <a:p>
            <a:pPr lvl="1"/>
            <a:r>
              <a:rPr lang="cs-CZ" dirty="0"/>
              <a:t>citoslovce</a:t>
            </a:r>
          </a:p>
          <a:p>
            <a:pPr lvl="1"/>
            <a:endParaRPr lang="cs-CZ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7438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122A5-0932-6F91-84C3-4664E8FA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přísudek jmenný se sponou (sponově-jmenný)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8EEDA-DFDE-69C6-1E97-6CF087FA5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Kamarád je učitel.</a:t>
            </a:r>
          </a:p>
          <a:p>
            <a:r>
              <a:rPr lang="cs-CZ" i="1" dirty="0"/>
              <a:t>Kamarád se stal učitelem.</a:t>
            </a:r>
          </a:p>
          <a:p>
            <a:r>
              <a:rPr lang="cs-CZ" i="1" dirty="0"/>
              <a:t>Karla má talent všechno okousat.</a:t>
            </a:r>
          </a:p>
          <a:p>
            <a:r>
              <a:rPr lang="cs-CZ" i="1" dirty="0"/>
              <a:t>Všechna péče byla nadarmo.</a:t>
            </a:r>
          </a:p>
          <a:p>
            <a:r>
              <a:rPr lang="cs-CZ" i="1" dirty="0"/>
              <a:t>Jen jeden poslanec byl proti.</a:t>
            </a:r>
          </a:p>
          <a:p>
            <a:r>
              <a:rPr lang="cs-CZ" i="1" dirty="0"/>
              <a:t>Je nás jedenáct.</a:t>
            </a:r>
          </a:p>
          <a:p>
            <a:r>
              <a:rPr lang="cs-CZ" i="1" dirty="0"/>
              <a:t>Petrovi je hej!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9012569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122A5-0932-6F91-84C3-4664E8FA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přísudek jmenný se sponou (sponově-jmenný)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8EEDA-DFDE-69C6-1E97-6CF087FA5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Kamarád je učitel.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dirty="0"/>
          </a:p>
          <a:p>
            <a:r>
              <a:rPr lang="cs-CZ" i="1" dirty="0"/>
              <a:t>Kamarád se stal učitelem.</a:t>
            </a:r>
          </a:p>
          <a:p>
            <a:r>
              <a:rPr lang="cs-CZ" i="1" dirty="0"/>
              <a:t>Karla má talent všechno okousat.</a:t>
            </a:r>
          </a:p>
          <a:p>
            <a:r>
              <a:rPr lang="cs-CZ" i="1" dirty="0"/>
              <a:t>Všechna péče byla nadarmo.</a:t>
            </a:r>
          </a:p>
          <a:p>
            <a:r>
              <a:rPr lang="cs-CZ" i="1" dirty="0"/>
              <a:t>Jen jeden poslanec byl proti.</a:t>
            </a:r>
          </a:p>
          <a:p>
            <a:r>
              <a:rPr lang="cs-CZ" i="1" dirty="0"/>
              <a:t>Je nás jedenáct.</a:t>
            </a:r>
          </a:p>
          <a:p>
            <a:r>
              <a:rPr lang="cs-CZ" i="1" dirty="0"/>
              <a:t>Petrovi je hej!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19278907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122A5-0932-6F91-84C3-4664E8FA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přísudek jmenný se sponou (sponově-jmenný)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8EEDA-DFDE-69C6-1E97-6CF087FA5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Kamarád je učitel.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dirty="0"/>
          </a:p>
          <a:p>
            <a:r>
              <a:rPr lang="cs-CZ" i="1" dirty="0"/>
              <a:t>Kamarád se stal učitelem.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stát se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i="1" dirty="0"/>
          </a:p>
          <a:p>
            <a:r>
              <a:rPr lang="cs-CZ" i="1" dirty="0"/>
              <a:t>Karla má talent všechno okousat.</a:t>
            </a:r>
          </a:p>
          <a:p>
            <a:r>
              <a:rPr lang="cs-CZ" i="1" dirty="0"/>
              <a:t>Všechna péče byla nadarmo.</a:t>
            </a:r>
          </a:p>
          <a:p>
            <a:r>
              <a:rPr lang="cs-CZ" i="1" dirty="0"/>
              <a:t>Jen jeden poslanec byl proti.</a:t>
            </a:r>
          </a:p>
          <a:p>
            <a:r>
              <a:rPr lang="cs-CZ" i="1" dirty="0"/>
              <a:t>Je nás jedenáct.</a:t>
            </a:r>
          </a:p>
          <a:p>
            <a:r>
              <a:rPr lang="cs-CZ" i="1" dirty="0"/>
              <a:t>Petrovi je hej!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0900727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122A5-0932-6F91-84C3-4664E8FA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přísudek jmenný se sponou (sponově-jmenný)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8EEDA-DFDE-69C6-1E97-6CF087FA5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Kamarád je učitel.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dirty="0"/>
          </a:p>
          <a:p>
            <a:r>
              <a:rPr lang="cs-CZ" i="1" dirty="0"/>
              <a:t>Kamarád se stal učitelem.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stát se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i="1" dirty="0"/>
          </a:p>
          <a:p>
            <a:r>
              <a:rPr lang="cs-CZ" i="1" dirty="0"/>
              <a:t>Karla má talent všechno okousat.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mít</a:t>
            </a:r>
            <a:r>
              <a:rPr lang="cs-CZ" dirty="0">
                <a:sym typeface="Wingdings" panose="05000000000000000000" pitchFamily="2" charset="2"/>
              </a:rPr>
              <a:t> + substantivum</a:t>
            </a:r>
            <a:endParaRPr lang="cs-CZ" i="1" dirty="0"/>
          </a:p>
          <a:p>
            <a:r>
              <a:rPr lang="cs-CZ" i="1" dirty="0"/>
              <a:t>Všechna péče byla nadarmo.</a:t>
            </a:r>
          </a:p>
          <a:p>
            <a:r>
              <a:rPr lang="cs-CZ" i="1" dirty="0"/>
              <a:t>Jen jeden poslanec byl proti.</a:t>
            </a:r>
          </a:p>
          <a:p>
            <a:r>
              <a:rPr lang="cs-CZ" i="1" dirty="0"/>
              <a:t>Je nás jedenáct.</a:t>
            </a:r>
          </a:p>
          <a:p>
            <a:r>
              <a:rPr lang="cs-CZ" i="1" dirty="0"/>
              <a:t>Petrovi je hej!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7802947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122A5-0932-6F91-84C3-4664E8FA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přísudek jmenný se sponou (sponově-jmenný)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8EEDA-DFDE-69C6-1E97-6CF087FA5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Kamarád je učitel.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dirty="0"/>
          </a:p>
          <a:p>
            <a:r>
              <a:rPr lang="cs-CZ" i="1" dirty="0"/>
              <a:t>Kamarád se stal učitelem.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stát se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i="1" dirty="0"/>
          </a:p>
          <a:p>
            <a:r>
              <a:rPr lang="cs-CZ" i="1" dirty="0"/>
              <a:t>Karla má talent všechno okousat.  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mít</a:t>
            </a:r>
            <a:r>
              <a:rPr lang="cs-CZ" dirty="0">
                <a:sym typeface="Wingdings" panose="05000000000000000000" pitchFamily="2" charset="2"/>
              </a:rPr>
              <a:t> + substantivum</a:t>
            </a:r>
            <a:endParaRPr lang="cs-CZ" i="1" dirty="0"/>
          </a:p>
          <a:p>
            <a:r>
              <a:rPr lang="cs-CZ" i="1" dirty="0"/>
              <a:t>Všechna péče byla nadarmo.</a:t>
            </a:r>
          </a:p>
          <a:p>
            <a:r>
              <a:rPr lang="cs-CZ" i="1" dirty="0"/>
              <a:t>Jen jeden poslanec byl proti.</a:t>
            </a:r>
          </a:p>
          <a:p>
            <a:r>
              <a:rPr lang="cs-CZ" i="1" dirty="0"/>
              <a:t>Je nás jedenáct.</a:t>
            </a:r>
          </a:p>
          <a:p>
            <a:r>
              <a:rPr lang="cs-CZ" i="1" dirty="0"/>
              <a:t>Petrovi je hej!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32572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122A5-0932-6F91-84C3-4664E8FA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přísudek jmenný se sponou (sponově-jmenný)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8EEDA-DFDE-69C6-1E97-6CF087FA5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Kamarád je učitel.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dirty="0"/>
          </a:p>
          <a:p>
            <a:r>
              <a:rPr lang="cs-CZ" i="1" dirty="0"/>
              <a:t>Kamarád se stal učitelem.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stát se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i="1" dirty="0"/>
          </a:p>
          <a:p>
            <a:r>
              <a:rPr lang="cs-CZ" i="1" dirty="0"/>
              <a:t>Karla má talent všechno okousat.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mít</a:t>
            </a:r>
            <a:r>
              <a:rPr lang="cs-CZ" dirty="0">
                <a:sym typeface="Wingdings" panose="05000000000000000000" pitchFamily="2" charset="2"/>
              </a:rPr>
              <a:t> + substantivum</a:t>
            </a:r>
            <a:endParaRPr lang="cs-CZ" i="1" dirty="0"/>
          </a:p>
          <a:p>
            <a:r>
              <a:rPr lang="cs-CZ" i="1" dirty="0"/>
              <a:t>Všechna péče byla nadarmo.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</a:t>
            </a:r>
            <a:r>
              <a:rPr lang="cs-CZ" dirty="0">
                <a:sym typeface="Wingdings" panose="05000000000000000000" pitchFamily="2" charset="2"/>
              </a:rPr>
              <a:t> + příslovce</a:t>
            </a:r>
            <a:endParaRPr lang="cs-CZ" i="1" dirty="0"/>
          </a:p>
          <a:p>
            <a:r>
              <a:rPr lang="cs-CZ" i="1" dirty="0"/>
              <a:t>Jen jeden poslanec byl proti.</a:t>
            </a:r>
          </a:p>
          <a:p>
            <a:r>
              <a:rPr lang="cs-CZ" i="1" dirty="0"/>
              <a:t>Je nás jedenáct.</a:t>
            </a:r>
          </a:p>
          <a:p>
            <a:r>
              <a:rPr lang="cs-CZ" i="1" dirty="0"/>
              <a:t>Petrovi je hej!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057344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122A5-0932-6F91-84C3-4664E8FA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přísudek jmenný se sponou (sponově-jmenný)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8EEDA-DFDE-69C6-1E97-6CF087FA5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Kamarád je učitel.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dirty="0"/>
          </a:p>
          <a:p>
            <a:r>
              <a:rPr lang="cs-CZ" i="1" dirty="0"/>
              <a:t>Kamarád se stal učitelem.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stát se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i="1" dirty="0"/>
          </a:p>
          <a:p>
            <a:r>
              <a:rPr lang="cs-CZ" i="1" dirty="0"/>
              <a:t>Karla má talent všechno okousat.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mít</a:t>
            </a:r>
            <a:r>
              <a:rPr lang="cs-CZ" dirty="0">
                <a:sym typeface="Wingdings" panose="05000000000000000000" pitchFamily="2" charset="2"/>
              </a:rPr>
              <a:t> + substantivum</a:t>
            </a:r>
            <a:endParaRPr lang="cs-CZ" i="1" dirty="0"/>
          </a:p>
          <a:p>
            <a:r>
              <a:rPr lang="cs-CZ" i="1" dirty="0"/>
              <a:t>Všechna péče byla nadarmo.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</a:t>
            </a:r>
            <a:r>
              <a:rPr lang="cs-CZ" dirty="0">
                <a:sym typeface="Wingdings" panose="05000000000000000000" pitchFamily="2" charset="2"/>
              </a:rPr>
              <a:t> + příslovce</a:t>
            </a:r>
            <a:endParaRPr lang="cs-CZ" i="1" dirty="0"/>
          </a:p>
          <a:p>
            <a:r>
              <a:rPr lang="cs-CZ" i="1" dirty="0"/>
              <a:t>Jen jeden poslanec byl proti.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předložka</a:t>
            </a:r>
            <a:endParaRPr lang="cs-CZ" i="1" dirty="0"/>
          </a:p>
          <a:p>
            <a:r>
              <a:rPr lang="cs-CZ" i="1" dirty="0"/>
              <a:t>Je nás jedenáct.</a:t>
            </a:r>
          </a:p>
          <a:p>
            <a:r>
              <a:rPr lang="cs-CZ" i="1" dirty="0"/>
              <a:t>Petrovi je hej!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58611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E40D2C-DF40-E1FF-DCE4-403E36DE6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větné členy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BE9468-DFF5-7A27-19AB-D2AE635CD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/>
              <a:t>funkce</a:t>
            </a:r>
            <a:r>
              <a:rPr lang="en-GB" dirty="0"/>
              <a:t> </a:t>
            </a:r>
            <a:r>
              <a:rPr lang="en-GB" dirty="0" err="1"/>
              <a:t>výrazů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vyplývají</a:t>
            </a:r>
            <a:r>
              <a:rPr lang="en-GB" dirty="0"/>
              <a:t> z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sémantických</a:t>
            </a:r>
            <a:r>
              <a:rPr lang="en-GB" dirty="0"/>
              <a:t> a </a:t>
            </a:r>
            <a:r>
              <a:rPr lang="en-GB" dirty="0" err="1"/>
              <a:t>syntaktických</a:t>
            </a:r>
            <a:r>
              <a:rPr lang="en-GB" dirty="0"/>
              <a:t> </a:t>
            </a:r>
            <a:r>
              <a:rPr lang="en-GB" dirty="0" err="1"/>
              <a:t>vztahů</a:t>
            </a:r>
            <a:r>
              <a:rPr lang="en-GB" dirty="0"/>
              <a:t> </a:t>
            </a:r>
            <a:r>
              <a:rPr lang="en-GB" b="1" dirty="0"/>
              <a:t>k </a:t>
            </a:r>
            <a:r>
              <a:rPr lang="en-GB" b="1" dirty="0" err="1"/>
              <a:t>jiným</a:t>
            </a:r>
            <a:r>
              <a:rPr lang="en-GB" b="1" dirty="0"/>
              <a:t> </a:t>
            </a:r>
            <a:r>
              <a:rPr lang="en-GB" b="1" dirty="0" err="1"/>
              <a:t>výrazům</a:t>
            </a:r>
            <a:r>
              <a:rPr lang="en-GB" b="1" dirty="0"/>
              <a:t> </a:t>
            </a:r>
            <a:r>
              <a:rPr lang="en-GB" dirty="0"/>
              <a:t>ve </a:t>
            </a:r>
            <a:r>
              <a:rPr lang="en-GB" dirty="0" err="1"/>
              <a:t>větě</a:t>
            </a:r>
            <a:endParaRPr lang="cs-CZ" dirty="0"/>
          </a:p>
          <a:p>
            <a:r>
              <a:rPr lang="cs-CZ" dirty="0"/>
              <a:t>pouze </a:t>
            </a:r>
            <a:r>
              <a:rPr lang="cs-CZ" b="1" dirty="0"/>
              <a:t>autosémantika</a:t>
            </a:r>
          </a:p>
          <a:p>
            <a:endParaRPr lang="cs-CZ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64699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122A5-0932-6F91-84C3-4664E8FA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přísudek jmenný se sponou (sponově-jmenný)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8EEDA-DFDE-69C6-1E97-6CF087FA5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Kamarád je učitel.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dirty="0"/>
          </a:p>
          <a:p>
            <a:r>
              <a:rPr lang="cs-CZ" i="1" dirty="0"/>
              <a:t>Kamarád se stal učitelem.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stát se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i="1" dirty="0"/>
          </a:p>
          <a:p>
            <a:r>
              <a:rPr lang="cs-CZ" i="1" dirty="0"/>
              <a:t>Karla má talent všechno okousat.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mít</a:t>
            </a:r>
            <a:r>
              <a:rPr lang="cs-CZ" dirty="0">
                <a:sym typeface="Wingdings" panose="05000000000000000000" pitchFamily="2" charset="2"/>
              </a:rPr>
              <a:t> + substantivum</a:t>
            </a:r>
            <a:endParaRPr lang="cs-CZ" i="1" dirty="0"/>
          </a:p>
          <a:p>
            <a:r>
              <a:rPr lang="cs-CZ" i="1" dirty="0"/>
              <a:t>Všechna péče byla nadarmo.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</a:t>
            </a:r>
            <a:r>
              <a:rPr lang="cs-CZ" dirty="0">
                <a:sym typeface="Wingdings" panose="05000000000000000000" pitchFamily="2" charset="2"/>
              </a:rPr>
              <a:t> + příslovce</a:t>
            </a:r>
            <a:endParaRPr lang="cs-CZ" i="1" dirty="0"/>
          </a:p>
          <a:p>
            <a:r>
              <a:rPr lang="cs-CZ" i="1" dirty="0"/>
              <a:t>Jen jeden poslanec byl proti.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předložka</a:t>
            </a:r>
            <a:endParaRPr lang="cs-CZ" i="1" dirty="0"/>
          </a:p>
          <a:p>
            <a:r>
              <a:rPr lang="cs-CZ" i="1" dirty="0"/>
              <a:t>Je nás jedenáct.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</a:t>
            </a:r>
            <a:r>
              <a:rPr lang="cs-CZ" dirty="0">
                <a:sym typeface="Wingdings" panose="05000000000000000000" pitchFamily="2" charset="2"/>
              </a:rPr>
              <a:t> + číslovka</a:t>
            </a:r>
            <a:endParaRPr lang="cs-CZ" i="1" dirty="0"/>
          </a:p>
          <a:p>
            <a:r>
              <a:rPr lang="cs-CZ" i="1" dirty="0"/>
              <a:t>Petrovi je hej!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13140939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122A5-0932-6F91-84C3-4664E8FA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přísudek jmenný se sponou (sponově-jmenný)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8EEDA-DFDE-69C6-1E97-6CF087FA5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Kamarád je učitel.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dirty="0"/>
          </a:p>
          <a:p>
            <a:r>
              <a:rPr lang="cs-CZ" i="1" dirty="0"/>
              <a:t>Kamarád se stal učitelem.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stát se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i="1" dirty="0"/>
          </a:p>
          <a:p>
            <a:r>
              <a:rPr lang="cs-CZ" i="1" dirty="0"/>
              <a:t>Karla má talent všechno okousat.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mít</a:t>
            </a:r>
            <a:r>
              <a:rPr lang="cs-CZ" dirty="0">
                <a:sym typeface="Wingdings" panose="05000000000000000000" pitchFamily="2" charset="2"/>
              </a:rPr>
              <a:t> + substantivum</a:t>
            </a:r>
            <a:endParaRPr lang="cs-CZ" i="1" dirty="0"/>
          </a:p>
          <a:p>
            <a:r>
              <a:rPr lang="cs-CZ" i="1" dirty="0"/>
              <a:t>Všechna péče byla nadarmo.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</a:t>
            </a:r>
            <a:r>
              <a:rPr lang="cs-CZ" dirty="0">
                <a:sym typeface="Wingdings" panose="05000000000000000000" pitchFamily="2" charset="2"/>
              </a:rPr>
              <a:t> + příslovce</a:t>
            </a:r>
            <a:endParaRPr lang="cs-CZ" i="1" dirty="0"/>
          </a:p>
          <a:p>
            <a:r>
              <a:rPr lang="cs-CZ" i="1" dirty="0"/>
              <a:t>Jen jeden poslanec byl proti.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předložka</a:t>
            </a:r>
            <a:endParaRPr lang="cs-CZ" i="1" dirty="0"/>
          </a:p>
          <a:p>
            <a:r>
              <a:rPr lang="cs-CZ" i="1" dirty="0"/>
              <a:t>Je nás jedenáct.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</a:t>
            </a:r>
            <a:r>
              <a:rPr lang="cs-CZ" dirty="0">
                <a:sym typeface="Wingdings" panose="05000000000000000000" pitchFamily="2" charset="2"/>
              </a:rPr>
              <a:t> + číslovka</a:t>
            </a:r>
            <a:endParaRPr lang="cs-CZ" i="1" dirty="0"/>
          </a:p>
          <a:p>
            <a:r>
              <a:rPr lang="cs-CZ" i="1" dirty="0"/>
              <a:t>Petrovi je hej!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citoslovce</a:t>
            </a:r>
            <a:endParaRPr lang="cs-CZ" i="1" dirty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1891807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298DC3-6EB2-2060-16C0-511C38E48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složený přísudek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4CE528-FEDC-BFC1-F7D9-004D6FDFB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slovesný i jmenný se sponou</a:t>
            </a:r>
          </a:p>
          <a:p>
            <a:r>
              <a:rPr lang="cs-CZ" dirty="0"/>
              <a:t>modální/fázové sloveso</a:t>
            </a:r>
          </a:p>
          <a:p>
            <a:pPr lvl="1"/>
            <a:r>
              <a:rPr lang="cs-CZ" i="1" dirty="0"/>
              <a:t>moci, muset, smět, chtít, mít, umět, ráčit, hodlat</a:t>
            </a:r>
          </a:p>
          <a:p>
            <a:pPr lvl="1"/>
            <a:r>
              <a:rPr lang="cs-CZ" i="1" dirty="0"/>
              <a:t>začít, přestat, zůstat</a:t>
            </a:r>
          </a:p>
          <a:p>
            <a:endParaRPr lang="cs-CZ" dirty="0"/>
          </a:p>
          <a:p>
            <a:r>
              <a:rPr lang="cs-CZ" i="1" dirty="0"/>
              <a:t>Karla </a:t>
            </a:r>
            <a:r>
              <a:rPr lang="cs-CZ" i="1" u="sng" dirty="0"/>
              <a:t>umí</a:t>
            </a:r>
            <a:r>
              <a:rPr lang="cs-CZ" i="1" dirty="0"/>
              <a:t> dobře </a:t>
            </a:r>
            <a:r>
              <a:rPr lang="cs-CZ" i="1" u="sng" dirty="0"/>
              <a:t>skákat</a:t>
            </a:r>
            <a:r>
              <a:rPr lang="cs-CZ" i="1" dirty="0"/>
              <a:t>.</a:t>
            </a:r>
          </a:p>
          <a:p>
            <a:r>
              <a:rPr lang="cs-CZ" i="1" dirty="0"/>
              <a:t>Karla </a:t>
            </a:r>
            <a:r>
              <a:rPr lang="cs-CZ" i="1" u="sng" dirty="0"/>
              <a:t>musí</a:t>
            </a:r>
            <a:r>
              <a:rPr lang="cs-CZ" i="1" dirty="0"/>
              <a:t> </a:t>
            </a:r>
            <a:r>
              <a:rPr lang="cs-CZ" i="1" u="sng" dirty="0"/>
              <a:t>přestat</a:t>
            </a:r>
            <a:r>
              <a:rPr lang="cs-CZ" i="1" dirty="0"/>
              <a:t> </a:t>
            </a:r>
            <a:r>
              <a:rPr lang="cs-CZ" i="1" u="sng" dirty="0"/>
              <a:t>okusovat</a:t>
            </a:r>
            <a:r>
              <a:rPr lang="cs-CZ" i="1" dirty="0"/>
              <a:t> oblečení.</a:t>
            </a:r>
          </a:p>
          <a:p>
            <a:r>
              <a:rPr lang="cs-CZ" i="1" dirty="0"/>
              <a:t>Karla </a:t>
            </a:r>
            <a:r>
              <a:rPr lang="cs-CZ" i="1" u="sng" dirty="0"/>
              <a:t>musí</a:t>
            </a:r>
            <a:r>
              <a:rPr lang="cs-CZ" i="1" dirty="0"/>
              <a:t> </a:t>
            </a:r>
            <a:r>
              <a:rPr lang="cs-CZ" i="1" u="sng" dirty="0"/>
              <a:t>začít</a:t>
            </a:r>
            <a:r>
              <a:rPr lang="cs-CZ" i="1" dirty="0"/>
              <a:t> </a:t>
            </a:r>
            <a:r>
              <a:rPr lang="cs-CZ" i="1" u="sng" dirty="0"/>
              <a:t>být hodná</a:t>
            </a:r>
            <a:r>
              <a:rPr lang="cs-CZ" i="1" dirty="0"/>
              <a:t>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5203730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D9F0E9-3C15-95C6-8EF7-625990D6C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co může být přísudkem?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C04DFC-51D9-0814-1AA0-6FFE3BBF2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typicky </a:t>
            </a:r>
            <a:r>
              <a:rPr lang="cs-CZ" b="1" dirty="0"/>
              <a:t>sloveso</a:t>
            </a:r>
          </a:p>
          <a:p>
            <a:endParaRPr lang="cs-CZ" dirty="0"/>
          </a:p>
          <a:p>
            <a:r>
              <a:rPr lang="cs-CZ" dirty="0"/>
              <a:t>citoslovce	</a:t>
            </a:r>
            <a:r>
              <a:rPr lang="cs-CZ" i="1" dirty="0"/>
              <a:t>Karla </a:t>
            </a:r>
            <a:r>
              <a:rPr lang="cs-CZ" b="1" i="1" dirty="0"/>
              <a:t>hop</a:t>
            </a:r>
            <a:r>
              <a:rPr lang="cs-CZ" i="1" dirty="0"/>
              <a:t> na postel.	Ondřej </a:t>
            </a:r>
            <a:r>
              <a:rPr lang="cs-CZ" b="1" i="1" dirty="0" err="1"/>
              <a:t>mrd</a:t>
            </a:r>
            <a:r>
              <a:rPr lang="cs-CZ" i="1" dirty="0"/>
              <a:t> mobil na zem.</a:t>
            </a:r>
          </a:p>
          <a:p>
            <a:endParaRPr lang="cs-CZ" dirty="0"/>
          </a:p>
          <a:p>
            <a:r>
              <a:rPr lang="cs-CZ" dirty="0"/>
              <a:t>VV přísudková – nahrazuje jmennou část přísudku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Obloha byla, jako by ji vymetl.</a:t>
            </a:r>
          </a:p>
          <a:p>
            <a:pPr marL="0" indent="0">
              <a:buNone/>
            </a:pPr>
            <a:r>
              <a:rPr lang="cs-CZ" i="1" dirty="0"/>
              <a:t>	Syn byl takový, jaký je otec.</a:t>
            </a:r>
          </a:p>
          <a:p>
            <a:pPr marL="0" indent="0">
              <a:buNone/>
            </a:pPr>
            <a:r>
              <a:rPr lang="cs-CZ" i="1" dirty="0"/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99757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DE51A7-6D61-8C29-D0FD-E79FC3F49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vedlejší </a:t>
            </a:r>
            <a:r>
              <a:rPr lang="cs-CZ" b="1"/>
              <a:t>věta přísudková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714D05-F733-121E-5D12-1572F9958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https://www.youtube.com/watch?v=i5NrKFbOCII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9525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EFD2-9BB9-4FAF-82E7-4AF87A010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předmět = subjekt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7A1B81-9646-88C4-E34A-C7103CDE1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závislý na slovese (nikoliv jen na přísudku) či přídavnému jménu</a:t>
            </a:r>
          </a:p>
          <a:p>
            <a:r>
              <a:rPr lang="cs-CZ" b="1" dirty="0"/>
              <a:t>vztah řízenosti (rekce)</a:t>
            </a:r>
          </a:p>
          <a:p>
            <a:endParaRPr lang="cs-CZ" b="1" dirty="0"/>
          </a:p>
          <a:p>
            <a:pPr lvl="1"/>
            <a:r>
              <a:rPr lang="cs-CZ" i="1" dirty="0"/>
              <a:t>Jíst zeleninu je nebezpečné. </a:t>
            </a:r>
          </a:p>
          <a:p>
            <a:pPr lvl="1"/>
            <a:r>
              <a:rPr lang="cs-CZ" i="1" dirty="0"/>
              <a:t>Měl chuť vraždit ještěrky. </a:t>
            </a:r>
          </a:p>
          <a:p>
            <a:pPr lvl="1"/>
            <a:r>
              <a:rPr lang="cs-CZ" i="1" dirty="0"/>
              <a:t>Rozhodl se nakoupit zbraně. </a:t>
            </a:r>
          </a:p>
          <a:p>
            <a:pPr lvl="1"/>
            <a:r>
              <a:rPr lang="cs-CZ" i="1" dirty="0"/>
              <a:t>Zašel nakoupit zbraně do obchodu.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60597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0CC05-B62E-91B1-F1E1-AFA02E49E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co může být předmětem?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ACF60F-9E43-CE01-A1C3-2D35A06B7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Každý slovní druh</a:t>
            </a:r>
            <a:r>
              <a:rPr lang="cs-CZ" dirty="0"/>
              <a:t>; situace je stejná jako u podmětu</a:t>
            </a:r>
          </a:p>
          <a:p>
            <a:pPr lvl="1"/>
            <a:r>
              <a:rPr lang="cs-CZ" i="1" dirty="0"/>
              <a:t>Zastřelili hajného. </a:t>
            </a:r>
          </a:p>
          <a:p>
            <a:pPr lvl="1"/>
            <a:r>
              <a:rPr lang="cs-CZ" i="1" dirty="0"/>
              <a:t>Nesnáším ta jeho věčná „proč“. </a:t>
            </a:r>
          </a:p>
          <a:p>
            <a:pPr lvl="1"/>
            <a:r>
              <a:rPr lang="cs-CZ" i="1" dirty="0"/>
              <a:t>Dokázal vždy říci svůj názor. </a:t>
            </a:r>
          </a:p>
          <a:p>
            <a:pPr lvl="1"/>
            <a:r>
              <a:rPr lang="cs-CZ" i="1" dirty="0"/>
              <a:t>Mluvili pořád jen o těch dvou.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794624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47FE16-199A-976D-253B-9999D90D1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pád předmětu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8C910A-DA7C-E170-D2AC-B85DA3EC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20746"/>
          </a:xfrm>
        </p:spPr>
        <p:txBody>
          <a:bodyPr>
            <a:normAutofit/>
          </a:bodyPr>
          <a:lstStyle/>
          <a:p>
            <a:r>
              <a:rPr lang="cs-CZ" b="1" dirty="0"/>
              <a:t>jakýkoliv kromě vokativu</a:t>
            </a:r>
          </a:p>
          <a:p>
            <a:pPr lvl="1"/>
            <a:r>
              <a:rPr lang="cs-CZ" i="1" dirty="0"/>
              <a:t>Bál se své přítelkyně.</a:t>
            </a:r>
          </a:p>
          <a:p>
            <a:pPr lvl="1"/>
            <a:r>
              <a:rPr lang="cs-CZ" i="1" dirty="0"/>
              <a:t>Daroval jí novou koalu.</a:t>
            </a:r>
          </a:p>
          <a:p>
            <a:pPr lvl="1"/>
            <a:r>
              <a:rPr lang="cs-CZ" i="1" dirty="0"/>
              <a:t>Já sázím na špatné koně. </a:t>
            </a:r>
          </a:p>
          <a:p>
            <a:pPr lvl="1"/>
            <a:r>
              <a:rPr lang="cs-CZ" i="1" dirty="0"/>
              <a:t>Povídali si o dvorské lyrice. </a:t>
            </a:r>
          </a:p>
          <a:p>
            <a:pPr lvl="1"/>
            <a:r>
              <a:rPr lang="cs-CZ" i="1" dirty="0"/>
              <a:t>Zabývali se slovním bohatstvím.</a:t>
            </a:r>
          </a:p>
          <a:p>
            <a:pPr lvl="1"/>
            <a:r>
              <a:rPr lang="cs-CZ" i="1" dirty="0"/>
              <a:t>Přestaň hýbat těmi tyčemi! </a:t>
            </a:r>
          </a:p>
          <a:p>
            <a:pPr lvl="1"/>
            <a:endParaRPr lang="cs-CZ" i="1" dirty="0"/>
          </a:p>
          <a:p>
            <a:r>
              <a:rPr lang="cs-CZ" b="1" dirty="0"/>
              <a:t>tranzitivní slovesa = </a:t>
            </a:r>
            <a:r>
              <a:rPr lang="cs-CZ" dirty="0"/>
              <a:t>přechodná slovesa</a:t>
            </a:r>
          </a:p>
          <a:p>
            <a:pPr lvl="1"/>
            <a:r>
              <a:rPr lang="cs-CZ" dirty="0"/>
              <a:t>vyžadují předmět v akuzativu</a:t>
            </a:r>
          </a:p>
          <a:p>
            <a:pPr lvl="1"/>
            <a:r>
              <a:rPr lang="cs-CZ" i="1" dirty="0"/>
              <a:t>Přinášíme vám noviny. 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71889019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144374-4ADE-94D6-CE8E-95D1BD5EE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vedlejší věta předmětná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D7EB3A-0765-8FF8-00F4-DF7143550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většině případů je na předmět převoditelná, alespoň v zájmenné podobě </a:t>
            </a:r>
          </a:p>
          <a:p>
            <a:pPr lvl="1"/>
            <a:r>
              <a:rPr lang="cs-CZ" i="1" dirty="0"/>
              <a:t>Řekl jsem jí, že se s ní rozcházím. </a:t>
            </a:r>
            <a:r>
              <a:rPr lang="cs-CZ" dirty="0"/>
              <a:t>/ </a:t>
            </a:r>
            <a:r>
              <a:rPr lang="cs-CZ" i="1" dirty="0"/>
              <a:t>Řekl jsem jí o (našem) rozchodu. </a:t>
            </a:r>
          </a:p>
          <a:p>
            <a:pPr lvl="1"/>
            <a:r>
              <a:rPr lang="cs-CZ" i="1" dirty="0"/>
              <a:t>Slíbil jsem, že se nebudu zlobit.</a:t>
            </a:r>
            <a:r>
              <a:rPr lang="cs-CZ" dirty="0"/>
              <a:t> / </a:t>
            </a:r>
            <a:r>
              <a:rPr lang="cs-CZ" i="1" dirty="0"/>
              <a:t>Slíbil jsem to. </a:t>
            </a:r>
          </a:p>
          <a:p>
            <a:pPr lvl="1"/>
            <a:endParaRPr lang="cs-CZ" i="1" dirty="0"/>
          </a:p>
          <a:p>
            <a:r>
              <a:rPr lang="cs-CZ" dirty="0"/>
              <a:t>pád může být naznačen v řídící větě odkazovacím slovem = </a:t>
            </a:r>
            <a:r>
              <a:rPr lang="cs-CZ" b="1" dirty="0"/>
              <a:t>není VČ</a:t>
            </a:r>
            <a:endParaRPr lang="cs-CZ" dirty="0"/>
          </a:p>
          <a:p>
            <a:pPr lvl="1"/>
            <a:r>
              <a:rPr lang="cs-CZ" i="1" dirty="0">
                <a:solidFill>
                  <a:srgbClr val="000000"/>
                </a:solidFill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Nechci se smířit </a:t>
            </a:r>
            <a:r>
              <a:rPr lang="cs-CZ" b="1" i="1" dirty="0">
                <a:solidFill>
                  <a:srgbClr val="000000"/>
                </a:solidFill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s tím</a:t>
            </a:r>
            <a:r>
              <a:rPr lang="cs-CZ" i="1" dirty="0">
                <a:solidFill>
                  <a:srgbClr val="000000"/>
                </a:solidFill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, že Ivo nemá práci.</a:t>
            </a:r>
            <a:endParaRPr lang="en-GB" dirty="0">
              <a:effectLst/>
              <a:latin typeface="Calibri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cs-CZ" dirty="0"/>
          </a:p>
          <a:p>
            <a:pPr lvl="1"/>
            <a:endParaRPr lang="cs-CZ" i="1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521158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BAD407-0A17-D1DE-B407-495034134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přívlastek = atribut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6A3A1A-D85C-7C33-2457-1D68CE352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rozvíjí vždy podstatné jméno, popř. zájmeno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dirty="0"/>
              <a:t>nevalenční doplnění </a:t>
            </a:r>
            <a:r>
              <a:rPr lang="cs-CZ" dirty="0">
                <a:sym typeface="Wingdings" panose="05000000000000000000" pitchFamily="2" charset="2"/>
              </a:rPr>
              <a:t> nezapisuje se do GVV</a:t>
            </a:r>
            <a:endParaRPr lang="cs-CZ" dirty="0"/>
          </a:p>
          <a:p>
            <a:pPr lvl="1"/>
            <a:r>
              <a:rPr lang="cs-CZ" i="1" dirty="0"/>
              <a:t>Zamiloval se do mladé ženy.</a:t>
            </a:r>
          </a:p>
          <a:p>
            <a:pPr lvl="1"/>
            <a:r>
              <a:rPr lang="cs-CZ" i="1" dirty="0"/>
              <a:t>Zamiloval se do zralé ženy.</a:t>
            </a:r>
          </a:p>
          <a:p>
            <a:pPr lvl="1"/>
            <a:r>
              <a:rPr lang="cs-CZ" i="1" dirty="0"/>
              <a:t>Zamiloval se do starší ženy. </a:t>
            </a:r>
            <a:endParaRPr lang="cs-CZ" dirty="0"/>
          </a:p>
          <a:p>
            <a:pPr marL="457200" lvl="1" indent="0">
              <a:buNone/>
            </a:pPr>
            <a:r>
              <a:rPr lang="cs-CZ" dirty="0">
                <a:sym typeface="Wingdings" panose="05000000000000000000" pitchFamily="2" charset="2"/>
              </a:rPr>
              <a:t>	</a:t>
            </a:r>
            <a:endParaRPr lang="cs-CZ" i="1" dirty="0"/>
          </a:p>
          <a:p>
            <a:pPr marL="457200" lvl="1" indent="0">
              <a:buNone/>
            </a:pPr>
            <a:r>
              <a:rPr lang="cs-CZ" i="1" dirty="0"/>
              <a:t>		Zamiloval se do ženy.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135410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E40D2C-DF40-E1FF-DCE4-403E36DE6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větné členy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BE9468-DFF5-7A27-19AB-D2AE635CD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/>
              <a:t>funkce</a:t>
            </a:r>
            <a:r>
              <a:rPr lang="en-GB" dirty="0"/>
              <a:t> </a:t>
            </a:r>
            <a:r>
              <a:rPr lang="en-GB" dirty="0" err="1"/>
              <a:t>výrazů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vyplývají</a:t>
            </a:r>
            <a:r>
              <a:rPr lang="en-GB" dirty="0"/>
              <a:t> z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sémantických</a:t>
            </a:r>
            <a:r>
              <a:rPr lang="en-GB" dirty="0"/>
              <a:t> a </a:t>
            </a:r>
            <a:r>
              <a:rPr lang="en-GB" dirty="0" err="1"/>
              <a:t>syntaktických</a:t>
            </a:r>
            <a:r>
              <a:rPr lang="en-GB" dirty="0"/>
              <a:t> </a:t>
            </a:r>
            <a:r>
              <a:rPr lang="en-GB" dirty="0" err="1"/>
              <a:t>vztahů</a:t>
            </a:r>
            <a:r>
              <a:rPr lang="en-GB" dirty="0"/>
              <a:t> </a:t>
            </a:r>
            <a:r>
              <a:rPr lang="en-GB" b="1" dirty="0"/>
              <a:t>k </a:t>
            </a:r>
            <a:r>
              <a:rPr lang="en-GB" b="1" dirty="0" err="1"/>
              <a:t>jiným</a:t>
            </a:r>
            <a:r>
              <a:rPr lang="en-GB" b="1" dirty="0"/>
              <a:t> </a:t>
            </a:r>
            <a:r>
              <a:rPr lang="en-GB" b="1" dirty="0" err="1"/>
              <a:t>výrazům</a:t>
            </a:r>
            <a:r>
              <a:rPr lang="en-GB" b="1" dirty="0"/>
              <a:t> </a:t>
            </a:r>
            <a:r>
              <a:rPr lang="en-GB" dirty="0"/>
              <a:t>ve </a:t>
            </a:r>
            <a:r>
              <a:rPr lang="en-GB" dirty="0" err="1"/>
              <a:t>větě</a:t>
            </a:r>
            <a:endParaRPr lang="cs-CZ" dirty="0"/>
          </a:p>
          <a:p>
            <a:r>
              <a:rPr lang="cs-CZ" dirty="0"/>
              <a:t>pouze </a:t>
            </a:r>
            <a:r>
              <a:rPr lang="cs-CZ" b="1" dirty="0"/>
              <a:t>autosémantika</a:t>
            </a:r>
          </a:p>
          <a:p>
            <a:endParaRPr lang="cs-CZ" b="1" dirty="0"/>
          </a:p>
          <a:p>
            <a:r>
              <a:rPr lang="cs-CZ" dirty="0"/>
              <a:t>planost VČ </a:t>
            </a:r>
            <a:r>
              <a:rPr lang="cs-CZ" b="1" dirty="0"/>
              <a:t>nemají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897736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72CCFF-5DF0-9485-DD9B-15F2ADF85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co může být přívlastkem?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47CC15-A1F5-DFC8-21FC-7F4AFBB55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PK shodný (kongruentní) – přídavné jméno, zájmeno, číslovka, nesklonné cizí adjektivum</a:t>
            </a:r>
          </a:p>
          <a:p>
            <a:r>
              <a:rPr lang="cs-CZ" b="1" dirty="0"/>
              <a:t>PK neshodný (nekongruentní) – cokoliv </a:t>
            </a:r>
          </a:p>
          <a:p>
            <a:endParaRPr lang="cs-CZ" b="1" dirty="0"/>
          </a:p>
          <a:p>
            <a:r>
              <a:rPr lang="cs-CZ" i="1" dirty="0"/>
              <a:t>Chuť zkusit si </a:t>
            </a:r>
            <a:r>
              <a:rPr lang="cs-CZ" b="1" i="1" dirty="0"/>
              <a:t>odvážný</a:t>
            </a:r>
            <a:r>
              <a:rPr lang="cs-CZ" i="1" dirty="0"/>
              <a:t> skok </a:t>
            </a:r>
            <a:r>
              <a:rPr lang="cs-CZ" b="1" i="1" dirty="0"/>
              <a:t>plavmo</a:t>
            </a:r>
            <a:r>
              <a:rPr lang="cs-CZ" i="1" dirty="0"/>
              <a:t>.</a:t>
            </a:r>
            <a:endParaRPr lang="cs-CZ" b="1" i="1" dirty="0"/>
          </a:p>
          <a:p>
            <a:r>
              <a:rPr lang="cs-CZ" i="1" dirty="0"/>
              <a:t>Slovo </a:t>
            </a:r>
            <a:r>
              <a:rPr lang="cs-CZ" b="1" i="1" dirty="0"/>
              <a:t>„ať“ </a:t>
            </a:r>
            <a:r>
              <a:rPr lang="cs-CZ" i="1" dirty="0"/>
              <a:t>je částice. </a:t>
            </a:r>
          </a:p>
          <a:p>
            <a:r>
              <a:rPr lang="cs-CZ" b="1" i="1" dirty="0"/>
              <a:t>senza</a:t>
            </a:r>
            <a:r>
              <a:rPr lang="cs-CZ" i="1" dirty="0"/>
              <a:t> prázdniny </a:t>
            </a:r>
            <a:r>
              <a:rPr lang="cs-CZ" dirty="0"/>
              <a:t>/ </a:t>
            </a:r>
            <a:r>
              <a:rPr lang="cs-CZ" b="1" i="1" dirty="0"/>
              <a:t>Gambrinus</a:t>
            </a:r>
            <a:r>
              <a:rPr lang="cs-CZ" i="1" dirty="0"/>
              <a:t> liga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b="1" i="1" dirty="0"/>
              <a:t>lila</a:t>
            </a:r>
            <a:r>
              <a:rPr lang="cs-CZ" i="1" dirty="0"/>
              <a:t> šaty</a:t>
            </a:r>
          </a:p>
          <a:p>
            <a:endParaRPr lang="cs-CZ" b="1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649459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83AF91-5E29-895C-5007-BB57F1EB4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dělení přívlastků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46EA79-6079-FBF9-5560-5796757B0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687" y="1825625"/>
            <a:ext cx="11734800" cy="4351338"/>
          </a:xfrm>
        </p:spPr>
        <p:txBody>
          <a:bodyPr/>
          <a:lstStyle/>
          <a:p>
            <a:r>
              <a:rPr lang="cs-CZ" dirty="0"/>
              <a:t>podle typu syntaktické vazby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b="1" dirty="0">
                <a:sym typeface="Wingdings" panose="05000000000000000000" pitchFamily="2" charset="2"/>
              </a:rPr>
              <a:t>shodný + neshodný</a:t>
            </a:r>
          </a:p>
          <a:p>
            <a:pPr lvl="1"/>
            <a:r>
              <a:rPr lang="cs-CZ" dirty="0"/>
              <a:t>shodný před řídicím jménem, neshodný za ním </a:t>
            </a:r>
          </a:p>
          <a:p>
            <a:pPr lvl="1"/>
            <a:r>
              <a:rPr lang="cs-CZ" i="1" dirty="0"/>
              <a:t>Karla ušatá, pampeliška lékařská; lásky žel, dvorů stín</a:t>
            </a:r>
          </a:p>
          <a:p>
            <a:r>
              <a:rPr lang="cs-CZ" dirty="0"/>
              <a:t>podle míry nezbytnosti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b="1" dirty="0">
                <a:sym typeface="Wingdings" panose="05000000000000000000" pitchFamily="2" charset="2"/>
              </a:rPr>
              <a:t>volný + těsný</a:t>
            </a:r>
          </a:p>
          <a:p>
            <a:pPr lvl="1"/>
            <a:r>
              <a:rPr lang="cs-CZ" i="1" dirty="0"/>
              <a:t>Ředitel pronášející řeč se postavil. </a:t>
            </a:r>
            <a:r>
              <a:rPr lang="cs-CZ" dirty="0"/>
              <a:t>(vyjadřuje podstatnou vlastnost)</a:t>
            </a:r>
            <a:endParaRPr lang="cs-CZ" i="1" dirty="0"/>
          </a:p>
          <a:p>
            <a:pPr lvl="1"/>
            <a:r>
              <a:rPr lang="cs-CZ" i="1" dirty="0"/>
              <a:t>Ředitel, pronášející řeč, se postavil. </a:t>
            </a:r>
            <a:r>
              <a:rPr lang="cs-CZ" dirty="0"/>
              <a:t>(nezužuje významový obsah)</a:t>
            </a:r>
            <a:endParaRPr lang="cs-CZ" i="1" dirty="0"/>
          </a:p>
          <a:p>
            <a:r>
              <a:rPr lang="cs-CZ" dirty="0">
                <a:sym typeface="Wingdings" panose="05000000000000000000" pitchFamily="2" charset="2"/>
              </a:rPr>
              <a:t>podle počtu a typu řazení  </a:t>
            </a:r>
            <a:r>
              <a:rPr lang="cs-CZ" b="1" dirty="0">
                <a:sym typeface="Wingdings" panose="05000000000000000000" pitchFamily="2" charset="2"/>
              </a:rPr>
              <a:t>holý +  postupně se rozvíjející + několikanásobný </a:t>
            </a:r>
            <a:endParaRPr lang="cs-CZ" b="1" dirty="0"/>
          </a:p>
          <a:p>
            <a:pPr lvl="1"/>
            <a:r>
              <a:rPr lang="cs-CZ" i="1" dirty="0"/>
              <a:t>zelené údolí </a:t>
            </a:r>
          </a:p>
          <a:p>
            <a:pPr lvl="1"/>
            <a:r>
              <a:rPr lang="cs-CZ" i="1" dirty="0"/>
              <a:t>překrásné zelené údolí </a:t>
            </a:r>
          </a:p>
          <a:p>
            <a:pPr lvl="1"/>
            <a:r>
              <a:rPr lang="cs-CZ" i="1" dirty="0"/>
              <a:t>překrásné a nedotčené údolí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449324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24E72E-3EBC-651B-1C13-A00E33EAD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vedlejší věta přívlastková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85FA59-DD1F-17B9-5BB1-71D0CC6B6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ptáme se </a:t>
            </a:r>
            <a:r>
              <a:rPr lang="cs-CZ" b="1" dirty="0"/>
              <a:t>„jaký?/který?“ – </a:t>
            </a:r>
            <a:r>
              <a:rPr lang="cs-CZ" dirty="0"/>
              <a:t>neřídíme se spojkou</a:t>
            </a:r>
          </a:p>
          <a:p>
            <a:pPr lvl="1"/>
            <a:r>
              <a:rPr lang="cs-CZ" i="1" dirty="0"/>
              <a:t>Představa, že se vydá do vesmíru, ho vzrušovala. </a:t>
            </a:r>
          </a:p>
          <a:p>
            <a:pPr lvl="1"/>
            <a:r>
              <a:rPr lang="cs-CZ" i="1" dirty="0"/>
              <a:t>Názor, aby populace získala kolektivní imunitu, získává na váze. </a:t>
            </a:r>
          </a:p>
          <a:p>
            <a:pPr lvl="1"/>
            <a:r>
              <a:rPr lang="cs-CZ" i="1" dirty="0"/>
              <a:t>Přízrak, který se mu zjevil, mluvil o jeho zesnulé tetičce. </a:t>
            </a:r>
          </a:p>
          <a:p>
            <a:pPr lvl="1"/>
            <a:endParaRPr lang="cs-CZ" i="1" dirty="0"/>
          </a:p>
          <a:p>
            <a:pPr lvl="1"/>
            <a:endParaRPr lang="cs-CZ" i="1" dirty="0"/>
          </a:p>
          <a:p>
            <a:pPr lvl="1"/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246298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8DEDE6-52CF-653F-89EA-2E8E58662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doplněk 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592F36-E82A-029C-023D-B685FA7AC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b="1" dirty="0"/>
              <a:t>jediný větný člen s dvojí vazbou ─ na sloveso a podstatné jméno  </a:t>
            </a:r>
            <a:endParaRPr lang="cs-CZ" sz="2400" b="1" i="1" dirty="0"/>
          </a:p>
          <a:p>
            <a:endParaRPr lang="cs-CZ" dirty="0"/>
          </a:p>
          <a:p>
            <a:r>
              <a:rPr lang="cs-CZ" dirty="0"/>
              <a:t>dobře </a:t>
            </a:r>
            <a:r>
              <a:rPr lang="cs-CZ"/>
              <a:t>vysvětleno zde: https://vladimirvanecek.cz/doplnek-jako-vetny-clen/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494853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B22F9-CBDA-9D24-57B6-5AB34F5BC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doplněk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51C98A-1539-AB6F-4133-0D2AEA6AE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typicky se váže na podmět, předmět, někdy i na PU</a:t>
            </a:r>
          </a:p>
          <a:p>
            <a:pPr lvl="1"/>
            <a:r>
              <a:rPr lang="cs-CZ" sz="2800" i="1" dirty="0"/>
              <a:t>Potkal jsem ji ustaranou. </a:t>
            </a:r>
          </a:p>
          <a:p>
            <a:pPr lvl="1"/>
            <a:r>
              <a:rPr lang="cs-CZ" sz="2800" i="1" dirty="0"/>
              <a:t>Jmenovali ho generálem. </a:t>
            </a:r>
          </a:p>
          <a:p>
            <a:pPr lvl="1"/>
            <a:r>
              <a:rPr lang="cs-CZ" sz="2800" i="1" dirty="0"/>
              <a:t>Považovali ho za blázna. </a:t>
            </a:r>
          </a:p>
          <a:p>
            <a:pPr lvl="1"/>
            <a:r>
              <a:rPr lang="cs-CZ" sz="2800" i="1" dirty="0"/>
              <a:t>Plul jsem do podsvětí mrtev.</a:t>
            </a:r>
          </a:p>
          <a:p>
            <a:pPr lvl="1"/>
            <a:r>
              <a:rPr lang="cs-CZ" sz="2800" i="1" dirty="0"/>
              <a:t>Petrovi je nejlépe samotnému. </a:t>
            </a:r>
          </a:p>
          <a:p>
            <a:pPr lvl="1"/>
            <a:r>
              <a:rPr lang="cs-CZ" sz="2800" i="1" dirty="0"/>
              <a:t>Magda se vrátila do pokoje už uklizeného.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43849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7F847C-080F-34CE-D6BF-AEEBC3DDD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vedlejší věta doplňková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5124E2-D94F-F473-385B-13F21234C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dirty="0"/>
              <a:t>obvykle </a:t>
            </a:r>
            <a:r>
              <a:rPr lang="en-GB" b="1" dirty="0"/>
              <a:t>po </a:t>
            </a:r>
            <a:r>
              <a:rPr lang="en-GB" b="1" dirty="0" err="1"/>
              <a:t>slovesech</a:t>
            </a:r>
            <a:r>
              <a:rPr lang="en-GB" b="1" dirty="0"/>
              <a:t> </a:t>
            </a:r>
            <a:r>
              <a:rPr lang="en-GB" b="1" dirty="0" err="1"/>
              <a:t>smyslového</a:t>
            </a:r>
            <a:r>
              <a:rPr lang="en-GB" b="1" dirty="0"/>
              <a:t> </a:t>
            </a:r>
            <a:r>
              <a:rPr lang="en-GB" b="1" dirty="0" err="1"/>
              <a:t>vnímání</a:t>
            </a:r>
            <a:r>
              <a:rPr lang="en-GB" dirty="0"/>
              <a:t> (</a:t>
            </a:r>
            <a:r>
              <a:rPr lang="en-GB" i="1" dirty="0" err="1"/>
              <a:t>vidět</a:t>
            </a:r>
            <a:r>
              <a:rPr lang="en-GB" i="1" dirty="0"/>
              <a:t>, </a:t>
            </a:r>
            <a:r>
              <a:rPr lang="en-GB" i="1" dirty="0" err="1"/>
              <a:t>slyšet</a:t>
            </a:r>
            <a:r>
              <a:rPr lang="en-GB" i="1" dirty="0"/>
              <a:t>, </a:t>
            </a:r>
            <a:r>
              <a:rPr lang="en-GB" i="1" dirty="0" err="1"/>
              <a:t>spatřit</a:t>
            </a:r>
            <a:r>
              <a:rPr lang="en-GB" i="1" dirty="0"/>
              <a:t>, </a:t>
            </a:r>
            <a:r>
              <a:rPr lang="en-GB" i="1" dirty="0" err="1"/>
              <a:t>sledovat</a:t>
            </a:r>
            <a:r>
              <a:rPr lang="en-GB" i="1" dirty="0"/>
              <a:t>, </a:t>
            </a:r>
            <a:r>
              <a:rPr lang="en-GB" i="1" dirty="0" err="1"/>
              <a:t>pozorovat</a:t>
            </a:r>
            <a:r>
              <a:rPr lang="en-GB" i="1" dirty="0"/>
              <a:t>, </a:t>
            </a:r>
            <a:r>
              <a:rPr lang="en-GB" i="1" dirty="0" err="1"/>
              <a:t>zahlédnout</a:t>
            </a:r>
            <a:r>
              <a:rPr lang="en-GB" i="1" dirty="0"/>
              <a:t>, </a:t>
            </a:r>
            <a:r>
              <a:rPr lang="en-GB" i="1" dirty="0" err="1"/>
              <a:t>cítit</a:t>
            </a:r>
            <a:r>
              <a:rPr lang="en-GB" i="1" dirty="0"/>
              <a:t>, </a:t>
            </a:r>
            <a:r>
              <a:rPr lang="en-GB" i="1" dirty="0" err="1"/>
              <a:t>vnímat</a:t>
            </a:r>
            <a:r>
              <a:rPr lang="en-GB" i="1" dirty="0"/>
              <a:t> </a:t>
            </a:r>
            <a:r>
              <a:rPr lang="en-GB" i="1" dirty="0" err="1"/>
              <a:t>apod</a:t>
            </a:r>
            <a:r>
              <a:rPr lang="en-GB" i="1" dirty="0"/>
              <a:t>.</a:t>
            </a:r>
            <a:r>
              <a:rPr lang="en-GB" dirty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+ typicky spojky </a:t>
            </a:r>
            <a:r>
              <a:rPr lang="en-GB" i="1" dirty="0"/>
              <a:t>jak, </a:t>
            </a:r>
            <a:r>
              <a:rPr lang="en-GB" i="1" dirty="0" err="1"/>
              <a:t>jako</a:t>
            </a:r>
            <a:r>
              <a:rPr lang="en-GB" i="1" dirty="0"/>
              <a:t>, </a:t>
            </a:r>
            <a:r>
              <a:rPr lang="en-GB" i="1" dirty="0" err="1"/>
              <a:t>kterak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r>
              <a:rPr lang="cs-CZ" i="1" dirty="0"/>
              <a:t>Viděl slunce, jak zapadá za mandarinkový obzor. </a:t>
            </a:r>
          </a:p>
          <a:p>
            <a:r>
              <a:rPr lang="cs-CZ" i="1" dirty="0"/>
              <a:t>Slyšel kosy, jak se po dlouhé zimě probouzejí. </a:t>
            </a:r>
          </a:p>
          <a:p>
            <a:endParaRPr lang="cs-CZ" sz="3200" b="1" i="1" dirty="0"/>
          </a:p>
        </p:txBody>
      </p:sp>
    </p:spTree>
    <p:extLst>
      <p:ext uri="{BB962C8B-B14F-4D97-AF65-F5344CB8AC3E}">
        <p14:creationId xmlns:p14="http://schemas.microsoft.com/office/powerpoint/2010/main" val="387780942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7F847C-080F-34CE-D6BF-AEEBC3DDD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vedlejší věta doplňková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5124E2-D94F-F473-385B-13F21234C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dirty="0"/>
              <a:t>podstatné: postavení jména </a:t>
            </a:r>
          </a:p>
          <a:p>
            <a:pPr lvl="1"/>
            <a:r>
              <a:rPr lang="cs-CZ" dirty="0"/>
              <a:t>je-li podmět vedlejší věty ve větě hlavní předmětem </a:t>
            </a:r>
            <a:r>
              <a:rPr lang="cs-CZ" dirty="0">
                <a:sym typeface="Wingdings" panose="05000000000000000000" pitchFamily="2" charset="2"/>
              </a:rPr>
              <a:t> VV doplňková</a:t>
            </a:r>
          </a:p>
          <a:p>
            <a:pPr lvl="1"/>
            <a:r>
              <a:rPr lang="cs-CZ" dirty="0"/>
              <a:t>není-li podmět vedlejší věty ve větě hlavní zmíněn </a:t>
            </a:r>
            <a:r>
              <a:rPr lang="cs-CZ" dirty="0">
                <a:sym typeface="Wingdings" panose="05000000000000000000" pitchFamily="2" charset="2"/>
              </a:rPr>
              <a:t> VV předmětná</a:t>
            </a:r>
          </a:p>
          <a:p>
            <a:pPr lvl="1"/>
            <a:endParaRPr lang="cs-CZ" dirty="0">
              <a:sym typeface="Wingdings" panose="05000000000000000000" pitchFamily="2" charset="2"/>
            </a:endParaRPr>
          </a:p>
          <a:p>
            <a:pPr lvl="1"/>
            <a:endParaRPr lang="cs-CZ" dirty="0"/>
          </a:p>
          <a:p>
            <a:r>
              <a:rPr lang="cs-CZ" i="1" dirty="0"/>
              <a:t>Viděla jsem králíky, jak poskakují v trávě.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 VV doplňková</a:t>
            </a:r>
            <a:endParaRPr lang="cs-CZ" dirty="0"/>
          </a:p>
          <a:p>
            <a:r>
              <a:rPr lang="cs-CZ" i="1" dirty="0"/>
              <a:t>Viděla jsem, jak králíci poskakují v trávě. </a:t>
            </a:r>
            <a:r>
              <a:rPr lang="cs-CZ" dirty="0">
                <a:sym typeface="Wingdings" panose="05000000000000000000" pitchFamily="2" charset="2"/>
              </a:rPr>
              <a:t> VV předmětná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30543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AD0CF1-FAFA-DE32-F4EB-993A86999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příslovečná určení = </a:t>
            </a:r>
            <a:r>
              <a:rPr lang="cs-CZ" b="1" dirty="0" err="1"/>
              <a:t>adverbiále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216BF4-99F9-B2B6-A259-87B04082A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2710"/>
            <a:ext cx="10515600" cy="4351338"/>
          </a:xfrm>
        </p:spPr>
        <p:txBody>
          <a:bodyPr/>
          <a:lstStyle/>
          <a:p>
            <a:r>
              <a:rPr lang="cs-CZ" b="1" dirty="0"/>
              <a:t>rozvíjí sloveso nebo přídavné jméno, případně příslovce</a:t>
            </a:r>
          </a:p>
          <a:p>
            <a:pPr lvl="1"/>
            <a:r>
              <a:rPr lang="cs-CZ" i="1" dirty="0"/>
              <a:t>Odešel </a:t>
            </a:r>
            <a:r>
              <a:rPr lang="cs-CZ" b="1" i="1" dirty="0"/>
              <a:t>po svých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b="1" i="1" dirty="0"/>
              <a:t>nakoupit</a:t>
            </a:r>
            <a:r>
              <a:rPr lang="cs-CZ" dirty="0"/>
              <a:t> / </a:t>
            </a:r>
            <a:r>
              <a:rPr lang="cs-CZ" b="1" i="1" dirty="0"/>
              <a:t>kvůli hádce</a:t>
            </a:r>
            <a:r>
              <a:rPr lang="cs-CZ" b="1" dirty="0"/>
              <a:t> </a:t>
            </a:r>
            <a:r>
              <a:rPr lang="cs-CZ" dirty="0"/>
              <a:t>/ </a:t>
            </a:r>
            <a:r>
              <a:rPr lang="cs-CZ" b="1" i="1" dirty="0"/>
              <a:t>rozčileně</a:t>
            </a:r>
            <a:r>
              <a:rPr lang="cs-CZ" i="1" dirty="0"/>
              <a:t>.  </a:t>
            </a:r>
          </a:p>
          <a:p>
            <a:pPr lvl="1"/>
            <a:r>
              <a:rPr lang="cs-CZ" b="1" i="1" dirty="0"/>
              <a:t>Pěkně</a:t>
            </a:r>
            <a:r>
              <a:rPr lang="cs-CZ" i="1" dirty="0"/>
              <a:t> </a:t>
            </a:r>
            <a:r>
              <a:rPr lang="cs-CZ" b="1" i="1" dirty="0"/>
              <a:t>technicky</a:t>
            </a:r>
            <a:r>
              <a:rPr lang="cs-CZ" i="1" dirty="0"/>
              <a:t> vyřešený problém.</a:t>
            </a:r>
          </a:p>
          <a:p>
            <a:pPr lvl="1"/>
            <a:endParaRPr lang="cs-CZ" i="1" dirty="0"/>
          </a:p>
          <a:p>
            <a:r>
              <a:rPr lang="cs-CZ" dirty="0"/>
              <a:t>čistě sémantický větný člen, bez morfologické vazby na slovo řídicí</a:t>
            </a:r>
          </a:p>
          <a:p>
            <a:pPr lvl="1"/>
            <a:r>
              <a:rPr lang="cs-CZ" i="1" dirty="0"/>
              <a:t>Petr si hrál </a:t>
            </a:r>
            <a:r>
              <a:rPr lang="cs-CZ" b="1" i="1" dirty="0"/>
              <a:t>s míčem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b="1" i="1" dirty="0"/>
              <a:t>na zahradě</a:t>
            </a:r>
            <a:r>
              <a:rPr lang="cs-CZ" b="1" dirty="0"/>
              <a:t> </a:t>
            </a:r>
            <a:r>
              <a:rPr lang="cs-CZ" dirty="0"/>
              <a:t>/ </a:t>
            </a:r>
            <a:r>
              <a:rPr lang="cs-CZ" b="1" i="1" dirty="0"/>
              <a:t>několik hodin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b="1" i="1" dirty="0"/>
              <a:t>na mobilu</a:t>
            </a:r>
            <a:r>
              <a:rPr lang="cs-CZ" b="1" dirty="0"/>
              <a:t> </a:t>
            </a:r>
            <a:r>
              <a:rPr lang="cs-CZ" dirty="0"/>
              <a:t>/ </a:t>
            </a:r>
            <a:r>
              <a:rPr lang="cs-CZ" b="1" i="1" dirty="0"/>
              <a:t>večer</a:t>
            </a:r>
            <a:r>
              <a:rPr lang="cs-CZ" i="1" dirty="0"/>
              <a:t>. </a:t>
            </a:r>
          </a:p>
          <a:p>
            <a:pPr lvl="1"/>
            <a:r>
              <a:rPr lang="cs-CZ" i="1" dirty="0"/>
              <a:t>Jáma byla </a:t>
            </a:r>
            <a:r>
              <a:rPr lang="cs-CZ" b="1" i="1" dirty="0"/>
              <a:t>metr</a:t>
            </a:r>
            <a:r>
              <a:rPr lang="cs-CZ" i="1" dirty="0"/>
              <a:t> hluboká. </a:t>
            </a:r>
          </a:p>
          <a:p>
            <a:pPr lvl="1"/>
            <a:r>
              <a:rPr lang="cs-CZ" b="1" i="1" dirty="0"/>
              <a:t>O Vánocích </a:t>
            </a:r>
            <a:r>
              <a:rPr lang="cs-CZ" i="1" dirty="0"/>
              <a:t>chodil spát </a:t>
            </a:r>
            <a:r>
              <a:rPr lang="cs-CZ" b="1" i="1" dirty="0"/>
              <a:t>pozdě</a:t>
            </a:r>
            <a:r>
              <a:rPr lang="cs-CZ" i="1" dirty="0"/>
              <a:t>. </a:t>
            </a:r>
          </a:p>
          <a:p>
            <a:pPr lvl="1"/>
            <a:r>
              <a:rPr lang="cs-CZ" i="1" dirty="0"/>
              <a:t>Je hezčí </a:t>
            </a:r>
            <a:r>
              <a:rPr lang="cs-CZ" b="1" i="1" dirty="0"/>
              <a:t>než Hildegarda</a:t>
            </a:r>
            <a:r>
              <a:rPr lang="cs-CZ" i="1" dirty="0"/>
              <a:t>. </a:t>
            </a:r>
          </a:p>
          <a:p>
            <a:pPr lvl="1"/>
            <a:r>
              <a:rPr lang="cs-CZ" i="1" dirty="0"/>
              <a:t>Už </a:t>
            </a:r>
            <a:r>
              <a:rPr lang="cs-CZ" b="1" i="1" dirty="0"/>
              <a:t>tolikrát</a:t>
            </a:r>
            <a:r>
              <a:rPr lang="cs-CZ" i="1" dirty="0"/>
              <a:t> jsme umřeli.</a:t>
            </a:r>
            <a:r>
              <a:rPr lang="cs-CZ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51993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0242B8-2B52-4148-996C-FEB9933DE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co může být PU?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F80526-3CA4-55C5-BE55-77BDE8450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typicky </a:t>
            </a:r>
            <a:r>
              <a:rPr lang="cs-CZ" b="1" dirty="0"/>
              <a:t>příslovce</a:t>
            </a:r>
          </a:p>
          <a:p>
            <a:r>
              <a:rPr lang="cs-CZ" dirty="0"/>
              <a:t>také </a:t>
            </a:r>
            <a:r>
              <a:rPr lang="cs-CZ" b="1" dirty="0"/>
              <a:t>předložková</a:t>
            </a:r>
            <a:r>
              <a:rPr lang="cs-CZ" dirty="0"/>
              <a:t> skupina</a:t>
            </a:r>
          </a:p>
          <a:p>
            <a:r>
              <a:rPr lang="cs-CZ" b="1" dirty="0"/>
              <a:t>výjimečně substantivum</a:t>
            </a:r>
          </a:p>
          <a:p>
            <a:pPr lvl="1"/>
            <a:r>
              <a:rPr lang="cs-CZ" i="1" dirty="0"/>
              <a:t>Tvářil se jako </a:t>
            </a:r>
            <a:r>
              <a:rPr lang="cs-CZ" b="1" i="1" dirty="0"/>
              <a:t>boss</a:t>
            </a:r>
            <a:r>
              <a:rPr lang="cs-CZ" i="1" dirty="0"/>
              <a:t>. </a:t>
            </a:r>
          </a:p>
          <a:p>
            <a:pPr lvl="1"/>
            <a:r>
              <a:rPr lang="cs-CZ" b="1" i="1" dirty="0"/>
              <a:t>Před Káhirou </a:t>
            </a:r>
            <a:r>
              <a:rPr lang="cs-CZ" i="1" dirty="0"/>
              <a:t>se shromažďovali rozvzteklení lidé. </a:t>
            </a:r>
          </a:p>
          <a:p>
            <a:pPr lvl="1"/>
            <a:r>
              <a:rPr lang="cs-CZ" i="1" dirty="0"/>
              <a:t>Chodila </a:t>
            </a:r>
            <a:r>
              <a:rPr lang="cs-CZ" b="1" i="1" dirty="0"/>
              <a:t>naboso</a:t>
            </a:r>
            <a:r>
              <a:rPr lang="cs-CZ" i="1" dirty="0"/>
              <a:t>. </a:t>
            </a:r>
          </a:p>
          <a:p>
            <a:pPr lvl="1"/>
            <a:r>
              <a:rPr lang="cs-CZ" i="1" dirty="0"/>
              <a:t>Vypadala strašně </a:t>
            </a:r>
            <a:r>
              <a:rPr lang="cs-CZ" b="1" i="1" dirty="0"/>
              <a:t>cool</a:t>
            </a:r>
            <a:r>
              <a:rPr lang="cs-CZ" i="1" dirty="0"/>
              <a:t>. </a:t>
            </a:r>
          </a:p>
          <a:p>
            <a:pPr lvl="1"/>
            <a:r>
              <a:rPr lang="cs-CZ" i="1" dirty="0"/>
              <a:t>Žijeme </a:t>
            </a:r>
            <a:r>
              <a:rPr lang="cs-CZ" b="1" i="1" dirty="0"/>
              <a:t>Brno</a:t>
            </a:r>
            <a:r>
              <a:rPr lang="cs-CZ" i="1" dirty="0"/>
              <a:t>. </a:t>
            </a:r>
          </a:p>
          <a:p>
            <a:pPr lvl="1"/>
            <a:r>
              <a:rPr lang="cs-CZ" i="1" dirty="0"/>
              <a:t>Třásli jsme se </a:t>
            </a:r>
            <a:r>
              <a:rPr lang="cs-CZ" b="1" i="1" dirty="0"/>
              <a:t>strachy</a:t>
            </a:r>
            <a:r>
              <a:rPr lang="cs-CZ" i="1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370474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70BFD-3FF0-F0DB-886E-FC8AD4F14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typy PU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9DCC50-EF10-7C2F-3C29-A8BEED92F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PU místa </a:t>
            </a:r>
          </a:p>
          <a:p>
            <a:pPr lvl="1"/>
            <a:r>
              <a:rPr lang="cs-CZ" i="1" dirty="0"/>
              <a:t>Vydal se </a:t>
            </a:r>
            <a:r>
              <a:rPr lang="cs-CZ" b="1" i="1" dirty="0"/>
              <a:t>do Ostravy </a:t>
            </a:r>
            <a:r>
              <a:rPr lang="cs-CZ" dirty="0"/>
              <a:t>/ </a:t>
            </a:r>
            <a:r>
              <a:rPr lang="cs-CZ" b="1" i="1" dirty="0"/>
              <a:t>na </a:t>
            </a:r>
            <a:r>
              <a:rPr lang="cs-CZ" b="1" i="1" dirty="0" err="1"/>
              <a:t>Malorku</a:t>
            </a:r>
            <a:r>
              <a:rPr lang="cs-CZ" b="1" i="1" dirty="0"/>
              <a:t> </a:t>
            </a:r>
            <a:r>
              <a:rPr lang="cs-CZ" dirty="0"/>
              <a:t>/ </a:t>
            </a:r>
            <a:r>
              <a:rPr lang="cs-CZ" b="1" i="1" dirty="0"/>
              <a:t>přes údolí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b="1" i="1" dirty="0"/>
              <a:t>k řece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b="1" i="1" dirty="0"/>
              <a:t>za obzor</a:t>
            </a:r>
            <a:r>
              <a:rPr lang="cs-CZ" i="1" dirty="0"/>
              <a:t>.</a:t>
            </a:r>
          </a:p>
          <a:p>
            <a:r>
              <a:rPr lang="cs-CZ" dirty="0"/>
              <a:t>PU času </a:t>
            </a:r>
          </a:p>
          <a:p>
            <a:pPr lvl="1"/>
            <a:r>
              <a:rPr lang="cs-CZ" i="1" dirty="0"/>
              <a:t>Zabil ji </a:t>
            </a:r>
            <a:r>
              <a:rPr lang="cs-CZ" b="1" i="1" dirty="0"/>
              <a:t>včera</a:t>
            </a:r>
            <a:r>
              <a:rPr lang="cs-CZ" i="1" dirty="0"/>
              <a:t> </a:t>
            </a:r>
            <a:r>
              <a:rPr lang="cs-CZ" dirty="0"/>
              <a:t>/ </a:t>
            </a:r>
            <a:r>
              <a:rPr lang="cs-CZ" b="1" i="1" dirty="0"/>
              <a:t>před rokem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b="1" i="1" dirty="0"/>
              <a:t>kdysi dávno </a:t>
            </a:r>
            <a:r>
              <a:rPr lang="cs-CZ" dirty="0"/>
              <a:t>/ </a:t>
            </a:r>
            <a:r>
              <a:rPr lang="cs-CZ" b="1" i="1" dirty="0"/>
              <a:t>15. prosince </a:t>
            </a:r>
            <a:r>
              <a:rPr lang="cs-CZ" dirty="0"/>
              <a:t>/ </a:t>
            </a:r>
            <a:r>
              <a:rPr lang="cs-CZ" b="1" i="1" dirty="0"/>
              <a:t>v úterý</a:t>
            </a:r>
            <a:r>
              <a:rPr lang="cs-CZ" i="1" dirty="0"/>
              <a:t>.</a:t>
            </a:r>
          </a:p>
          <a:p>
            <a:r>
              <a:rPr lang="cs-CZ" dirty="0"/>
              <a:t>PU způsobu </a:t>
            </a:r>
          </a:p>
          <a:p>
            <a:pPr lvl="1"/>
            <a:r>
              <a:rPr lang="cs-CZ" i="1" dirty="0"/>
              <a:t>Psal </a:t>
            </a:r>
            <a:r>
              <a:rPr lang="cs-CZ" b="1" i="1" dirty="0"/>
              <a:t>komplikovaně</a:t>
            </a:r>
            <a:r>
              <a:rPr lang="cs-CZ" i="1" dirty="0"/>
              <a:t>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b="1" i="1" dirty="0"/>
              <a:t>s vervou </a:t>
            </a:r>
            <a:r>
              <a:rPr lang="cs-CZ" dirty="0"/>
              <a:t>/ </a:t>
            </a:r>
            <a:r>
              <a:rPr lang="cs-CZ" b="1" i="1" dirty="0"/>
              <a:t>bez zábran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b="1" i="1" dirty="0"/>
              <a:t>po </a:t>
            </a:r>
            <a:r>
              <a:rPr lang="cs-CZ" b="1" i="1" dirty="0" err="1"/>
              <a:t>proustovsku</a:t>
            </a:r>
            <a:r>
              <a:rPr lang="cs-CZ" b="1" i="1" dirty="0"/>
              <a:t>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b="1" i="1" dirty="0"/>
              <a:t>pro forma</a:t>
            </a:r>
            <a:r>
              <a:rPr lang="cs-CZ" i="1" dirty="0"/>
              <a:t>.  </a:t>
            </a:r>
          </a:p>
          <a:p>
            <a:r>
              <a:rPr lang="cs-CZ" dirty="0"/>
              <a:t>PU míry</a:t>
            </a:r>
          </a:p>
          <a:p>
            <a:pPr lvl="1"/>
            <a:r>
              <a:rPr lang="cs-CZ" i="1" dirty="0"/>
              <a:t>Pil </a:t>
            </a:r>
            <a:r>
              <a:rPr lang="cs-CZ" b="1" i="1" dirty="0"/>
              <a:t>hodně</a:t>
            </a:r>
            <a:r>
              <a:rPr lang="cs-CZ" i="1" dirty="0"/>
              <a:t> </a:t>
            </a:r>
            <a:r>
              <a:rPr lang="cs-CZ" dirty="0"/>
              <a:t>/ </a:t>
            </a:r>
            <a:r>
              <a:rPr lang="cs-CZ" b="1" i="1" dirty="0"/>
              <a:t>přesmíru</a:t>
            </a:r>
            <a:r>
              <a:rPr lang="cs-CZ" i="1" dirty="0"/>
              <a:t>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b="1" i="1" dirty="0"/>
              <a:t>extrémně</a:t>
            </a:r>
            <a:r>
              <a:rPr lang="cs-CZ" i="1" dirty="0"/>
              <a:t> </a:t>
            </a:r>
            <a:r>
              <a:rPr lang="cs-CZ" dirty="0"/>
              <a:t>/ </a:t>
            </a:r>
            <a:r>
              <a:rPr lang="cs-CZ" b="1" i="1" dirty="0"/>
              <a:t>jako Dán</a:t>
            </a:r>
            <a:r>
              <a:rPr lang="cs-CZ" i="1" dirty="0"/>
              <a:t>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7012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E40D2C-DF40-E1FF-DCE4-403E36DE6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větné členy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BE9468-DFF5-7A27-19AB-D2AE635CD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/>
              <a:t>funkce</a:t>
            </a:r>
            <a:r>
              <a:rPr lang="en-GB" dirty="0"/>
              <a:t> </a:t>
            </a:r>
            <a:r>
              <a:rPr lang="en-GB" dirty="0" err="1"/>
              <a:t>výrazů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vyplývají</a:t>
            </a:r>
            <a:r>
              <a:rPr lang="en-GB" dirty="0"/>
              <a:t> z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sémantických</a:t>
            </a:r>
            <a:r>
              <a:rPr lang="en-GB" dirty="0"/>
              <a:t> a </a:t>
            </a:r>
            <a:r>
              <a:rPr lang="en-GB" dirty="0" err="1"/>
              <a:t>syntaktických</a:t>
            </a:r>
            <a:r>
              <a:rPr lang="en-GB" dirty="0"/>
              <a:t> </a:t>
            </a:r>
            <a:r>
              <a:rPr lang="en-GB" dirty="0" err="1"/>
              <a:t>vztahů</a:t>
            </a:r>
            <a:r>
              <a:rPr lang="en-GB" dirty="0"/>
              <a:t> </a:t>
            </a:r>
            <a:r>
              <a:rPr lang="en-GB" b="1" dirty="0"/>
              <a:t>k </a:t>
            </a:r>
            <a:r>
              <a:rPr lang="en-GB" b="1" dirty="0" err="1"/>
              <a:t>jiným</a:t>
            </a:r>
            <a:r>
              <a:rPr lang="en-GB" b="1" dirty="0"/>
              <a:t> </a:t>
            </a:r>
            <a:r>
              <a:rPr lang="en-GB" b="1" dirty="0" err="1"/>
              <a:t>výrazům</a:t>
            </a:r>
            <a:r>
              <a:rPr lang="en-GB" b="1" dirty="0"/>
              <a:t> </a:t>
            </a:r>
            <a:r>
              <a:rPr lang="en-GB" dirty="0"/>
              <a:t>ve </a:t>
            </a:r>
            <a:r>
              <a:rPr lang="en-GB" dirty="0" err="1"/>
              <a:t>větě</a:t>
            </a:r>
            <a:endParaRPr lang="cs-CZ" dirty="0"/>
          </a:p>
          <a:p>
            <a:r>
              <a:rPr lang="cs-CZ" dirty="0"/>
              <a:t>pouze </a:t>
            </a:r>
            <a:r>
              <a:rPr lang="cs-CZ" b="1" dirty="0"/>
              <a:t>autosémantika</a:t>
            </a:r>
          </a:p>
          <a:p>
            <a:endParaRPr lang="cs-CZ" b="1" dirty="0"/>
          </a:p>
          <a:p>
            <a:r>
              <a:rPr lang="cs-CZ" dirty="0"/>
              <a:t>planost VČ </a:t>
            </a:r>
            <a:r>
              <a:rPr lang="cs-CZ" b="1" dirty="0"/>
              <a:t>nemají</a:t>
            </a:r>
          </a:p>
          <a:p>
            <a:pPr lvl="1"/>
            <a:r>
              <a:rPr lang="cs-CZ" b="1" dirty="0"/>
              <a:t>synsémantika</a:t>
            </a:r>
          </a:p>
          <a:p>
            <a:pPr lvl="2"/>
            <a:r>
              <a:rPr lang="cs-CZ" dirty="0"/>
              <a:t>slouží ke </a:t>
            </a:r>
            <a:r>
              <a:rPr lang="cs-CZ" b="1" dirty="0"/>
              <a:t>spojování</a:t>
            </a:r>
            <a:r>
              <a:rPr lang="cs-CZ" dirty="0"/>
              <a:t> VČ nebo vět, ke </a:t>
            </a:r>
            <a:r>
              <a:rPr lang="cs-CZ" b="1" dirty="0"/>
              <a:t>specifikaci</a:t>
            </a:r>
            <a:r>
              <a:rPr lang="cs-CZ" dirty="0"/>
              <a:t> významových vztahů, k vyjadřování </a:t>
            </a:r>
            <a:r>
              <a:rPr lang="cs-CZ" b="1" dirty="0"/>
              <a:t>komunikativních</a:t>
            </a:r>
            <a:r>
              <a:rPr lang="cs-CZ" dirty="0"/>
              <a:t> záměrů či </a:t>
            </a:r>
            <a:r>
              <a:rPr lang="cs-CZ" b="1" dirty="0"/>
              <a:t>postojů</a:t>
            </a:r>
            <a:r>
              <a:rPr lang="cs-CZ" dirty="0"/>
              <a:t> mluvčího, k </a:t>
            </a:r>
            <a:r>
              <a:rPr lang="cs-CZ" b="1" dirty="0"/>
              <a:t>zdůrazňování</a:t>
            </a:r>
            <a:r>
              <a:rPr lang="cs-CZ" dirty="0"/>
              <a:t> některých členů atd.</a:t>
            </a:r>
          </a:p>
          <a:p>
            <a:pPr lvl="1"/>
            <a:r>
              <a:rPr lang="cs-CZ" b="1" dirty="0"/>
              <a:t>modální, fázová a sponová</a:t>
            </a:r>
            <a:r>
              <a:rPr lang="cs-CZ" dirty="0"/>
              <a:t> slovesa</a:t>
            </a:r>
          </a:p>
          <a:p>
            <a:pPr lvl="2"/>
            <a:r>
              <a:rPr lang="cs-CZ" dirty="0"/>
              <a:t>spojují se s výrazy větné povahy a vytvářejí jeden VČ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5926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BF0B91-BAC3-2489-0991-E39329516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typy PU – tzv. </a:t>
            </a:r>
            <a:r>
              <a:rPr lang="cs-CZ" b="1" dirty="0" err="1"/>
              <a:t>příčinnostní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3830B0-51B1-26FE-8846-D5A06D2DA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PU příčiny</a:t>
            </a:r>
          </a:p>
          <a:p>
            <a:pPr lvl="1"/>
            <a:r>
              <a:rPr lang="cs-CZ" i="1" dirty="0"/>
              <a:t>Radovala se </a:t>
            </a:r>
            <a:r>
              <a:rPr lang="cs-CZ" b="1" i="1" dirty="0"/>
              <a:t>z</a:t>
            </a:r>
            <a:r>
              <a:rPr lang="cs-CZ" i="1" dirty="0"/>
              <a:t> </a:t>
            </a:r>
            <a:r>
              <a:rPr lang="cs-CZ" b="1" i="1" dirty="0"/>
              <a:t>jeho</a:t>
            </a:r>
            <a:r>
              <a:rPr lang="cs-CZ" i="1" dirty="0"/>
              <a:t> </a:t>
            </a:r>
            <a:r>
              <a:rPr lang="cs-CZ" b="1" i="1" dirty="0"/>
              <a:t>neúspěchu</a:t>
            </a:r>
            <a:r>
              <a:rPr lang="cs-CZ" i="1" dirty="0"/>
              <a:t>. </a:t>
            </a:r>
            <a:r>
              <a:rPr lang="cs-CZ" dirty="0"/>
              <a:t>/</a:t>
            </a:r>
            <a:r>
              <a:rPr lang="cs-CZ" i="1" dirty="0"/>
              <a:t> Zemřel </a:t>
            </a:r>
            <a:r>
              <a:rPr lang="cs-CZ" b="1" i="1" dirty="0"/>
              <a:t>na úplavici</a:t>
            </a:r>
            <a:r>
              <a:rPr lang="cs-CZ" i="1" dirty="0"/>
              <a:t>. </a:t>
            </a:r>
          </a:p>
          <a:p>
            <a:r>
              <a:rPr lang="cs-CZ" dirty="0"/>
              <a:t>PU přípustky</a:t>
            </a:r>
          </a:p>
          <a:p>
            <a:pPr lvl="1"/>
            <a:r>
              <a:rPr lang="cs-CZ" b="1" i="1" dirty="0"/>
              <a:t>Navzdory očekávání </a:t>
            </a:r>
            <a:r>
              <a:rPr lang="cs-CZ" i="1" dirty="0"/>
              <a:t>tu výpravu přežili. </a:t>
            </a:r>
          </a:p>
          <a:p>
            <a:r>
              <a:rPr lang="cs-CZ" dirty="0"/>
              <a:t>PU podmínky</a:t>
            </a:r>
          </a:p>
          <a:p>
            <a:pPr lvl="1"/>
            <a:r>
              <a:rPr lang="cs-CZ" b="1" i="1" dirty="0"/>
              <a:t>Za těchto okolností </a:t>
            </a:r>
            <a:r>
              <a:rPr lang="cs-CZ" i="1" dirty="0"/>
              <a:t>je lépe nevycházet.</a:t>
            </a:r>
          </a:p>
          <a:p>
            <a:r>
              <a:rPr lang="cs-CZ" dirty="0"/>
              <a:t>PU účelu </a:t>
            </a:r>
          </a:p>
          <a:p>
            <a:pPr lvl="1"/>
            <a:r>
              <a:rPr lang="cs-CZ" i="1" dirty="0"/>
              <a:t>Vraždil </a:t>
            </a:r>
            <a:r>
              <a:rPr lang="cs-CZ" b="1" i="1" dirty="0"/>
              <a:t>pro peníze</a:t>
            </a:r>
            <a:r>
              <a:rPr lang="cs-CZ" i="1" dirty="0"/>
              <a:t>. </a:t>
            </a:r>
          </a:p>
          <a:p>
            <a:pPr lvl="1"/>
            <a:r>
              <a:rPr lang="cs-CZ" i="1" dirty="0"/>
              <a:t>Sešli jsme se </a:t>
            </a:r>
            <a:r>
              <a:rPr lang="cs-CZ" b="1" i="1" dirty="0"/>
              <a:t>za účelem podepsání smlouvy</a:t>
            </a:r>
            <a:r>
              <a:rPr lang="cs-CZ" i="1" dirty="0"/>
              <a:t>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03747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08F6D3-7CFE-FE1B-F193-95F79849C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další typy…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B8A15C-6BD7-0994-D43A-9B8628038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PU prostředku</a:t>
            </a:r>
          </a:p>
          <a:p>
            <a:pPr lvl="1"/>
            <a:r>
              <a:rPr lang="cs-CZ" i="1" dirty="0"/>
              <a:t>Přijel </a:t>
            </a:r>
            <a:r>
              <a:rPr lang="cs-CZ" b="1" i="1" dirty="0"/>
              <a:t>autobusem</a:t>
            </a:r>
            <a:r>
              <a:rPr lang="cs-CZ" i="1" dirty="0"/>
              <a:t>. </a:t>
            </a:r>
            <a:r>
              <a:rPr lang="cs-CZ" dirty="0"/>
              <a:t>/ </a:t>
            </a:r>
            <a:r>
              <a:rPr lang="cs-CZ" i="1" dirty="0"/>
              <a:t>Zatloukl hřebíky </a:t>
            </a:r>
            <a:r>
              <a:rPr lang="cs-CZ" b="1" i="1" dirty="0"/>
              <a:t>kladivem</a:t>
            </a:r>
            <a:r>
              <a:rPr lang="cs-CZ" i="1" dirty="0"/>
              <a:t>. </a:t>
            </a:r>
            <a:r>
              <a:rPr lang="cs-CZ" dirty="0"/>
              <a:t>/ </a:t>
            </a:r>
            <a:r>
              <a:rPr lang="cs-CZ" i="1" dirty="0"/>
              <a:t>Praštil ho </a:t>
            </a:r>
            <a:r>
              <a:rPr lang="cs-CZ" b="1" i="1" dirty="0"/>
              <a:t>palicí</a:t>
            </a:r>
            <a:r>
              <a:rPr lang="cs-CZ" i="1" dirty="0"/>
              <a:t>. </a:t>
            </a:r>
          </a:p>
          <a:p>
            <a:r>
              <a:rPr lang="cs-CZ" dirty="0"/>
              <a:t>PU průvodních okolností</a:t>
            </a:r>
          </a:p>
          <a:p>
            <a:pPr lvl="1"/>
            <a:r>
              <a:rPr lang="cs-CZ" i="1" dirty="0"/>
              <a:t>Přišel </a:t>
            </a:r>
            <a:r>
              <a:rPr lang="cs-CZ" b="1" i="1" dirty="0"/>
              <a:t>s rukou v sádře</a:t>
            </a:r>
            <a:r>
              <a:rPr lang="cs-CZ" i="1" dirty="0"/>
              <a:t>.</a:t>
            </a:r>
          </a:p>
          <a:p>
            <a:r>
              <a:rPr lang="cs-CZ" dirty="0"/>
              <a:t>PU původce děje</a:t>
            </a:r>
          </a:p>
          <a:p>
            <a:pPr lvl="1"/>
            <a:r>
              <a:rPr lang="cs-CZ" i="1" dirty="0"/>
              <a:t>Vesnice byla vypálena </a:t>
            </a:r>
            <a:r>
              <a:rPr lang="cs-CZ" b="1" i="1" dirty="0"/>
              <a:t>nacisty</a:t>
            </a:r>
            <a:r>
              <a:rPr lang="cs-CZ" i="1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Většinou se objevují ve speciálních kontextech a dají se zahrnout pod některý ze základních typů!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939936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B8FD18-941B-DD9A-E20F-7950D6B43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vedlejší věta příslovečná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7529AE-D2D4-CA04-195A-9D3830706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typ PU lze vyjádřit jako vedlejší větu</a:t>
            </a:r>
          </a:p>
          <a:p>
            <a:r>
              <a:rPr lang="cs-CZ" dirty="0"/>
              <a:t>důležité je položit vhodnou otázku</a:t>
            </a:r>
          </a:p>
          <a:p>
            <a:pPr lvl="1"/>
            <a:r>
              <a:rPr lang="cs-CZ" i="1" dirty="0"/>
              <a:t>Pobíhal, jako kdyby ho bodla vosa. </a:t>
            </a:r>
          </a:p>
          <a:p>
            <a:pPr lvl="1"/>
            <a:r>
              <a:rPr lang="cs-CZ" i="1" dirty="0"/>
              <a:t>I když si to nepřejeme, asi se to stane.</a:t>
            </a:r>
          </a:p>
          <a:p>
            <a:pPr lvl="1"/>
            <a:r>
              <a:rPr lang="cs-CZ" i="1" dirty="0"/>
              <a:t>Přijdu, až se budeš cítit lépe. </a:t>
            </a:r>
          </a:p>
          <a:p>
            <a:pPr lvl="1"/>
            <a:r>
              <a:rPr lang="cs-CZ" i="1" dirty="0"/>
              <a:t>Byl tak tvrdohlavý, až ztratil všechny kamarády. </a:t>
            </a:r>
          </a:p>
          <a:p>
            <a:pPr lvl="1"/>
            <a:r>
              <a:rPr lang="cs-CZ" i="1" dirty="0"/>
              <a:t>Abys něco našel, musíš to přestat hledat.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040451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1FDD8F-7050-EBC3-4117-C0CD373CB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 VČ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AB99BE-9109-0935-0B9B-0A65E8ECF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83520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A0EC31-641D-CE30-C460-59AC96F00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gramatický větný vzorec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323891-2451-789A-5C4C-A43B18145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1746"/>
          </a:xfrm>
        </p:spPr>
        <p:txBody>
          <a:bodyPr>
            <a:normAutofit/>
          </a:bodyPr>
          <a:lstStyle/>
          <a:p>
            <a:r>
              <a:rPr lang="cs-CZ" dirty="0"/>
              <a:t>záznam nezbytných součástí větné struktury do vzorce pomocí abstraktních symbolů</a:t>
            </a:r>
          </a:p>
          <a:p>
            <a:endParaRPr lang="cs-CZ" dirty="0"/>
          </a:p>
          <a:p>
            <a:r>
              <a:rPr lang="cs-CZ" b="1" dirty="0"/>
              <a:t>organizační centrum </a:t>
            </a:r>
            <a:r>
              <a:rPr lang="cs-CZ" dirty="0"/>
              <a:t>= verbum finitum </a:t>
            </a:r>
            <a:r>
              <a:rPr lang="cs-CZ" b="1" dirty="0"/>
              <a:t>VF</a:t>
            </a:r>
          </a:p>
          <a:p>
            <a:r>
              <a:rPr lang="cs-CZ" b="1" dirty="0"/>
              <a:t>levá pozice = </a:t>
            </a:r>
            <a:r>
              <a:rPr lang="cs-CZ" dirty="0"/>
              <a:t>pozice podmětu, nejčastěji </a:t>
            </a:r>
            <a:r>
              <a:rPr lang="cs-CZ" dirty="0" err="1"/>
              <a:t>S</a:t>
            </a:r>
            <a:r>
              <a:rPr lang="cs-CZ" baseline="-25000" dirty="0" err="1"/>
              <a:t>nom</a:t>
            </a:r>
            <a:r>
              <a:rPr lang="cs-CZ" baseline="-25000" dirty="0"/>
              <a:t> </a:t>
            </a:r>
            <a:r>
              <a:rPr lang="cs-CZ" dirty="0"/>
              <a:t>/ S</a:t>
            </a:r>
            <a:r>
              <a:rPr lang="cs-CZ" baseline="-25000" dirty="0"/>
              <a:t>1</a:t>
            </a:r>
          </a:p>
          <a:p>
            <a:r>
              <a:rPr lang="cs-CZ" b="1" dirty="0"/>
              <a:t>pravá pozice = </a:t>
            </a:r>
            <a:r>
              <a:rPr lang="cs-CZ" dirty="0"/>
              <a:t>všechny obligatorní pozice, které vyžaduje valence daného slovesa (bez nich by výpověď nedávala smysl)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4494341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F2516-BF7F-B984-5321-3241A19C2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gramatický větný vzorec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308CC6-0A2A-55EC-2034-40F8BA767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8282"/>
            <a:ext cx="10515600" cy="4351338"/>
          </a:xfrm>
        </p:spPr>
        <p:txBody>
          <a:bodyPr/>
          <a:lstStyle/>
          <a:p>
            <a:r>
              <a:rPr lang="cs-CZ" dirty="0"/>
              <a:t>jednotlivé vzorce různé sémantické i modální naplnění, pouze stejná gramatická skladba (otázka, oznamování, různé časy, …)</a:t>
            </a:r>
          </a:p>
          <a:p>
            <a:r>
              <a:rPr lang="cs-CZ" dirty="0"/>
              <a:t>nezáleží na slovosledu – GVV má pevně danou strukturu</a:t>
            </a:r>
          </a:p>
          <a:p>
            <a:endParaRPr lang="cs-CZ" dirty="0"/>
          </a:p>
          <a:p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4 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mnoho realizací</a:t>
            </a:r>
          </a:p>
          <a:p>
            <a:endParaRPr lang="cs-CZ" dirty="0"/>
          </a:p>
          <a:p>
            <a:pPr lvl="1"/>
            <a:r>
              <a:rPr lang="cs-CZ" i="1" dirty="0"/>
              <a:t>Karla žere seno.		Martina napsala dopis.	Platí Karel daně?</a:t>
            </a:r>
          </a:p>
          <a:p>
            <a:pPr lvl="1"/>
            <a:r>
              <a:rPr lang="cs-CZ" i="1" dirty="0"/>
              <a:t>Petr myl nádobí.		Štěpán hladí myš.		Milují studenti syntax?</a:t>
            </a:r>
          </a:p>
          <a:p>
            <a:pPr lvl="1"/>
            <a:r>
              <a:rPr lang="cs-CZ" i="1" dirty="0"/>
              <a:t>Helča nasekala dříví.	Myš žere sýr.			…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968353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EEBDCB-2177-4B60-A5E5-432947914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valence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5EDEA3-5C48-2AC5-09AC-858DD81A4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jeden z hlavních mechanismů, který se podílí na konstituování věty</a:t>
            </a:r>
          </a:p>
          <a:p>
            <a:r>
              <a:rPr lang="cs-CZ" dirty="0"/>
              <a:t>řada různých přístupů k valenci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= schopnost slova (nejčastěji slovesa) vázat na sebe další syntaktické jednotky; určuje </a:t>
            </a:r>
            <a:r>
              <a:rPr lang="cs-CZ" b="1" dirty="0"/>
              <a:t>počet </a:t>
            </a:r>
            <a:r>
              <a:rPr lang="cs-CZ" dirty="0"/>
              <a:t>i </a:t>
            </a:r>
            <a:r>
              <a:rPr lang="cs-CZ" b="1" dirty="0"/>
              <a:t>povahu</a:t>
            </a:r>
            <a:r>
              <a:rPr lang="cs-CZ" b="1" i="1" dirty="0"/>
              <a:t> </a:t>
            </a:r>
            <a:r>
              <a:rPr lang="cs-CZ" dirty="0"/>
              <a:t>těchto pozic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valenční pozice jsou </a:t>
            </a:r>
            <a:r>
              <a:rPr lang="cs-CZ" b="1" dirty="0"/>
              <a:t>obligatorní</a:t>
            </a:r>
            <a:r>
              <a:rPr lang="cs-CZ" dirty="0"/>
              <a:t> nebo </a:t>
            </a:r>
            <a:r>
              <a:rPr lang="cs-CZ" b="1" dirty="0"/>
              <a:t>potenciální</a:t>
            </a:r>
            <a:r>
              <a:rPr lang="cs-CZ" dirty="0"/>
              <a:t> (nejasná hranice)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levovalenční</a:t>
            </a:r>
            <a:r>
              <a:rPr lang="cs-CZ" dirty="0"/>
              <a:t> doplnění = podmět</a:t>
            </a:r>
          </a:p>
          <a:p>
            <a:r>
              <a:rPr lang="cs-CZ" dirty="0" err="1"/>
              <a:t>pravovalenční</a:t>
            </a:r>
            <a:r>
              <a:rPr lang="cs-CZ" dirty="0"/>
              <a:t> doplnění = ostatní nezbytná doplnění</a:t>
            </a:r>
          </a:p>
          <a:p>
            <a:r>
              <a:rPr lang="cs-CZ" dirty="0"/>
              <a:t>pozice mohou být obsazeny větně (SENT) i nevětně (S</a:t>
            </a:r>
            <a:r>
              <a:rPr lang="cs-CZ" baseline="-25000" dirty="0"/>
              <a:t>pád</a:t>
            </a:r>
            <a:r>
              <a:rPr lang="cs-CZ" dirty="0"/>
              <a:t>, ADV, …)</a:t>
            </a:r>
          </a:p>
          <a:p>
            <a:endParaRPr lang="en-GB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350964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B7740E-6D6A-974C-5CA3-225DD61B8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valence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4EEEE1-C305-33FD-35BF-3F69DBE53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doplnění (pozice) </a:t>
            </a:r>
          </a:p>
          <a:p>
            <a:pPr marL="514350" indent="-514350">
              <a:buAutoNum type="alphaLcParenR"/>
            </a:pPr>
            <a:r>
              <a:rPr lang="cs-CZ" dirty="0"/>
              <a:t>nutná (obligatorní) = komplementy</a:t>
            </a:r>
          </a:p>
          <a:p>
            <a:pPr marL="514350" indent="-514350">
              <a:buAutoNum type="alphaLcParenR"/>
            </a:pPr>
            <a:r>
              <a:rPr lang="cs-CZ" dirty="0"/>
              <a:t>volná (potenciální) = adjunkty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endParaRPr lang="cs-CZ" dirty="0"/>
          </a:p>
          <a:p>
            <a:r>
              <a:rPr lang="cs-CZ" dirty="0"/>
              <a:t>nelze určit úplně jasně hranici mezi těmito doplněními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61448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634F89-6A23-04AE-9E09-454F9CEDA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valence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EB9AA1-4BE6-F67D-BBFD-8DA160430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milovat </a:t>
            </a:r>
            <a:r>
              <a:rPr lang="cs-CZ" dirty="0"/>
              <a:t>(význam „pociťovat lásku“)</a:t>
            </a:r>
          </a:p>
          <a:p>
            <a:pPr lvl="1"/>
            <a:r>
              <a:rPr lang="cs-CZ" dirty="0"/>
              <a:t>má vazbu se 4. pádem bez předložky</a:t>
            </a:r>
          </a:p>
          <a:p>
            <a:pPr lvl="1"/>
            <a:r>
              <a:rPr lang="cs-CZ" dirty="0"/>
              <a:t>je </a:t>
            </a:r>
            <a:r>
              <a:rPr lang="cs-CZ" dirty="0" err="1"/>
              <a:t>dvojvalenční</a:t>
            </a:r>
            <a:r>
              <a:rPr lang="cs-CZ" dirty="0"/>
              <a:t> – vyžaduje </a:t>
            </a:r>
            <a:r>
              <a:rPr lang="cs-CZ" dirty="0" err="1"/>
              <a:t>levovalenční</a:t>
            </a:r>
            <a:r>
              <a:rPr lang="cs-CZ" dirty="0"/>
              <a:t> doplnění S</a:t>
            </a:r>
            <a:r>
              <a:rPr lang="cs-CZ" baseline="-25000" dirty="0"/>
              <a:t>1</a:t>
            </a:r>
          </a:p>
          <a:p>
            <a:pPr lvl="1"/>
            <a:endParaRPr lang="cs-CZ" baseline="-25000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 GVV: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4	</a:t>
            </a:r>
            <a:r>
              <a:rPr lang="cs-CZ" i="1" dirty="0"/>
              <a:t>Karla miluje seno.</a:t>
            </a:r>
            <a:endParaRPr lang="cs-CZ" baseline="-25000" dirty="0"/>
          </a:p>
          <a:p>
            <a:pPr lvl="1"/>
            <a:r>
              <a:rPr lang="cs-CZ" dirty="0"/>
              <a:t>typický vzorec pro češtinu</a:t>
            </a:r>
          </a:p>
          <a:p>
            <a:pPr lvl="1"/>
            <a:r>
              <a:rPr lang="cs-CZ" dirty="0"/>
              <a:t>další slovesa např. </a:t>
            </a:r>
            <a:r>
              <a:rPr lang="cs-CZ" i="1" dirty="0"/>
              <a:t>ulovit, určit, sníst, zapnout, potvrdit, …</a:t>
            </a:r>
          </a:p>
          <a:p>
            <a:endParaRPr lang="cs-CZ" b="1" dirty="0"/>
          </a:p>
          <a:p>
            <a:pPr lvl="1"/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86299180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1AB0D3-45D9-0210-1BC7-B17A42CFE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valence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86A85A-D7CC-44F5-B615-CD16F1161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poskytnout</a:t>
            </a:r>
            <a:r>
              <a:rPr lang="cs-CZ" b="1" dirty="0"/>
              <a:t> </a:t>
            </a:r>
            <a:r>
              <a:rPr lang="cs-CZ" dirty="0"/>
              <a:t>(ve významu „dát, věnovat, udělit“)</a:t>
            </a:r>
          </a:p>
          <a:p>
            <a:pPr lvl="1"/>
            <a:r>
              <a:rPr lang="cs-CZ" dirty="0"/>
              <a:t>vyžaduje dvě </a:t>
            </a:r>
            <a:r>
              <a:rPr lang="cs-CZ" dirty="0" err="1"/>
              <a:t>pravovalenční</a:t>
            </a:r>
            <a:r>
              <a:rPr lang="cs-CZ" dirty="0"/>
              <a:t> pozice v bezpředložkovém pádu + jednu </a:t>
            </a:r>
            <a:r>
              <a:rPr lang="cs-CZ" dirty="0" err="1"/>
              <a:t>levovalenční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trojvalenční</a:t>
            </a:r>
            <a:r>
              <a:rPr lang="cs-CZ" dirty="0">
                <a:sym typeface="Wingdings" panose="05000000000000000000" pitchFamily="2" charset="2"/>
              </a:rPr>
              <a:t> sloveso</a:t>
            </a:r>
          </a:p>
          <a:p>
            <a:pPr lvl="1"/>
            <a:endParaRPr lang="cs-CZ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cs-CZ" dirty="0">
                <a:sym typeface="Wingdings" panose="05000000000000000000" pitchFamily="2" charset="2"/>
              </a:rPr>
              <a:t>GVV: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  <a:r>
              <a:rPr lang="cs-CZ" dirty="0"/>
              <a:t> – S</a:t>
            </a:r>
            <a:r>
              <a:rPr lang="cs-CZ" baseline="-25000" dirty="0"/>
              <a:t>4	</a:t>
            </a:r>
            <a:r>
              <a:rPr lang="cs-CZ" i="1" dirty="0"/>
              <a:t>Obchodník poskytl zákazníkovi slevu.</a:t>
            </a:r>
          </a:p>
          <a:p>
            <a:pPr lvl="1"/>
            <a:r>
              <a:rPr lang="cs-CZ" dirty="0"/>
              <a:t>další slovesa např.: </a:t>
            </a:r>
            <a:r>
              <a:rPr lang="cs-CZ" i="1" dirty="0"/>
              <a:t>darovat, zavézt,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8236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CFE73-BD33-8B9C-AE3F-32F995531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autosémantika VS synsémantika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FD5954-35AD-97B6-7023-1A284F8DC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14314" cy="4351338"/>
          </a:xfrm>
        </p:spPr>
        <p:txBody>
          <a:bodyPr/>
          <a:lstStyle/>
          <a:p>
            <a:r>
              <a:rPr lang="cs-CZ" b="1" dirty="0"/>
              <a:t>autosémantika </a:t>
            </a:r>
            <a:r>
              <a:rPr lang="cs-CZ" dirty="0"/>
              <a:t>(</a:t>
            </a:r>
            <a:r>
              <a:rPr lang="en-GB" dirty="0" err="1">
                <a:effectLst/>
              </a:rPr>
              <a:t>plnovýznamové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slovo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autosémantický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slovní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druh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významově samostatná</a:t>
            </a:r>
          </a:p>
          <a:p>
            <a:pPr lvl="1"/>
            <a:r>
              <a:rPr lang="cs-CZ" dirty="0"/>
              <a:t>substantiva, adjektiva, verba, adverbia + numeralia?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synsémantika </a:t>
            </a:r>
            <a:r>
              <a:rPr lang="en-GB" dirty="0">
                <a:effectLst/>
              </a:rPr>
              <a:t> (</a:t>
            </a:r>
            <a:r>
              <a:rPr lang="en-GB" dirty="0" err="1">
                <a:effectLst/>
              </a:rPr>
              <a:t>neplnovýznamové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slovo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gramatické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slovo</a:t>
            </a:r>
            <a:r>
              <a:rPr lang="en-GB" dirty="0">
                <a:effectLst/>
              </a:rPr>
              <a:t>,</a:t>
            </a:r>
            <a:r>
              <a:rPr lang="cs-CZ" dirty="0">
                <a:effectLst/>
              </a:rPr>
              <a:t> </a:t>
            </a:r>
            <a:r>
              <a:rPr lang="en-GB" dirty="0" err="1">
                <a:effectLst/>
              </a:rPr>
              <a:t>synsémantický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slovní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druh</a:t>
            </a:r>
            <a:r>
              <a:rPr lang="en-GB" dirty="0">
                <a:effectLst/>
              </a:rPr>
              <a:t>)</a:t>
            </a:r>
            <a:endParaRPr lang="cs-CZ" dirty="0">
              <a:effectLst/>
            </a:endParaRPr>
          </a:p>
          <a:p>
            <a:pPr lvl="1"/>
            <a:r>
              <a:rPr lang="cs-CZ" dirty="0"/>
              <a:t>významově závislá, význam se plně rozvíjí až ve spojení s autosémantiky</a:t>
            </a:r>
          </a:p>
          <a:p>
            <a:pPr lvl="1"/>
            <a:r>
              <a:rPr lang="cs-CZ" dirty="0"/>
              <a:t>prepozice, konjunkce, partikule, interjekce + </a:t>
            </a:r>
            <a:r>
              <a:rPr lang="cs-CZ" dirty="0" err="1"/>
              <a:t>pronomina</a:t>
            </a:r>
            <a:r>
              <a:rPr lang="cs-CZ" dirty="0"/>
              <a:t>?</a:t>
            </a:r>
            <a:endParaRPr lang="en-GB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3892019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482D7C-AB52-3020-B9C3-3CB92B2BB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valence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8031AB-5B77-FB57-6CB8-05C0AAC29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záležet </a:t>
            </a:r>
            <a:r>
              <a:rPr lang="cs-CZ" dirty="0"/>
              <a:t>(ve významu „mít pro někoho význam“)</a:t>
            </a:r>
          </a:p>
          <a:p>
            <a:pPr lvl="1"/>
            <a:r>
              <a:rPr lang="cs-CZ" dirty="0"/>
              <a:t>obsazuje dvě </a:t>
            </a:r>
            <a:r>
              <a:rPr lang="cs-CZ" dirty="0" err="1"/>
              <a:t>pravovalenční</a:t>
            </a:r>
            <a:r>
              <a:rPr lang="cs-CZ" dirty="0"/>
              <a:t> pozice</a:t>
            </a:r>
          </a:p>
          <a:p>
            <a:pPr lvl="1"/>
            <a:r>
              <a:rPr lang="cs-CZ" dirty="0"/>
              <a:t>neobsazuje </a:t>
            </a:r>
            <a:r>
              <a:rPr lang="cs-CZ" dirty="0" err="1"/>
              <a:t>levovalenční</a:t>
            </a:r>
            <a:r>
              <a:rPr lang="cs-CZ" dirty="0"/>
              <a:t> pozici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 GVV: </a:t>
            </a:r>
            <a:r>
              <a:rPr lang="cs-CZ" dirty="0"/>
              <a:t>VF – S</a:t>
            </a:r>
            <a:r>
              <a:rPr lang="cs-CZ" baseline="-25000" dirty="0"/>
              <a:t>3</a:t>
            </a:r>
            <a:r>
              <a:rPr lang="cs-CZ" dirty="0"/>
              <a:t> – na S</a:t>
            </a:r>
            <a:r>
              <a:rPr lang="cs-CZ" baseline="-25000" dirty="0"/>
              <a:t>6	</a:t>
            </a:r>
            <a:r>
              <a:rPr lang="cs-CZ" i="1" dirty="0"/>
              <a:t>Mirkovi záleží na babičce.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269170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235393-0BB9-0765-1B86-F5E1059C9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valence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A3548C-E04E-EBD1-511B-5B50C5693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zvadnout</a:t>
            </a:r>
            <a:r>
              <a:rPr lang="cs-CZ" dirty="0"/>
              <a:t> (ve významu „změnit se ve zvadlé“)</a:t>
            </a:r>
          </a:p>
          <a:p>
            <a:pPr lvl="1"/>
            <a:r>
              <a:rPr lang="cs-CZ" dirty="0"/>
              <a:t>vyžaduje pouze </a:t>
            </a:r>
            <a:r>
              <a:rPr lang="cs-CZ" dirty="0" err="1"/>
              <a:t>levovalenční</a:t>
            </a:r>
            <a:r>
              <a:rPr lang="cs-CZ" dirty="0"/>
              <a:t> pozici</a:t>
            </a:r>
          </a:p>
          <a:p>
            <a:pPr lvl="1"/>
            <a:r>
              <a:rPr lang="cs-CZ" dirty="0" err="1"/>
              <a:t>jednovalenční</a:t>
            </a:r>
            <a:r>
              <a:rPr lang="cs-CZ" dirty="0"/>
              <a:t> sloveso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 GVV: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</a:t>
            </a: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i="1" dirty="0">
                <a:sym typeface="Wingdings" panose="05000000000000000000" pitchFamily="2" charset="2"/>
              </a:rPr>
              <a:t>Fialka zvadla.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260583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DEB050-D13C-12E3-FBF0-EBEF473C4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valence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7B628A-4B13-03EC-5198-79E86B664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kromě jmenné valence (S) také adverbiální doplnění (ADV)</a:t>
            </a:r>
          </a:p>
          <a:p>
            <a:r>
              <a:rPr lang="cs-CZ" dirty="0"/>
              <a:t>slovesa s obligatorní adverbiální pozicí – méně častá</a:t>
            </a:r>
          </a:p>
          <a:p>
            <a:endParaRPr lang="cs-CZ" dirty="0"/>
          </a:p>
          <a:p>
            <a:r>
              <a:rPr lang="cs-CZ" dirty="0"/>
              <a:t>např. </a:t>
            </a:r>
            <a:r>
              <a:rPr lang="cs-CZ" i="1" dirty="0"/>
              <a:t>tvářit se</a:t>
            </a:r>
            <a:r>
              <a:rPr lang="cs-CZ" dirty="0"/>
              <a:t>, </a:t>
            </a:r>
            <a:r>
              <a:rPr lang="cs-CZ" i="1" dirty="0"/>
              <a:t>vypadat</a:t>
            </a:r>
            <a:r>
              <a:rPr lang="cs-CZ" dirty="0"/>
              <a:t>, </a:t>
            </a:r>
            <a:r>
              <a:rPr lang="cs-CZ" i="1" dirty="0"/>
              <a:t>cítit se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GVV: 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ADV	</a:t>
            </a:r>
            <a:r>
              <a:rPr lang="cs-CZ" i="1" dirty="0"/>
              <a:t>Test dopadl špatně.</a:t>
            </a:r>
          </a:p>
          <a:p>
            <a:pPr marL="0" indent="0">
              <a:buNone/>
            </a:pPr>
            <a:r>
              <a:rPr lang="cs-CZ" i="1" dirty="0"/>
              <a:t>					Maminka se tváří vesele.</a:t>
            </a:r>
          </a:p>
          <a:p>
            <a:pPr marL="0" indent="0">
              <a:buNone/>
            </a:pPr>
            <a:r>
              <a:rPr lang="cs-CZ" i="1" dirty="0"/>
              <a:t>					Karla se cítí spokojeně.</a:t>
            </a:r>
          </a:p>
          <a:p>
            <a:pPr marL="0" indent="0">
              <a:buNone/>
            </a:pPr>
            <a:r>
              <a:rPr lang="cs-CZ" i="1" dirty="0"/>
              <a:t>					Počasí vypadá chladně.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911598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C4C0DB-1FC1-E680-3B58-D3CCC9A73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valence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6FB70E-9F41-D743-6452-4423E6822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bezvalenční</a:t>
            </a:r>
            <a:r>
              <a:rPr lang="cs-CZ" b="1" dirty="0"/>
              <a:t> slovesa</a:t>
            </a:r>
          </a:p>
          <a:p>
            <a:r>
              <a:rPr lang="cs-CZ" dirty="0"/>
              <a:t>typicky bezpodmětné věty</a:t>
            </a:r>
          </a:p>
          <a:p>
            <a:endParaRPr lang="cs-CZ" dirty="0"/>
          </a:p>
          <a:p>
            <a:r>
              <a:rPr lang="cs-CZ" i="1" dirty="0"/>
              <a:t>Zahřmělo. </a:t>
            </a:r>
          </a:p>
          <a:p>
            <a:r>
              <a:rPr lang="cs-CZ" i="1" dirty="0"/>
              <a:t>Smráká se.</a:t>
            </a:r>
          </a:p>
          <a:p>
            <a:r>
              <a:rPr lang="cs-CZ" i="1" dirty="0"/>
              <a:t>Bude pršet.</a:t>
            </a:r>
          </a:p>
          <a:p>
            <a:endParaRPr lang="cs-CZ" i="1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 GVV: VF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266674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BBBE7-5830-3CFB-6611-066F2AB72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valenční slovník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A5D472-AB05-4549-9EBD-8F69537A0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ukázka: </a:t>
            </a:r>
            <a:r>
              <a:rPr lang="cs-CZ" i="1" dirty="0"/>
              <a:t>kašlat</a:t>
            </a:r>
          </a:p>
          <a:p>
            <a:endParaRPr lang="cs-CZ" i="1" dirty="0"/>
          </a:p>
          <a:p>
            <a:r>
              <a:rPr lang="cs-CZ" i="1" dirty="0"/>
              <a:t>připouštět si </a:t>
            </a:r>
            <a:r>
              <a:rPr lang="cs-CZ" i="1"/>
              <a:t>bo test</a:t>
            </a:r>
            <a:endParaRPr lang="cs-CZ" i="1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68334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F0D57A-82F0-6289-D4AD-82EE05EE5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valenční slovník</a:t>
            </a:r>
            <a:endParaRPr lang="en-GB" b="1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1485FDF-B207-10F0-63B5-2E34CBEE8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5457" y="1358206"/>
            <a:ext cx="5421086" cy="549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62449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31D37-C54E-565A-04B4-B31623EE7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cvičení: GVV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007182-9A30-6B36-8BC2-C191E7300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Tato práce odpovídá zadání.</a:t>
            </a:r>
          </a:p>
          <a:p>
            <a:pPr marL="0" indent="0">
              <a:buNone/>
            </a:pPr>
            <a:r>
              <a:rPr lang="cs-CZ" i="1" dirty="0"/>
              <a:t>	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7760916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31D37-C54E-565A-04B4-B31623EE7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cvičení: GVV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007182-9A30-6B36-8BC2-C191E7300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Tato práce odpovídá zadání.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  <a:r>
              <a:rPr lang="cs-CZ" dirty="0"/>
              <a:t>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75597570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31D37-C54E-565A-04B4-B31623EE7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cvičení: GVV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007182-9A30-6B36-8BC2-C191E7300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Tato práce odpovídá zadání.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  <a:r>
              <a:rPr lang="cs-CZ" dirty="0"/>
              <a:t> </a:t>
            </a:r>
            <a:endParaRPr lang="cs-CZ" i="1" dirty="0"/>
          </a:p>
          <a:p>
            <a:r>
              <a:rPr lang="cs-CZ" i="1" dirty="0"/>
              <a:t>Odpovídá ten dort tvým představám?</a:t>
            </a:r>
          </a:p>
        </p:txBody>
      </p:sp>
    </p:spTree>
    <p:extLst>
      <p:ext uri="{BB962C8B-B14F-4D97-AF65-F5344CB8AC3E}">
        <p14:creationId xmlns:p14="http://schemas.microsoft.com/office/powerpoint/2010/main" val="184201051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31D37-C54E-565A-04B4-B31623EE7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cvičení: GVV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007182-9A30-6B36-8BC2-C191E7300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Tato práce odpovídá zadání.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  <a:r>
              <a:rPr lang="cs-CZ" dirty="0"/>
              <a:t> </a:t>
            </a:r>
            <a:endParaRPr lang="cs-CZ" i="1" dirty="0"/>
          </a:p>
          <a:p>
            <a:r>
              <a:rPr lang="cs-CZ" i="1" dirty="0"/>
              <a:t>Odpovídá ten dort tvým představám?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64466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3E8949-5D9D-D6E9-A6A6-01271A447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VČ může být vyjádřen…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815C50-3470-569A-DC23-03C0FA234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034412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31D37-C54E-565A-04B4-B31623EE7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cvičení: GVV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007182-9A30-6B36-8BC2-C191E7300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Tato práce odpovídá zadání.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  <a:r>
              <a:rPr lang="cs-CZ" dirty="0"/>
              <a:t> </a:t>
            </a:r>
            <a:endParaRPr lang="cs-CZ" i="1" dirty="0"/>
          </a:p>
          <a:p>
            <a:r>
              <a:rPr lang="cs-CZ" i="1" dirty="0"/>
              <a:t>Odpovídá ten dort tvým představám?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</a:p>
          <a:p>
            <a:r>
              <a:rPr lang="cs-CZ" i="1" dirty="0"/>
              <a:t>Cítím se unaveně.</a:t>
            </a:r>
          </a:p>
          <a:p>
            <a:pPr marL="0" indent="0">
              <a:buNone/>
            </a:pPr>
            <a:r>
              <a:rPr lang="cs-CZ" i="1" dirty="0"/>
              <a:t>	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94195515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31D37-C54E-565A-04B4-B31623EE7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cvičení: GVV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007182-9A30-6B36-8BC2-C191E7300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Tato práce odpovídá zadání.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  <a:r>
              <a:rPr lang="cs-CZ" dirty="0"/>
              <a:t> </a:t>
            </a:r>
            <a:endParaRPr lang="cs-CZ" i="1" dirty="0"/>
          </a:p>
          <a:p>
            <a:r>
              <a:rPr lang="cs-CZ" i="1" dirty="0"/>
              <a:t>Odpovídá ten dort tvým představám?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</a:p>
          <a:p>
            <a:r>
              <a:rPr lang="cs-CZ" i="1" dirty="0"/>
              <a:t>Cítím se unaveně.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ADV </a:t>
            </a:r>
          </a:p>
        </p:txBody>
      </p:sp>
    </p:spTree>
    <p:extLst>
      <p:ext uri="{BB962C8B-B14F-4D97-AF65-F5344CB8AC3E}">
        <p14:creationId xmlns:p14="http://schemas.microsoft.com/office/powerpoint/2010/main" val="25031753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31D37-C54E-565A-04B4-B31623EE7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cvičení: GVV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007182-9A30-6B36-8BC2-C191E7300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Tato práce odpovídá zadání.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  <a:r>
              <a:rPr lang="cs-CZ" dirty="0"/>
              <a:t> </a:t>
            </a:r>
            <a:endParaRPr lang="cs-CZ" i="1" dirty="0"/>
          </a:p>
          <a:p>
            <a:r>
              <a:rPr lang="cs-CZ" i="1" dirty="0"/>
              <a:t>Odpovídá ten dort tvým představám?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</a:p>
          <a:p>
            <a:r>
              <a:rPr lang="cs-CZ" i="1" dirty="0"/>
              <a:t>Cítím se unaveně.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ADV </a:t>
            </a:r>
          </a:p>
          <a:p>
            <a:r>
              <a:rPr lang="cs-CZ" i="1" dirty="0"/>
              <a:t>Napíšu dopis tužkou.</a:t>
            </a:r>
          </a:p>
          <a:p>
            <a:pPr marL="0" indent="0">
              <a:buNone/>
            </a:pPr>
            <a:r>
              <a:rPr lang="cs-CZ" i="1" dirty="0"/>
              <a:t>	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40242377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31D37-C54E-565A-04B4-B31623EE7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cvičení: GVV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007182-9A30-6B36-8BC2-C191E7300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Tato práce odpovídá zadání.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  <a:r>
              <a:rPr lang="cs-CZ" dirty="0"/>
              <a:t> </a:t>
            </a:r>
            <a:endParaRPr lang="cs-CZ" i="1" dirty="0"/>
          </a:p>
          <a:p>
            <a:r>
              <a:rPr lang="cs-CZ" i="1" dirty="0"/>
              <a:t>Odpovídá ten dort tvým představám?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3</a:t>
            </a:r>
          </a:p>
          <a:p>
            <a:r>
              <a:rPr lang="cs-CZ" i="1" dirty="0"/>
              <a:t>Cítím se unaveně.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ADV </a:t>
            </a:r>
          </a:p>
          <a:p>
            <a:r>
              <a:rPr lang="cs-CZ" i="1" dirty="0"/>
              <a:t>Napíšu dopis tužkou.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S</a:t>
            </a:r>
            <a:r>
              <a:rPr lang="cs-CZ" baseline="-25000" dirty="0"/>
              <a:t>1</a:t>
            </a:r>
            <a:r>
              <a:rPr lang="cs-CZ" dirty="0"/>
              <a:t> – VF – S</a:t>
            </a:r>
            <a:r>
              <a:rPr lang="cs-CZ" baseline="-25000" dirty="0"/>
              <a:t>4</a:t>
            </a:r>
            <a:r>
              <a:rPr lang="cs-CZ" dirty="0"/>
              <a:t> – S</a:t>
            </a:r>
            <a:r>
              <a:rPr lang="cs-CZ" baseline="-25000" dirty="0"/>
              <a:t>7</a:t>
            </a:r>
            <a:endParaRPr lang="en-GB" i="1" baseline="-25000" dirty="0"/>
          </a:p>
        </p:txBody>
      </p:sp>
    </p:spTree>
    <p:extLst>
      <p:ext uri="{BB962C8B-B14F-4D97-AF65-F5344CB8AC3E}">
        <p14:creationId xmlns:p14="http://schemas.microsoft.com/office/powerpoint/2010/main" val="362427864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73EAD-59FA-F735-A216-B3BC0BAA2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propoziční akt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A301A9-4BDF-2266-3733-7F9F0C5FE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759141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9504FA-4E2F-AAC0-1A4D-B4906D1EB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propoziční akt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1867FD-2586-A7E8-4CE1-E916172E5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během komunikace vznikají výpovědi = mluvní akt</a:t>
            </a:r>
          </a:p>
          <a:p>
            <a:r>
              <a:rPr lang="cs-CZ"/>
              <a:t>mluvčí jednak </a:t>
            </a:r>
            <a:r>
              <a:rPr lang="cs-CZ" dirty="0"/>
              <a:t>něco sděluje (propoziční akt</a:t>
            </a:r>
            <a:r>
              <a:rPr lang="cs-CZ"/>
              <a:t>), jednak </a:t>
            </a:r>
            <a:r>
              <a:rPr lang="cs-CZ" dirty="0"/>
              <a:t>se snaží svým sdělením nějak zapůsobit na posluchače (komunikační záměr)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82135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1FEB29-35C5-C792-1420-148D20373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propoziční akt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C97EF3-4EF1-F1A5-AE62-EF5D28BC5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akt reference + akt predikace</a:t>
            </a:r>
          </a:p>
          <a:p>
            <a:endParaRPr lang="cs-CZ" dirty="0"/>
          </a:p>
          <a:p>
            <a:r>
              <a:rPr lang="cs-CZ" dirty="0"/>
              <a:t>akt reference</a:t>
            </a:r>
          </a:p>
          <a:p>
            <a:pPr lvl="1"/>
            <a:r>
              <a:rPr lang="cs-CZ" dirty="0"/>
              <a:t>zjednodušeně „</a:t>
            </a:r>
            <a:r>
              <a:rPr lang="cs-CZ" b="1" dirty="0"/>
              <a:t>to, o čem</a:t>
            </a:r>
            <a:r>
              <a:rPr lang="cs-CZ" dirty="0"/>
              <a:t> něco říkám“</a:t>
            </a:r>
          </a:p>
          <a:p>
            <a:pPr lvl="1"/>
            <a:r>
              <a:rPr lang="cs-CZ" dirty="0"/>
              <a:t>vztah jazykového výrazu k mimojazykové realitě</a:t>
            </a:r>
          </a:p>
          <a:p>
            <a:pPr lvl="1"/>
            <a:r>
              <a:rPr lang="cs-CZ" dirty="0"/>
              <a:t>obvykle obecné jméno, vlastní jméno, zájmeno</a:t>
            </a:r>
          </a:p>
          <a:p>
            <a:pPr lvl="1"/>
            <a:r>
              <a:rPr lang="cs-CZ" dirty="0"/>
              <a:t>mluvčí určitými slovy pojmenovává realitu, usouvztažňuje ji k sobě či posluchači</a:t>
            </a:r>
          </a:p>
          <a:p>
            <a:pPr lvl="1"/>
            <a:r>
              <a:rPr lang="cs-CZ" i="1" dirty="0"/>
              <a:t>Karla, kniha, syntax, škola, počasí, …</a:t>
            </a:r>
          </a:p>
        </p:txBody>
      </p:sp>
    </p:spTree>
    <p:extLst>
      <p:ext uri="{BB962C8B-B14F-4D97-AF65-F5344CB8AC3E}">
        <p14:creationId xmlns:p14="http://schemas.microsoft.com/office/powerpoint/2010/main" val="323485407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1FEB29-35C5-C792-1420-148D20373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propoziční akt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C97EF3-4EF1-F1A5-AE62-EF5D28BC5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akt reference + akt predikace</a:t>
            </a:r>
          </a:p>
          <a:p>
            <a:endParaRPr lang="cs-CZ" dirty="0"/>
          </a:p>
          <a:p>
            <a:r>
              <a:rPr lang="cs-CZ" dirty="0"/>
              <a:t>akt predikace</a:t>
            </a:r>
          </a:p>
          <a:p>
            <a:pPr lvl="1"/>
            <a:r>
              <a:rPr lang="cs-CZ" dirty="0"/>
              <a:t>zjednodušeně „</a:t>
            </a:r>
            <a:r>
              <a:rPr lang="cs-CZ" b="1" dirty="0"/>
              <a:t>to, co </a:t>
            </a:r>
            <a:r>
              <a:rPr lang="cs-CZ" dirty="0"/>
              <a:t>o něčem </a:t>
            </a:r>
            <a:r>
              <a:rPr lang="cs-CZ" b="1" dirty="0"/>
              <a:t>říkám</a:t>
            </a:r>
            <a:r>
              <a:rPr lang="cs-CZ" dirty="0"/>
              <a:t>“</a:t>
            </a:r>
          </a:p>
          <a:p>
            <a:pPr lvl="1"/>
            <a:r>
              <a:rPr lang="cs-CZ" dirty="0"/>
              <a:t>mluvčí referentům přisuzuje (predikuji) určité příznaky – činnosti, vlastnosti, stavy</a:t>
            </a:r>
          </a:p>
          <a:p>
            <a:pPr lvl="1"/>
            <a:r>
              <a:rPr lang="cs-CZ" i="1" dirty="0"/>
              <a:t>žrát, být unavený, psát, zpívat, …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613598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ADE229-322E-818B-305C-CA1983ACC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propoziční akt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A66329-5B0A-3CE2-79B4-19139253A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 reference + akt predikace = propoziční akt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propoziční obsah = věcný obsah výpovědi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propozice = jazykově zpracovaný odraz úseků skutečnosti, o kterých mluvčí vypovídá</a:t>
            </a:r>
          </a:p>
          <a:p>
            <a:r>
              <a:rPr lang="cs-CZ" dirty="0"/>
              <a:t>= „to, </a:t>
            </a:r>
            <a:r>
              <a:rPr lang="cs-CZ" b="1" dirty="0"/>
              <a:t>co</a:t>
            </a:r>
            <a:r>
              <a:rPr lang="cs-CZ" dirty="0"/>
              <a:t> </a:t>
            </a:r>
            <a:r>
              <a:rPr lang="cs-CZ" b="1" dirty="0"/>
              <a:t>o něčem</a:t>
            </a:r>
            <a:r>
              <a:rPr lang="cs-CZ" dirty="0"/>
              <a:t> říkám“</a:t>
            </a:r>
          </a:p>
          <a:p>
            <a:pPr marL="0" indent="0">
              <a:buNone/>
            </a:pP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44085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2F2FC5-3D23-F851-7593-888894A81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propoziční akt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C9D960-627F-D725-F3FC-CAA4C1CD5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cs-CZ" dirty="0"/>
              <a:t>jádrem je verbum finitum</a:t>
            </a:r>
          </a:p>
          <a:p>
            <a:pPr lvl="1"/>
            <a:r>
              <a:rPr lang="cs-CZ" dirty="0"/>
              <a:t>schopnost fungovat jako časově orientovaný a modálně zařazený příznak</a:t>
            </a:r>
          </a:p>
          <a:p>
            <a:r>
              <a:rPr lang="cs-CZ" dirty="0"/>
              <a:t>= </a:t>
            </a:r>
            <a:r>
              <a:rPr lang="cs-CZ" b="1" dirty="0"/>
              <a:t>predikátor</a:t>
            </a:r>
          </a:p>
          <a:p>
            <a:r>
              <a:rPr lang="cs-CZ" dirty="0"/>
              <a:t>doplnění predikátoru = </a:t>
            </a:r>
            <a:r>
              <a:rPr lang="cs-CZ" b="1" dirty="0"/>
              <a:t>aktant</a:t>
            </a:r>
          </a:p>
          <a:p>
            <a:endParaRPr lang="cs-CZ" b="1" dirty="0"/>
          </a:p>
          <a:p>
            <a:pPr marL="0" indent="0">
              <a:buNone/>
            </a:pPr>
            <a:r>
              <a:rPr lang="cs-CZ" b="1" dirty="0">
                <a:sym typeface="Wingdings" panose="05000000000000000000" pitchFamily="2" charset="2"/>
              </a:rPr>
              <a:t> sémantické funkce</a:t>
            </a:r>
          </a:p>
          <a:p>
            <a:endParaRPr lang="cs-CZ" b="1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predikátor = </a:t>
            </a:r>
            <a:r>
              <a:rPr lang="cs-CZ" i="1" dirty="0">
                <a:sym typeface="Wingdings" panose="05000000000000000000" pitchFamily="2" charset="2"/>
              </a:rPr>
              <a:t>darovat</a:t>
            </a:r>
          </a:p>
          <a:p>
            <a:r>
              <a:rPr lang="cs-CZ" dirty="0"/>
              <a:t>aktanty = </a:t>
            </a:r>
            <a:r>
              <a:rPr lang="cs-CZ" i="1" dirty="0"/>
              <a:t>někdo </a:t>
            </a:r>
            <a:r>
              <a:rPr lang="cs-CZ" dirty="0"/>
              <a:t>(</a:t>
            </a:r>
            <a:r>
              <a:rPr lang="cs-CZ" i="1" dirty="0"/>
              <a:t>Káťa</a:t>
            </a:r>
            <a:r>
              <a:rPr lang="cs-CZ" dirty="0"/>
              <a:t>), </a:t>
            </a:r>
            <a:r>
              <a:rPr lang="cs-CZ" i="1" dirty="0"/>
              <a:t>někomu</a:t>
            </a:r>
            <a:r>
              <a:rPr lang="cs-CZ" dirty="0"/>
              <a:t> (</a:t>
            </a:r>
            <a:r>
              <a:rPr lang="cs-CZ" i="1" dirty="0"/>
              <a:t>Karle</a:t>
            </a:r>
            <a:r>
              <a:rPr lang="cs-CZ" dirty="0"/>
              <a:t>), </a:t>
            </a:r>
            <a:r>
              <a:rPr lang="cs-CZ" i="1" dirty="0"/>
              <a:t>něco </a:t>
            </a:r>
            <a:r>
              <a:rPr lang="cs-CZ" dirty="0"/>
              <a:t>(</a:t>
            </a:r>
            <a:r>
              <a:rPr lang="cs-CZ" i="1" dirty="0"/>
              <a:t>seno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Káťa daruje Karle seno.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7739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4225</Words>
  <Application>Microsoft Office PowerPoint</Application>
  <PresentationFormat>Širokoúhlá obrazovka</PresentationFormat>
  <Paragraphs>690</Paragraphs>
  <Slides>102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102</vt:i4>
      </vt:variant>
    </vt:vector>
  </HeadingPairs>
  <TitlesOfParts>
    <vt:vector size="109" baseType="lpstr">
      <vt:lpstr>Arial</vt:lpstr>
      <vt:lpstr>Calibri</vt:lpstr>
      <vt:lpstr>Calibri </vt:lpstr>
      <vt:lpstr>Calibri Light</vt:lpstr>
      <vt:lpstr>Times New Roman</vt:lpstr>
      <vt:lpstr>Wingdings</vt:lpstr>
      <vt:lpstr>Motiv Office</vt:lpstr>
      <vt:lpstr>Syntax</vt:lpstr>
      <vt:lpstr>skladební dvojice = syntagma</vt:lpstr>
      <vt:lpstr>skladební dvojice = syntagma</vt:lpstr>
      <vt:lpstr>větné členy</vt:lpstr>
      <vt:lpstr>větné členy</vt:lpstr>
      <vt:lpstr>větné členy</vt:lpstr>
      <vt:lpstr>větné členy</vt:lpstr>
      <vt:lpstr>autosémantika VS synsémantika</vt:lpstr>
      <vt:lpstr>VČ může být vyjádřen…</vt:lpstr>
      <vt:lpstr>VČ může být vyjářen…</vt:lpstr>
      <vt:lpstr>VČ může být vyjářen…</vt:lpstr>
      <vt:lpstr>VČ může být vyjářen…</vt:lpstr>
      <vt:lpstr>VČ může být vyjářen…</vt:lpstr>
      <vt:lpstr>VČ může být vyjářen…</vt:lpstr>
      <vt:lpstr>algoritmus určování VČ</vt:lpstr>
      <vt:lpstr>algoritmus určování VČ</vt:lpstr>
      <vt:lpstr>algoritmus určování VČ</vt:lpstr>
      <vt:lpstr>algoritmus určování VČ</vt:lpstr>
      <vt:lpstr>algoritmus určování VČ</vt:lpstr>
      <vt:lpstr>algoritmus určování VČ</vt:lpstr>
      <vt:lpstr>algoritmus určování VČ</vt:lpstr>
      <vt:lpstr>algoritmus určování VČ</vt:lpstr>
      <vt:lpstr>algoritmus určování VČ</vt:lpstr>
      <vt:lpstr>algoritmus určování VČ</vt:lpstr>
      <vt:lpstr>algoritmus určování VČ</vt:lpstr>
      <vt:lpstr>algoritmus určování VČ</vt:lpstr>
      <vt:lpstr>algoritmus určování VČ</vt:lpstr>
      <vt:lpstr>co je/není větný člen?</vt:lpstr>
      <vt:lpstr>co je/není větný člen?</vt:lpstr>
      <vt:lpstr>VČ není…</vt:lpstr>
      <vt:lpstr>větné členy</vt:lpstr>
      <vt:lpstr>podmět = subjekt</vt:lpstr>
      <vt:lpstr>co může být podmětem?</vt:lpstr>
      <vt:lpstr>co může být podmětem?</vt:lpstr>
      <vt:lpstr>přítomnost podmětu ve větě</vt:lpstr>
      <vt:lpstr>pád podmětu</vt:lpstr>
      <vt:lpstr>vedlejší věta podmětná</vt:lpstr>
      <vt:lpstr>Je v některém z následujících větných celků ve funkci podmětu číslovka?</vt:lpstr>
      <vt:lpstr>Je v některém z následujících větných celků ve funkci podmětu číslovka?</vt:lpstr>
      <vt:lpstr>přísudek = predikát</vt:lpstr>
      <vt:lpstr>přísudek = predikát</vt:lpstr>
      <vt:lpstr>přísudek jmenný se sponou (sponově-jmenný)</vt:lpstr>
      <vt:lpstr>přísudek jmenný se sponou (sponově-jmenný)</vt:lpstr>
      <vt:lpstr>přísudek jmenný se sponou (sponově-jmenný)</vt:lpstr>
      <vt:lpstr>přísudek jmenný se sponou (sponově-jmenný)</vt:lpstr>
      <vt:lpstr>přísudek jmenný se sponou (sponově-jmenný)</vt:lpstr>
      <vt:lpstr>přísudek jmenný se sponou (sponově-jmenný)</vt:lpstr>
      <vt:lpstr>přísudek jmenný se sponou (sponově-jmenný)</vt:lpstr>
      <vt:lpstr>přísudek jmenný se sponou (sponově-jmenný)</vt:lpstr>
      <vt:lpstr>přísudek jmenný se sponou (sponově-jmenný)</vt:lpstr>
      <vt:lpstr>přísudek jmenný se sponou (sponově-jmenný)</vt:lpstr>
      <vt:lpstr>složený přísudek</vt:lpstr>
      <vt:lpstr>co může být přísudkem?</vt:lpstr>
      <vt:lpstr>vedlejší věta přísudková</vt:lpstr>
      <vt:lpstr>předmět = subjekt</vt:lpstr>
      <vt:lpstr>co může být předmětem?</vt:lpstr>
      <vt:lpstr>pád předmětu</vt:lpstr>
      <vt:lpstr>vedlejší věta předmětná</vt:lpstr>
      <vt:lpstr>přívlastek = atribut</vt:lpstr>
      <vt:lpstr>co může být přívlastkem?</vt:lpstr>
      <vt:lpstr>dělení přívlastků</vt:lpstr>
      <vt:lpstr>vedlejší věta přívlastková</vt:lpstr>
      <vt:lpstr>doplněk </vt:lpstr>
      <vt:lpstr>doplněk</vt:lpstr>
      <vt:lpstr>vedlejší věta doplňková</vt:lpstr>
      <vt:lpstr>vedlejší věta doplňková</vt:lpstr>
      <vt:lpstr>příslovečná určení = adverbiále</vt:lpstr>
      <vt:lpstr>co může být PU?</vt:lpstr>
      <vt:lpstr>typy PU</vt:lpstr>
      <vt:lpstr>typy PU – tzv. příčinnostní</vt:lpstr>
      <vt:lpstr>další typy…</vt:lpstr>
      <vt:lpstr>vedlejší věta příslovečná</vt:lpstr>
      <vt:lpstr>cvičení VČ</vt:lpstr>
      <vt:lpstr>gramatický větný vzorec</vt:lpstr>
      <vt:lpstr>gramatický větný vzorec</vt:lpstr>
      <vt:lpstr>valence</vt:lpstr>
      <vt:lpstr>valence</vt:lpstr>
      <vt:lpstr>valence</vt:lpstr>
      <vt:lpstr>valence</vt:lpstr>
      <vt:lpstr>valence</vt:lpstr>
      <vt:lpstr>valence</vt:lpstr>
      <vt:lpstr>valence</vt:lpstr>
      <vt:lpstr>valence</vt:lpstr>
      <vt:lpstr>valenční slovník</vt:lpstr>
      <vt:lpstr>valenční slovník</vt:lpstr>
      <vt:lpstr>cvičení: GVV</vt:lpstr>
      <vt:lpstr>cvičení: GVV</vt:lpstr>
      <vt:lpstr>cvičení: GVV</vt:lpstr>
      <vt:lpstr>cvičení: GVV</vt:lpstr>
      <vt:lpstr>cvičení: GVV</vt:lpstr>
      <vt:lpstr>cvičení: GVV</vt:lpstr>
      <vt:lpstr>cvičení: GVV</vt:lpstr>
      <vt:lpstr>cvičení: GVV</vt:lpstr>
      <vt:lpstr>propoziční akt</vt:lpstr>
      <vt:lpstr>propoziční akt</vt:lpstr>
      <vt:lpstr>propoziční akt</vt:lpstr>
      <vt:lpstr>propoziční akt</vt:lpstr>
      <vt:lpstr>propoziční akt</vt:lpstr>
      <vt:lpstr>propoziční akt</vt:lpstr>
      <vt:lpstr>sémantické role</vt:lpstr>
      <vt:lpstr>věta/výpověď</vt:lpstr>
      <vt:lpstr>nejčastější sémantické role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</dc:title>
  <dc:creator>Káťa Pelegrinová</dc:creator>
  <cp:lastModifiedBy>Káťa Pelegrinová</cp:lastModifiedBy>
  <cp:revision>22</cp:revision>
  <dcterms:created xsi:type="dcterms:W3CDTF">2022-11-14T13:36:52Z</dcterms:created>
  <dcterms:modified xsi:type="dcterms:W3CDTF">2022-12-08T16:48:17Z</dcterms:modified>
</cp:coreProperties>
</file>