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sldIdLst>
    <p:sldId id="257" r:id="rId2"/>
    <p:sldId id="316" r:id="rId3"/>
    <p:sldId id="450" r:id="rId4"/>
    <p:sldId id="260" r:id="rId5"/>
    <p:sldId id="317" r:id="rId6"/>
    <p:sldId id="326" r:id="rId7"/>
    <p:sldId id="330" r:id="rId8"/>
    <p:sldId id="331" r:id="rId9"/>
    <p:sldId id="332" r:id="rId10"/>
    <p:sldId id="333" r:id="rId11"/>
    <p:sldId id="280" r:id="rId12"/>
    <p:sldId id="281" r:id="rId13"/>
    <p:sldId id="282" r:id="rId14"/>
    <p:sldId id="283" r:id="rId15"/>
    <p:sldId id="284" r:id="rId16"/>
    <p:sldId id="334" r:id="rId17"/>
    <p:sldId id="335" r:id="rId18"/>
    <p:sldId id="289" r:id="rId19"/>
    <p:sldId id="290" r:id="rId20"/>
    <p:sldId id="291" r:id="rId21"/>
    <p:sldId id="296" r:id="rId22"/>
    <p:sldId id="297" r:id="rId23"/>
    <p:sldId id="328" r:id="rId24"/>
    <p:sldId id="336" r:id="rId25"/>
    <p:sldId id="337" r:id="rId26"/>
    <p:sldId id="338" r:id="rId27"/>
    <p:sldId id="263" r:id="rId28"/>
    <p:sldId id="277" r:id="rId29"/>
    <p:sldId id="278" r:id="rId30"/>
    <p:sldId id="266" r:id="rId31"/>
    <p:sldId id="264" r:id="rId32"/>
    <p:sldId id="341" r:id="rId33"/>
    <p:sldId id="265" r:id="rId34"/>
    <p:sldId id="292" r:id="rId35"/>
    <p:sldId id="392" r:id="rId36"/>
    <p:sldId id="275" r:id="rId37"/>
    <p:sldId id="276" r:id="rId38"/>
    <p:sldId id="342" r:id="rId39"/>
    <p:sldId id="269" r:id="rId40"/>
    <p:sldId id="270" r:id="rId41"/>
    <p:sldId id="271" r:id="rId42"/>
    <p:sldId id="344" r:id="rId43"/>
    <p:sldId id="279" r:id="rId44"/>
    <p:sldId id="345" r:id="rId45"/>
    <p:sldId id="346" r:id="rId46"/>
    <p:sldId id="258" r:id="rId47"/>
    <p:sldId id="259" r:id="rId48"/>
    <p:sldId id="347" r:id="rId49"/>
    <p:sldId id="348" r:id="rId50"/>
    <p:sldId id="262" r:id="rId51"/>
    <p:sldId id="351" r:id="rId52"/>
    <p:sldId id="352" r:id="rId53"/>
    <p:sldId id="286" r:id="rId54"/>
    <p:sldId id="288" r:id="rId55"/>
    <p:sldId id="353" r:id="rId56"/>
    <p:sldId id="354" r:id="rId57"/>
    <p:sldId id="357" r:id="rId58"/>
    <p:sldId id="256" r:id="rId59"/>
    <p:sldId id="358" r:id="rId60"/>
    <p:sldId id="362" r:id="rId61"/>
    <p:sldId id="363" r:id="rId62"/>
    <p:sldId id="364" r:id="rId63"/>
    <p:sldId id="365" r:id="rId64"/>
    <p:sldId id="268" r:id="rId65"/>
    <p:sldId id="366" r:id="rId66"/>
    <p:sldId id="367" r:id="rId67"/>
    <p:sldId id="368" r:id="rId68"/>
    <p:sldId id="272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9" r:id="rId78"/>
    <p:sldId id="380" r:id="rId79"/>
    <p:sldId id="381" r:id="rId80"/>
    <p:sldId id="382" r:id="rId81"/>
    <p:sldId id="384" r:id="rId82"/>
    <p:sldId id="385" r:id="rId83"/>
    <p:sldId id="386" r:id="rId84"/>
    <p:sldId id="387" r:id="rId85"/>
    <p:sldId id="388" r:id="rId86"/>
    <p:sldId id="389" r:id="rId87"/>
    <p:sldId id="391" r:id="rId88"/>
    <p:sldId id="298" r:id="rId89"/>
    <p:sldId id="299" r:id="rId90"/>
    <p:sldId id="300" r:id="rId91"/>
    <p:sldId id="339" r:id="rId92"/>
    <p:sldId id="449" r:id="rId93"/>
    <p:sldId id="394" r:id="rId94"/>
    <p:sldId id="395" r:id="rId95"/>
    <p:sldId id="396" r:id="rId96"/>
    <p:sldId id="397" r:id="rId97"/>
    <p:sldId id="398" r:id="rId98"/>
    <p:sldId id="399" r:id="rId99"/>
    <p:sldId id="400" r:id="rId100"/>
    <p:sldId id="401" r:id="rId101"/>
    <p:sldId id="402" r:id="rId102"/>
    <p:sldId id="403" r:id="rId103"/>
    <p:sldId id="404" r:id="rId104"/>
    <p:sldId id="405" r:id="rId105"/>
    <p:sldId id="406" r:id="rId106"/>
    <p:sldId id="407" r:id="rId107"/>
    <p:sldId id="408" r:id="rId108"/>
    <p:sldId id="409" r:id="rId109"/>
    <p:sldId id="410" r:id="rId110"/>
    <p:sldId id="411" r:id="rId111"/>
    <p:sldId id="412" r:id="rId112"/>
    <p:sldId id="413" r:id="rId113"/>
    <p:sldId id="414" r:id="rId114"/>
    <p:sldId id="415" r:id="rId115"/>
    <p:sldId id="416" r:id="rId116"/>
    <p:sldId id="301" r:id="rId117"/>
    <p:sldId id="305" r:id="rId118"/>
    <p:sldId id="302" r:id="rId119"/>
    <p:sldId id="417" r:id="rId120"/>
    <p:sldId id="418" r:id="rId121"/>
    <p:sldId id="419" r:id="rId122"/>
    <p:sldId id="420" r:id="rId123"/>
    <p:sldId id="421" r:id="rId124"/>
    <p:sldId id="422" r:id="rId125"/>
    <p:sldId id="306" r:id="rId126"/>
    <p:sldId id="423" r:id="rId127"/>
    <p:sldId id="307" r:id="rId128"/>
    <p:sldId id="308" r:id="rId129"/>
    <p:sldId id="309" r:id="rId130"/>
    <p:sldId id="310" r:id="rId131"/>
    <p:sldId id="424" r:id="rId132"/>
    <p:sldId id="425" r:id="rId133"/>
    <p:sldId id="311" r:id="rId134"/>
    <p:sldId id="313" r:id="rId135"/>
    <p:sldId id="312" r:id="rId136"/>
    <p:sldId id="314" r:id="rId137"/>
    <p:sldId id="315" r:id="rId138"/>
    <p:sldId id="426" r:id="rId139"/>
    <p:sldId id="427" r:id="rId140"/>
    <p:sldId id="274" r:id="rId141"/>
    <p:sldId id="428" r:id="rId142"/>
    <p:sldId id="429" r:id="rId143"/>
    <p:sldId id="430" r:id="rId144"/>
    <p:sldId id="303" r:id="rId145"/>
    <p:sldId id="304" r:id="rId146"/>
    <p:sldId id="431" r:id="rId147"/>
    <p:sldId id="433" r:id="rId148"/>
    <p:sldId id="447" r:id="rId149"/>
    <p:sldId id="434" r:id="rId150"/>
    <p:sldId id="435" r:id="rId151"/>
    <p:sldId id="436" r:id="rId152"/>
    <p:sldId id="437" r:id="rId153"/>
    <p:sldId id="438" r:id="rId154"/>
    <p:sldId id="439" r:id="rId155"/>
    <p:sldId id="440" r:id="rId156"/>
    <p:sldId id="441" r:id="rId157"/>
    <p:sldId id="442" r:id="rId158"/>
    <p:sldId id="443" r:id="rId159"/>
    <p:sldId id="444" r:id="rId160"/>
    <p:sldId id="445" r:id="rId161"/>
    <p:sldId id="448" r:id="rId1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79032-B88C-425A-94D2-4596E3C3611F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531F-41E0-4F8B-8348-B80B94897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1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1B8F0-D869-489E-A116-C59AD6AB5AC3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17906-8E9F-01BB-A9E8-882B849CA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7A86CD-825C-F5A8-8198-82E8E62F4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A97B95-BFE9-688A-A986-BAC6D9ED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95F3FA-1F69-43F4-2021-FA032BE2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B2B2EE-D21C-1320-A827-D58483FC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F29D1-ECAC-A203-A15C-E2305BC5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DD8B25-C702-F24B-32C0-CCBB84997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5698DE-76F0-6FD9-BDBD-FD0CEFD1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365BBC-CCB4-2157-0EB4-EA304D04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4C056E-DB13-68B3-DAC7-D64EA1D1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80D533-C35C-78F6-2BED-60EB638E8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8AF7A0-5FD8-A1BB-FEBB-2486DF832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F9953D-94FD-0384-A368-B6CE08A4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794FF5-982A-DE8E-776A-16D0A499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ACBCBF-ED25-B545-0CA8-68FFCF93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4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FF824-05DB-B0B0-463A-1859B7B8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3C754-075D-7145-C8FB-56D5DF48A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731F1B-0037-D5E2-D287-C512C4A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F5931B-8C69-0D55-E087-98CF1E61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3358E5-AEEA-F739-2F7C-25B35682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1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BF354-FB98-39D6-6390-78B58EA8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515831-FD06-B989-B3A9-6612C9017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744A8E-2172-D290-4ACC-620D4401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942051-7CE8-6CEF-C0F1-19D048AD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2AC6F8-14B0-D03B-C16A-83259330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2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8D65E-E069-FA42-B908-CEF0E67B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9DF71-404E-0ED6-3DC6-05A1D7EAE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3493C5-F2EC-8CC8-587E-F931A2B81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81157B-47A0-BDE7-CE22-6C1EA885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2ED791-3245-3E71-05E2-CF4F5F93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342132-BECB-AC2C-13BB-25766E84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F2384-FACD-DBB4-A625-8C355EB8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2C6715-2A7C-92D5-0CAD-2EBA85DA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9AF1C4-47DE-C2A2-6458-8E268B435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D1B65A-A670-39C1-F556-4FCF53A2E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6129F7E-3851-4080-7486-306FA0D17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A22DCC-F9E2-D17C-18F8-8EF10265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33C077-E32A-74F9-62BD-DCE1BD52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E6D10E-C8B8-74B5-D3E8-47751761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6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D0773-9B7C-37DF-353C-3880EB4E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A76F7A-6D55-B605-EC2D-B05A4D0F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06A2EB-F824-96AA-7DB8-9E614CB2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944FB5-69EC-706D-0209-6BD3AD44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BAF72D-D831-9777-EFA7-E470925E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D753DF-2FFC-A406-80C6-49F30F21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B54843-8A71-BDDC-E697-E2CA2918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9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A98BC-159F-3B38-BAD9-7BB53CBF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4B37F-9F65-7ACB-AC2D-37D78260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6AB32E-F280-FC5D-A6C5-119286705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D89D98-C1B7-2A23-835F-1090B5E4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93C5D4-1818-ADD6-01CE-7F2F7A49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094BD3-E3BE-1867-18F3-F3D73691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0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112F3-3DD2-93D9-A73E-76C352DC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DFC57D-1B0B-6D5A-5048-52679FD19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B3F58F-FA52-666D-2B72-1243B8517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02C023-A507-A7B2-8FDA-14D19800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1F1977-E749-AAC8-763F-AA085962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0DDE9D-B7CA-621E-568C-35B4368C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1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49507F8-2ECB-2802-EADD-C646E72A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15F0C5-8A8D-91CC-14BF-90364E25E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42183-A777-59E3-CC80-5E75FF698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960C-1C06-4136-8103-1BFCCD337AF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7EEEE-A8EC-410E-081D-BF0E5D47E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0117D-33A6-A4A4-9264-D6AFB438B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2A2A-E7FE-41C2-B0F4-A424442C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hyperlink" Target="https://korpus.cz/mapka/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1C1D-40B7-A0F2-32C1-01AF659DE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021"/>
            <a:ext cx="9144000" cy="2387600"/>
          </a:xfrm>
        </p:spPr>
        <p:txBody>
          <a:bodyPr/>
          <a:lstStyle/>
          <a:p>
            <a:r>
              <a:rPr lang="cs-CZ" b="1" dirty="0"/>
              <a:t>Kapitoly z dějin evropské jazykovědy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8BD5F-BA0B-9F0E-DD24-D1E7677F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6013222"/>
            <a:ext cx="6629401" cy="533400"/>
          </a:xfrm>
        </p:spPr>
        <p:txBody>
          <a:bodyPr>
            <a:normAutofit fontScale="92500"/>
          </a:bodyPr>
          <a:lstStyle/>
          <a:p>
            <a:r>
              <a:rPr lang="cs-CZ" dirty="0"/>
              <a:t>Kateřina Pelegrinová, katerina.pelegrinova@fpf.slu.cz</a:t>
            </a:r>
            <a:endParaRPr lang="en-GB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9EC3A26-FEE9-E967-CECE-A9212DF61DD1}"/>
              </a:ext>
            </a:extLst>
          </p:cNvPr>
          <p:cNvSpPr txBox="1">
            <a:spLocks/>
          </p:cNvSpPr>
          <p:nvPr/>
        </p:nvSpPr>
        <p:spPr>
          <a:xfrm>
            <a:off x="9165773" y="6013222"/>
            <a:ext cx="300445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2022/2023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1F1A0-5C16-E2F1-9A0D-8BF4C70A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kořeny lingvistického myšlení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FA23E-F176-A3C3-183C-CCE6497A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cs-CZ" dirty="0"/>
              <a:t>Indie</a:t>
            </a:r>
          </a:p>
          <a:p>
            <a:r>
              <a:rPr lang="cs-CZ" dirty="0"/>
              <a:t>proč?</a:t>
            </a:r>
          </a:p>
          <a:p>
            <a:endParaRPr lang="cs-CZ" dirty="0"/>
          </a:p>
          <a:p>
            <a:r>
              <a:rPr lang="cs-CZ" dirty="0"/>
              <a:t>rozvoj lingvistiky jako důsledek snahy zachovat Védské hymny (2 tis. př. n. l.)</a:t>
            </a:r>
          </a:p>
          <a:p>
            <a:r>
              <a:rPr lang="cs-CZ" dirty="0"/>
              <a:t>znalost hymnů přenášena ústně – ale!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 vliv přirozeného jazyka</a:t>
            </a:r>
          </a:p>
          <a:p>
            <a:r>
              <a:rPr lang="cs-CZ" dirty="0">
                <a:sym typeface="Wingdings" panose="05000000000000000000" pitchFamily="2" charset="2"/>
              </a:rPr>
              <a:t>soudobý (okolo 4. stol.) – odlišný jazyka od jazyka véd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 rozvoj pomocných „větví“ véd: lexikologie a etymologie, fonetika, 						    gramatika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48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F9690-2D0D-39CA-A2B2-4079B757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Lingvistický atlas Francie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60039-3AD4-3D8D-DE2F-1A0C0E07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Jules</a:t>
            </a:r>
            <a:r>
              <a:rPr lang="cs-CZ" b="1" dirty="0"/>
              <a:t> </a:t>
            </a:r>
            <a:r>
              <a:rPr lang="cs-CZ" b="1" dirty="0" err="1"/>
              <a:t>Gillerón</a:t>
            </a:r>
            <a:r>
              <a:rPr lang="cs-CZ" b="1" dirty="0"/>
              <a:t> </a:t>
            </a:r>
            <a:r>
              <a:rPr lang="cs-CZ" dirty="0"/>
              <a:t>(přelom 19./20. stol.), Francie, lepší metodologie</a:t>
            </a:r>
          </a:p>
          <a:p>
            <a:r>
              <a:rPr lang="cs-CZ" dirty="0"/>
              <a:t>zkoumal hlavně slovní zásobu</a:t>
            </a:r>
          </a:p>
          <a:p>
            <a:pPr lvl="1"/>
            <a:r>
              <a:rPr lang="cs-CZ" dirty="0"/>
              <a:t>místní podoby vybraných slov, zvláštnosti </a:t>
            </a:r>
          </a:p>
          <a:p>
            <a:r>
              <a:rPr lang="cs-CZ" dirty="0"/>
              <a:t>100 krátkých vět </a:t>
            </a:r>
            <a:r>
              <a:rPr lang="cs-CZ" dirty="0">
                <a:sym typeface="Wingdings" panose="05000000000000000000" pitchFamily="2" charset="2"/>
              </a:rPr>
              <a:t> závěry i pro morfologii a syntax</a:t>
            </a:r>
          </a:p>
          <a:p>
            <a:r>
              <a:rPr lang="cs-CZ" dirty="0">
                <a:sym typeface="Wingdings" panose="05000000000000000000" pitchFamily="2" charset="2"/>
              </a:rPr>
              <a:t>spolupracovník </a:t>
            </a:r>
            <a:r>
              <a:rPr lang="cs-CZ" b="1" dirty="0">
                <a:sym typeface="Wingdings" panose="05000000000000000000" pitchFamily="2" charset="2"/>
              </a:rPr>
              <a:t>Edmond </a:t>
            </a:r>
            <a:r>
              <a:rPr lang="cs-CZ" b="1" dirty="0" err="1">
                <a:sym typeface="Wingdings" panose="05000000000000000000" pitchFamily="2" charset="2"/>
              </a:rPr>
              <a:t>Edmont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sám procestoval celou Francii (1897–1901), foneticky přepisoval veškeré údaje (639 míst)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celkem asi milion zapsaných tvarů… </a:t>
            </a:r>
          </a:p>
          <a:p>
            <a:r>
              <a:rPr lang="cs-CZ" dirty="0">
                <a:sym typeface="Wingdings" panose="05000000000000000000" pitchFamily="2" charset="2"/>
              </a:rPr>
              <a:t>problém s informanty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nic moc o nich nevíme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cca 700, převážně muži</a:t>
            </a:r>
          </a:p>
          <a:p>
            <a:r>
              <a:rPr lang="cs-CZ" dirty="0"/>
              <a:t>extrémně vlivný – sloužil za vzor dalším atlasům, JG vychoval sám své studenty, kteří v práci pokračovali</a:t>
            </a:r>
            <a:endParaRPr lang="en-GB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3433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4B10E-F569-2F87-A30D-29EF29E3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první metodologické otázky/problémy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50D59B-622E-E4A1-A511-71E7CF97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postupné ustalování metodologie</a:t>
            </a:r>
          </a:p>
          <a:p>
            <a:r>
              <a:rPr lang="cs-CZ" dirty="0"/>
              <a:t>jak vytvořit fonetický zápis (jednotně)</a:t>
            </a:r>
          </a:p>
          <a:p>
            <a:r>
              <a:rPr lang="cs-CZ" dirty="0"/>
              <a:t>jak zaznamenávat do map</a:t>
            </a:r>
          </a:p>
          <a:p>
            <a:r>
              <a:rPr lang="cs-CZ" dirty="0"/>
              <a:t>potřeba vyškolených terénních pracovníků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5405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FF3B5-C1F8-6B02-7136-1C85180B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mapy, atlasy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952DE2-F758-CCB2-B8B4-6D7A97D9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postupně vznikají první dialektologické atlasy ve světě</a:t>
            </a:r>
          </a:p>
          <a:p>
            <a:r>
              <a:rPr lang="cs-CZ" dirty="0"/>
              <a:t>1. pol. 20. stol.</a:t>
            </a:r>
          </a:p>
          <a:p>
            <a:r>
              <a:rPr lang="cs-CZ" dirty="0"/>
              <a:t>1926 německý</a:t>
            </a:r>
          </a:p>
          <a:p>
            <a:r>
              <a:rPr lang="cs-CZ" dirty="0"/>
              <a:t>italský (i městská nářečí)</a:t>
            </a:r>
          </a:p>
          <a:p>
            <a:r>
              <a:rPr lang="cs-CZ" dirty="0"/>
              <a:t>rumunský</a:t>
            </a:r>
          </a:p>
          <a:p>
            <a:r>
              <a:rPr lang="cs-CZ" dirty="0"/>
              <a:t>americká angličtina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2634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4630D-7BB2-B943-72F5-EBC1A858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mapy, atlasy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EE6F9-7544-51A5-8D12-1700FD867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uvědomění, že změny nejsou dílem náhody, ale zákonité</a:t>
            </a:r>
          </a:p>
          <a:p>
            <a:r>
              <a:rPr lang="cs-CZ" dirty="0"/>
              <a:t>faktory geografické, politické i kulturní</a:t>
            </a:r>
          </a:p>
          <a:p>
            <a:r>
              <a:rPr lang="cs-CZ" dirty="0"/>
              <a:t>jazykové změny – urychlují</a:t>
            </a:r>
          </a:p>
          <a:p>
            <a:pPr lvl="1"/>
            <a:r>
              <a:rPr lang="cs-CZ" dirty="0"/>
              <a:t>hlavní silnice</a:t>
            </a:r>
          </a:p>
          <a:p>
            <a:pPr lvl="1"/>
            <a:r>
              <a:rPr lang="cs-CZ" dirty="0"/>
              <a:t>lodní linky</a:t>
            </a:r>
          </a:p>
          <a:p>
            <a:r>
              <a:rPr lang="cs-CZ" dirty="0"/>
              <a:t>jazykové změny – blokují</a:t>
            </a:r>
          </a:p>
          <a:p>
            <a:pPr lvl="1"/>
            <a:r>
              <a:rPr lang="cs-CZ" dirty="0"/>
              <a:t>hory</a:t>
            </a:r>
          </a:p>
          <a:p>
            <a:pPr lvl="1"/>
            <a:r>
              <a:rPr lang="cs-CZ" dirty="0"/>
              <a:t>nepřístupný terén</a:t>
            </a:r>
          </a:p>
          <a:p>
            <a:r>
              <a:rPr lang="cs-CZ" dirty="0"/>
              <a:t>vliv kulturních center a vznik standardizované podoby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049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5502F-5959-F54E-24C8-3C53548A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mapy, atlasy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D0AF8-0AB3-C709-A752-D3E268247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centrum vs periferie</a:t>
            </a:r>
          </a:p>
          <a:p>
            <a:r>
              <a:rPr lang="cs-CZ" dirty="0"/>
              <a:t>často určité slovo stejná podoba na severu a jihu, v </a:t>
            </a:r>
            <a:r>
              <a:rPr lang="cs-CZ" dirty="0" err="1"/>
              <a:t>mezioblasti</a:t>
            </a:r>
            <a:r>
              <a:rPr lang="cs-CZ" dirty="0"/>
              <a:t> jiné</a:t>
            </a:r>
          </a:p>
          <a:p>
            <a:pPr lvl="1"/>
            <a:r>
              <a:rPr lang="cs-CZ" dirty="0"/>
              <a:t>v centru se začal používat nový tvar, který se ještě nedostal na periferii</a:t>
            </a:r>
          </a:p>
          <a:p>
            <a:r>
              <a:rPr lang="cs-CZ" dirty="0"/>
              <a:t>rumunština a portugalština vykazují shodné jevy přestože – protože – nejvýchodnější a nejzápadnější románské jazyky</a:t>
            </a:r>
          </a:p>
          <a:p>
            <a:r>
              <a:rPr lang="cs-CZ" dirty="0"/>
              <a:t>ale – periferie ovlivňována stykem s okolními zeměmi (jiné jazyky) – může tak někdy rychleji přebrat jev z jiného jazyka než centrum</a:t>
            </a:r>
          </a:p>
          <a:p>
            <a:r>
              <a:rPr lang="cs-CZ" dirty="0"/>
              <a:t>oba směry možné!</a:t>
            </a:r>
          </a:p>
        </p:txBody>
      </p:sp>
    </p:spTree>
    <p:extLst>
      <p:ext uri="{BB962C8B-B14F-4D97-AF65-F5344CB8AC3E}">
        <p14:creationId xmlns:p14="http://schemas.microsoft.com/office/powerpoint/2010/main" val="30937875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53108-7813-D4A2-E0FF-31615481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další vývoj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34DE2-12E9-473D-18CB-FC005EC2F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pol. 20. stol. – stagnace dialektologie</a:t>
            </a:r>
          </a:p>
          <a:p>
            <a:r>
              <a:rPr lang="cs-CZ" dirty="0"/>
              <a:t>poslední třetina 20. stol. – vzestup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 technologické možnosti, datově orientovaná l. disciplína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560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49656-410F-07E7-FFBF-90EB04C7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metodologie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DFF966-E4C3-DCB4-B651-3B1018493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/>
              <a:t>metody sběru materiálu</a:t>
            </a:r>
          </a:p>
          <a:p>
            <a:pPr marL="514350" indent="-514350">
              <a:buAutoNum type="alphaLcParenR"/>
            </a:pPr>
            <a:r>
              <a:rPr lang="cs-CZ" dirty="0"/>
              <a:t>výběr informátorů</a:t>
            </a:r>
          </a:p>
          <a:p>
            <a:pPr marL="514350" indent="-514350">
              <a:buAutoNum type="alphaLcParenR"/>
            </a:pPr>
            <a:r>
              <a:rPr lang="cs-CZ" dirty="0"/>
              <a:t>kartografické metody</a:t>
            </a:r>
          </a:p>
          <a:p>
            <a:pPr marL="514350" indent="-514350">
              <a:buAutoNum type="alphaLcParenR"/>
            </a:pPr>
            <a:r>
              <a:rPr lang="cs-CZ" dirty="0"/>
              <a:t>výkladové metody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656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F995C-AF28-9760-D053-CB5F3F49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metody sběru materiálu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BE7A1-BC2D-7836-BF80-643ACC9AD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 = empirický základ pro závěry o jazykové rozrůzněnosti</a:t>
            </a:r>
          </a:p>
          <a:p>
            <a:r>
              <a:rPr lang="cs-CZ" dirty="0"/>
              <a:t>vyžaduje – školené foneticky zdatné terénní pracovníky</a:t>
            </a:r>
          </a:p>
          <a:p>
            <a:endParaRPr lang="cs-CZ" dirty="0"/>
          </a:p>
          <a:p>
            <a:r>
              <a:rPr lang="cs-CZ" dirty="0"/>
              <a:t>(zvukové) zaznamenávání promluv a jejich excerpce (pořizování výtahů)</a:t>
            </a:r>
          </a:p>
          <a:p>
            <a:pPr lvl="1"/>
            <a:r>
              <a:rPr lang="cs-CZ" dirty="0"/>
              <a:t>vhodné obzvláště pro výzkum hláskoslovných a syntaktických jevů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983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A3063-0951-5281-A1B0-BABB9214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metody sběru materiálu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0C69E-FA66-FD0C-0FD6-B0B1FBD2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/>
          <a:lstStyle/>
          <a:p>
            <a:r>
              <a:rPr lang="cs-CZ" dirty="0"/>
              <a:t>a) přímý výzkum = sběr v terénu, bezprostřední spolupráce terénního výzkumníka a informátora, písemné zaznamenávání odpovědí + většinou nahráváno</a:t>
            </a:r>
          </a:p>
          <a:p>
            <a:endParaRPr lang="cs-CZ" dirty="0"/>
          </a:p>
          <a:p>
            <a:r>
              <a:rPr lang="cs-CZ" dirty="0"/>
              <a:t>b) nepřímý výzkum = korespondenční metoda, písemné vyplňování dotazníku neškoleným pracovníkem, časově úsporné, rozsáhlé území</a:t>
            </a:r>
          </a:p>
          <a:p>
            <a:pPr lvl="1"/>
            <a:endParaRPr lang="cs-CZ" dirty="0"/>
          </a:p>
          <a:p>
            <a:r>
              <a:rPr lang="cs-CZ" dirty="0"/>
              <a:t>hlavně dotazník</a:t>
            </a:r>
          </a:p>
          <a:p>
            <a:pPr lvl="1"/>
            <a:r>
              <a:rPr lang="cs-CZ" dirty="0"/>
              <a:t>data musí být mezi sebou porovnatelná</a:t>
            </a:r>
          </a:p>
          <a:p>
            <a:pPr lvl="1"/>
            <a:r>
              <a:rPr lang="cs-CZ" dirty="0"/>
              <a:t>formální/neformální</a:t>
            </a:r>
          </a:p>
          <a:p>
            <a:pPr lvl="1"/>
            <a:r>
              <a:rPr lang="cs-CZ" dirty="0"/>
              <a:t>přímý/nepřímý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0474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2D42D-89BD-0A81-FF19-CC393635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přímý dotazník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FC5BA-8054-802D-ADED-FCC62D87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psané nebo mluvené</a:t>
            </a:r>
          </a:p>
          <a:p>
            <a:endParaRPr lang="cs-CZ" dirty="0"/>
          </a:p>
          <a:p>
            <a:r>
              <a:rPr lang="cs-CZ" dirty="0"/>
              <a:t>za základ se bere neutrální podoba slov</a:t>
            </a:r>
          </a:p>
          <a:p>
            <a:endParaRPr lang="cs-CZ" dirty="0"/>
          </a:p>
          <a:p>
            <a:r>
              <a:rPr lang="cs-CZ" dirty="0"/>
              <a:t>výzkumník se ptá informátorů</a:t>
            </a:r>
          </a:p>
          <a:p>
            <a:r>
              <a:rPr lang="cs-CZ" dirty="0"/>
              <a:t>např. „Jak říkáte …?“</a:t>
            </a:r>
          </a:p>
          <a:p>
            <a:pPr lvl="1"/>
            <a:r>
              <a:rPr lang="cs-CZ" dirty="0"/>
              <a:t>lahvi	</a:t>
            </a:r>
          </a:p>
        </p:txBody>
      </p:sp>
    </p:spTree>
    <p:extLst>
      <p:ext uri="{BB962C8B-B14F-4D97-AF65-F5344CB8AC3E}">
        <p14:creationId xmlns:p14="http://schemas.microsoft.com/office/powerpoint/2010/main" val="140812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09317-E93E-ADDB-EDC0-5845297C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fonetika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5831-6F0E-034F-5C62-D4A2568F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studium hláskových alternací</a:t>
            </a:r>
          </a:p>
          <a:p>
            <a:r>
              <a:rPr lang="cs" dirty="0"/>
              <a:t>odhalení </a:t>
            </a:r>
            <a:r>
              <a:rPr lang="cs" i="1" dirty="0"/>
              <a:t>pravidel</a:t>
            </a:r>
            <a:r>
              <a:rPr lang="cs" dirty="0"/>
              <a:t> řídících alternace</a:t>
            </a:r>
          </a:p>
          <a:p>
            <a:r>
              <a:rPr lang="cs" dirty="0"/>
              <a:t>klasifikace hlásek podle místa a způsobu artikulace</a:t>
            </a:r>
          </a:p>
          <a:p>
            <a:r>
              <a:rPr lang="cs" dirty="0"/>
              <a:t>evropští fonetikové dospěli ke srovnatelným závěrům týkajícím se artikulace a klasifikace hlásek až v 19. stol. 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4808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2D42D-89BD-0A81-FF19-CC393635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přímý dotazník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FC5BA-8054-802D-ADED-FCC62D87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psané nebo mluvené</a:t>
            </a:r>
          </a:p>
          <a:p>
            <a:endParaRPr lang="cs-CZ" dirty="0"/>
          </a:p>
          <a:p>
            <a:r>
              <a:rPr lang="cs-CZ" dirty="0"/>
              <a:t>za základ se bere neutrální podoba slov</a:t>
            </a:r>
          </a:p>
          <a:p>
            <a:endParaRPr lang="cs-CZ" dirty="0"/>
          </a:p>
          <a:p>
            <a:r>
              <a:rPr lang="cs-CZ" dirty="0"/>
              <a:t>výzkumník se ptá informátorů</a:t>
            </a:r>
          </a:p>
          <a:p>
            <a:r>
              <a:rPr lang="cs-CZ" dirty="0"/>
              <a:t>např. „Jak říkáte …?“</a:t>
            </a:r>
          </a:p>
          <a:p>
            <a:pPr lvl="1"/>
            <a:r>
              <a:rPr lang="cs-CZ" dirty="0"/>
              <a:t>lahvi		</a:t>
            </a:r>
            <a:r>
              <a:rPr lang="cs-CZ" dirty="0">
                <a:sym typeface="Wingdings" panose="05000000000000000000" pitchFamily="2" charset="2"/>
              </a:rPr>
              <a:t> flaška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3978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2D42D-89BD-0A81-FF19-CC393635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přímý dotazník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FC5BA-8054-802D-ADED-FCC62D87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psané nebo mluvené</a:t>
            </a:r>
          </a:p>
          <a:p>
            <a:endParaRPr lang="cs-CZ" dirty="0"/>
          </a:p>
          <a:p>
            <a:r>
              <a:rPr lang="cs-CZ" dirty="0"/>
              <a:t>za základ se bere neutrální podoba slov</a:t>
            </a:r>
          </a:p>
          <a:p>
            <a:endParaRPr lang="cs-CZ" dirty="0"/>
          </a:p>
          <a:p>
            <a:r>
              <a:rPr lang="cs-CZ" dirty="0"/>
              <a:t>výzkumník se ptá informátorů</a:t>
            </a:r>
          </a:p>
          <a:p>
            <a:r>
              <a:rPr lang="cs-CZ" dirty="0"/>
              <a:t>např. „Jak říkáte …?“</a:t>
            </a:r>
          </a:p>
          <a:p>
            <a:pPr lvl="1"/>
            <a:r>
              <a:rPr lang="cs-CZ" dirty="0"/>
              <a:t>lahvi		</a:t>
            </a:r>
            <a:r>
              <a:rPr lang="cs-CZ" dirty="0">
                <a:sym typeface="Wingdings" panose="05000000000000000000" pitchFamily="2" charset="2"/>
              </a:rPr>
              <a:t> flaška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keři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6803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2D42D-89BD-0A81-FF19-CC393635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přímý dotazník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FC5BA-8054-802D-ADED-FCC62D87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psané nebo mluvené</a:t>
            </a:r>
          </a:p>
          <a:p>
            <a:endParaRPr lang="cs-CZ" dirty="0"/>
          </a:p>
          <a:p>
            <a:r>
              <a:rPr lang="cs-CZ" dirty="0"/>
              <a:t>za základ se bere neutrální podoba slov</a:t>
            </a:r>
          </a:p>
          <a:p>
            <a:endParaRPr lang="cs-CZ" dirty="0"/>
          </a:p>
          <a:p>
            <a:r>
              <a:rPr lang="cs-CZ" dirty="0"/>
              <a:t>výzkumník se ptá informátorů</a:t>
            </a:r>
          </a:p>
          <a:p>
            <a:r>
              <a:rPr lang="cs-CZ" dirty="0"/>
              <a:t>např. „Jak říkáte …?“</a:t>
            </a:r>
          </a:p>
          <a:p>
            <a:pPr lvl="1"/>
            <a:r>
              <a:rPr lang="cs-CZ" dirty="0"/>
              <a:t>lahvi		</a:t>
            </a:r>
            <a:r>
              <a:rPr lang="cs-CZ" dirty="0">
                <a:sym typeface="Wingdings" panose="05000000000000000000" pitchFamily="2" charset="2"/>
              </a:rPr>
              <a:t> flaška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keři		 </a:t>
            </a:r>
            <a:r>
              <a:rPr lang="cs-CZ" dirty="0" err="1">
                <a:sym typeface="Wingdings" panose="05000000000000000000" pitchFamily="2" charset="2"/>
              </a:rPr>
              <a:t>křak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2295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2D42D-89BD-0A81-FF19-CC393635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přímý dotazník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FC5BA-8054-802D-ADED-FCC62D87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psané nebo mluvené</a:t>
            </a:r>
          </a:p>
          <a:p>
            <a:endParaRPr lang="cs-CZ" dirty="0"/>
          </a:p>
          <a:p>
            <a:r>
              <a:rPr lang="cs-CZ" dirty="0"/>
              <a:t>za základ se bere neutrální podoba slov</a:t>
            </a:r>
          </a:p>
          <a:p>
            <a:endParaRPr lang="cs-CZ" dirty="0"/>
          </a:p>
          <a:p>
            <a:r>
              <a:rPr lang="cs-CZ" dirty="0"/>
              <a:t>výzkumník se ptá informátorů</a:t>
            </a:r>
          </a:p>
          <a:p>
            <a:r>
              <a:rPr lang="cs-CZ" dirty="0"/>
              <a:t>např. „Jak říkáte …?“</a:t>
            </a:r>
          </a:p>
          <a:p>
            <a:pPr lvl="1"/>
            <a:r>
              <a:rPr lang="cs-CZ" dirty="0"/>
              <a:t>lahvi		</a:t>
            </a:r>
            <a:r>
              <a:rPr lang="cs-CZ" dirty="0">
                <a:sym typeface="Wingdings" panose="05000000000000000000" pitchFamily="2" charset="2"/>
              </a:rPr>
              <a:t> flaška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keři		 </a:t>
            </a:r>
            <a:r>
              <a:rPr lang="cs-CZ" dirty="0" err="1">
                <a:sym typeface="Wingdings" panose="05000000000000000000" pitchFamily="2" charset="2"/>
              </a:rPr>
              <a:t>křak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půllitru na pivo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8504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2D42D-89BD-0A81-FF19-CC393635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přímý dotazník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FC5BA-8054-802D-ADED-FCC62D87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psané nebo mluvené</a:t>
            </a:r>
          </a:p>
          <a:p>
            <a:endParaRPr lang="cs-CZ" dirty="0"/>
          </a:p>
          <a:p>
            <a:r>
              <a:rPr lang="cs-CZ" dirty="0"/>
              <a:t>za základ se bere neutrální podoba slov</a:t>
            </a:r>
          </a:p>
          <a:p>
            <a:endParaRPr lang="cs-CZ" dirty="0"/>
          </a:p>
          <a:p>
            <a:r>
              <a:rPr lang="cs-CZ" dirty="0"/>
              <a:t>výzkumník se ptá informátorů</a:t>
            </a:r>
          </a:p>
          <a:p>
            <a:r>
              <a:rPr lang="cs-CZ" dirty="0"/>
              <a:t>např. „Jak říkáte …?“</a:t>
            </a:r>
          </a:p>
          <a:p>
            <a:pPr lvl="1"/>
            <a:r>
              <a:rPr lang="cs-CZ" dirty="0"/>
              <a:t>lahvi		</a:t>
            </a:r>
            <a:r>
              <a:rPr lang="cs-CZ" dirty="0">
                <a:sym typeface="Wingdings" panose="05000000000000000000" pitchFamily="2" charset="2"/>
              </a:rPr>
              <a:t> flaška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keři		 </a:t>
            </a:r>
            <a:r>
              <a:rPr lang="cs-CZ" dirty="0" err="1">
                <a:sym typeface="Wingdings" panose="05000000000000000000" pitchFamily="2" charset="2"/>
              </a:rPr>
              <a:t>křak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půllitru na pivo	 </a:t>
            </a:r>
            <a:r>
              <a:rPr lang="cs-CZ" dirty="0" err="1">
                <a:sym typeface="Wingdings" panose="05000000000000000000" pitchFamily="2" charset="2"/>
              </a:rPr>
              <a:t>krygl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16507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A1B72-3467-AB3E-5CBD-D5C28037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nepřímý dotazník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83B93-AE01-ABC6-A699-E05AF4B0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r>
              <a:rPr lang="cs-CZ" dirty="0"/>
              <a:t>výzkumník má pobízet informátora, aby podal co nejpřirozenější reakci (responsi)</a:t>
            </a:r>
          </a:p>
          <a:p>
            <a:r>
              <a:rPr lang="cs-CZ" dirty="0"/>
              <a:t>vhodnější bo přirozenější</a:t>
            </a:r>
          </a:p>
          <a:p>
            <a:r>
              <a:rPr lang="cs-CZ" dirty="0"/>
              <a:t>upřednostňovány</a:t>
            </a:r>
          </a:p>
          <a:p>
            <a:r>
              <a:rPr lang="cs-CZ" dirty="0"/>
              <a:t>ale složitější, delší</a:t>
            </a:r>
          </a:p>
          <a:p>
            <a:r>
              <a:rPr lang="cs-CZ" dirty="0"/>
              <a:t>např. držím hrnek a zeptám se, jak tomu říkají – nepodsouvám tak žádný výraz</a:t>
            </a:r>
          </a:p>
        </p:txBody>
      </p:sp>
    </p:spTree>
    <p:extLst>
      <p:ext uri="{BB962C8B-B14F-4D97-AF65-F5344CB8AC3E}">
        <p14:creationId xmlns:p14="http://schemas.microsoft.com/office/powerpoint/2010/main" val="38113666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3FB16-7DB1-F6D0-8EE7-C6ADDE08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nevýhody dotazníků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3C12E2-AEEC-81B6-4116-DBC0A6569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těžké navodit přirozenou situaci</a:t>
            </a:r>
          </a:p>
          <a:p>
            <a:r>
              <a:rPr lang="cs-CZ" dirty="0"/>
              <a:t>odpovědi nejdou pokládat za stoprocentní</a:t>
            </a:r>
          </a:p>
          <a:p>
            <a:endParaRPr lang="cs-CZ" dirty="0"/>
          </a:p>
          <a:p>
            <a:r>
              <a:rPr lang="cs-CZ" dirty="0"/>
              <a:t>lepší – delší rozhovor, ideálně na téma, které informátora zajímá</a:t>
            </a:r>
          </a:p>
          <a:p>
            <a:pPr lvl="1"/>
            <a:r>
              <a:rPr lang="cs-CZ" dirty="0"/>
              <a:t>uvolněnější</a:t>
            </a:r>
          </a:p>
          <a:p>
            <a:pPr lvl="1"/>
            <a:r>
              <a:rPr lang="cs-CZ" dirty="0"/>
              <a:t>je třeba nahrávat</a:t>
            </a:r>
          </a:p>
          <a:p>
            <a:endParaRPr lang="cs-CZ" dirty="0"/>
          </a:p>
          <a:p>
            <a:r>
              <a:rPr lang="cs-CZ" dirty="0"/>
              <a:t>obecně je lepší nahrávat, aby se výzkumník soustředil na situaci, a ne na přepis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941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35222-ED1E-3047-53F9-57DA7398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paradox pozorovatele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48E08-F995-E962-B6F5-4C925E44B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Wiliam </a:t>
            </a:r>
            <a:r>
              <a:rPr lang="cs-CZ" dirty="0" err="1"/>
              <a:t>Labov</a:t>
            </a:r>
            <a:r>
              <a:rPr lang="cs-CZ" dirty="0"/>
              <a:t> – cílem výzkumu je zjistit, jak lidé mluví, když nejsou pozorování</a:t>
            </a:r>
          </a:p>
          <a:p>
            <a:r>
              <a:rPr lang="cs-CZ" dirty="0"/>
              <a:t>neformální projev je systematičtější, pravidelnější, nevýběrový</a:t>
            </a:r>
          </a:p>
          <a:p>
            <a:endParaRPr lang="cs-CZ" dirty="0"/>
          </a:p>
          <a:p>
            <a:r>
              <a:rPr lang="cs-CZ" dirty="0"/>
              <a:t>možnosti, jak obejít</a:t>
            </a:r>
          </a:p>
          <a:p>
            <a:pPr lvl="1"/>
            <a:r>
              <a:rPr lang="cs-CZ" dirty="0"/>
              <a:t>nahrávat i mimo označený rozhovor</a:t>
            </a:r>
          </a:p>
          <a:p>
            <a:pPr lvl="1"/>
            <a:r>
              <a:rPr lang="cs-CZ" dirty="0"/>
              <a:t>odvést pozornost od situace – emočně zaujmout</a:t>
            </a:r>
          </a:p>
          <a:p>
            <a:pPr lvl="1"/>
            <a:r>
              <a:rPr lang="cs-CZ" dirty="0"/>
              <a:t>pokládat šokující otázky</a:t>
            </a:r>
          </a:p>
          <a:p>
            <a:pPr lvl="1"/>
            <a:r>
              <a:rPr lang="cs-CZ" dirty="0"/>
              <a:t>nahrávat skupiny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5980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90F07-2354-3894-93F6-0950D204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výběr informátorů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3DE4C-C54A-D9C2-143D-061526B8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obvyklý přístup – vybírání tzv. </a:t>
            </a:r>
            <a:r>
              <a:rPr lang="cs-CZ" dirty="0" err="1"/>
              <a:t>NORMů</a:t>
            </a:r>
            <a:endParaRPr lang="cs-CZ" dirty="0"/>
          </a:p>
          <a:p>
            <a:pPr lvl="1"/>
            <a:r>
              <a:rPr lang="cs-CZ" b="1" dirty="0" err="1"/>
              <a:t>N</a:t>
            </a:r>
            <a:r>
              <a:rPr lang="cs-CZ" dirty="0" err="1"/>
              <a:t>onmobile</a:t>
            </a:r>
            <a:r>
              <a:rPr lang="cs-CZ" dirty="0"/>
              <a:t> </a:t>
            </a:r>
            <a:r>
              <a:rPr lang="cs-CZ" b="1" dirty="0" err="1"/>
              <a:t>O</a:t>
            </a:r>
            <a:r>
              <a:rPr lang="cs-CZ" dirty="0" err="1"/>
              <a:t>lder</a:t>
            </a:r>
            <a:r>
              <a:rPr lang="cs-CZ" dirty="0"/>
              <a:t> </a:t>
            </a:r>
            <a:r>
              <a:rPr lang="cs-CZ" b="1" dirty="0" err="1"/>
              <a:t>R</a:t>
            </a:r>
            <a:r>
              <a:rPr lang="cs-CZ" dirty="0" err="1"/>
              <a:t>ural</a:t>
            </a:r>
            <a:r>
              <a:rPr lang="cs-CZ" dirty="0"/>
              <a:t> </a:t>
            </a:r>
            <a:r>
              <a:rPr lang="cs-CZ" b="1" dirty="0" err="1"/>
              <a:t>M</a:t>
            </a:r>
            <a:r>
              <a:rPr lang="cs-CZ" dirty="0" err="1"/>
              <a:t>ales</a:t>
            </a:r>
            <a:endParaRPr lang="cs-CZ" dirty="0"/>
          </a:p>
          <a:p>
            <a:pPr>
              <a:buFont typeface="Wingdings" panose="05000000000000000000" pitchFamily="2" charset="2"/>
              <a:buChar char="ß"/>
            </a:pPr>
            <a:r>
              <a:rPr lang="cs-CZ" dirty="0">
                <a:sym typeface="Wingdings" panose="05000000000000000000" pitchFamily="2" charset="2"/>
              </a:rPr>
              <a:t> velmi úzký výběr, pravděpodobně silně ovlivňuje výsledky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cs-CZ" dirty="0">
                <a:sym typeface="Wingdings" panose="05000000000000000000" pitchFamily="2" charset="2"/>
              </a:rPr>
              <a:t> nejedná se o reprezentativní výběr populace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cs-CZ" dirty="0">
                <a:sym typeface="Wingdings" panose="05000000000000000000" pitchFamily="2" charset="2"/>
              </a:rPr>
              <a:t>„lingvistická archeologie“ – dolují se z co nejstarších lidí co nejstarší doklady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co to však vypovídá o současném stavu dialektu…?</a:t>
            </a:r>
          </a:p>
          <a:p>
            <a:pPr>
              <a:buFont typeface="Wingdings" panose="05000000000000000000" pitchFamily="2" charset="2"/>
              <a:buChar char="ß"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 moderní dialektologie – vybírání reprezentativnějších vzorků, snaha    	o systémovější zkoumání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38730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7931A-0C02-F69C-CD71-B5DB3676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kartografické metody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ABE0D-3AE0-924C-6608-282EA160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zobrazení jevů na podkladovou mapu, na níž je vyznačena síť lokalit (obcí, měst), v nichž byl uskutečněn sběr materiálu</a:t>
            </a:r>
          </a:p>
          <a:p>
            <a:r>
              <a:rPr lang="cs-CZ" dirty="0"/>
              <a:t>izoglosa = hranice území, kde se vyskytuje určitý jev</a:t>
            </a:r>
          </a:p>
          <a:p>
            <a:pPr lvl="1"/>
            <a:r>
              <a:rPr lang="cs-CZ" dirty="0"/>
              <a:t>nebývají jednoznačné – je třeba zakreslit, pokud nějaký jev mimo izoglosu</a:t>
            </a:r>
          </a:p>
          <a:p>
            <a:r>
              <a:rPr lang="cs-CZ" dirty="0"/>
              <a:t>různé metody</a:t>
            </a:r>
          </a:p>
          <a:p>
            <a:pPr lvl="1"/>
            <a:r>
              <a:rPr lang="cs-CZ" dirty="0"/>
              <a:t>nápisová (nejjednodušší, hl. v počátcích, jev zapsán písemně do mapy)</a:t>
            </a:r>
          </a:p>
          <a:p>
            <a:pPr lvl="1"/>
            <a:r>
              <a:rPr lang="cs-CZ" dirty="0" err="1"/>
              <a:t>symbolová</a:t>
            </a:r>
            <a:r>
              <a:rPr lang="cs-CZ" dirty="0"/>
              <a:t> (jaz. jev zobrazen v podobě zástupného znaku)</a:t>
            </a:r>
          </a:p>
          <a:p>
            <a:pPr lvl="1"/>
            <a:r>
              <a:rPr lang="cs-CZ" dirty="0"/>
              <a:t>metody plošného (areálového) zobrazení (přehledné)</a:t>
            </a:r>
          </a:p>
          <a:p>
            <a:pPr lvl="2"/>
            <a:r>
              <a:rPr lang="cs-CZ" dirty="0" err="1"/>
              <a:t>izoglosová</a:t>
            </a:r>
            <a:r>
              <a:rPr lang="cs-CZ" dirty="0"/>
              <a:t> metoda = jev vymezen pomocí izoglosy</a:t>
            </a:r>
          </a:p>
          <a:p>
            <a:pPr lvl="2"/>
            <a:r>
              <a:rPr lang="cs-CZ" dirty="0" err="1"/>
              <a:t>šrafová</a:t>
            </a:r>
            <a:r>
              <a:rPr lang="cs-CZ" dirty="0"/>
              <a:t> metoda = areál výskytu označen šrafováním</a:t>
            </a:r>
          </a:p>
          <a:p>
            <a:pPr lvl="1"/>
            <a:r>
              <a:rPr lang="cs-CZ" dirty="0"/>
              <a:t>ideální – kombinování </a:t>
            </a:r>
          </a:p>
        </p:txBody>
      </p:sp>
    </p:spTree>
    <p:extLst>
      <p:ext uri="{BB962C8B-B14F-4D97-AF65-F5344CB8AC3E}">
        <p14:creationId xmlns:p14="http://schemas.microsoft.com/office/powerpoint/2010/main" val="315274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B81F1-0462-CCC6-3920-404A6662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Pániniho</a:t>
            </a:r>
            <a:r>
              <a:rPr lang="cs-CZ" b="1" dirty="0"/>
              <a:t> gramatika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AA9F7-CA18-C92B-3AB4-D0827D25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/>
              <a:t>přelom 5. a 4. stol. př. n. l.</a:t>
            </a:r>
          </a:p>
          <a:p>
            <a:r>
              <a:rPr lang="cs-CZ" i="1" dirty="0"/>
              <a:t>Osm knih </a:t>
            </a:r>
            <a:r>
              <a:rPr lang="cs-CZ" dirty="0"/>
              <a:t>= </a:t>
            </a:r>
            <a:r>
              <a:rPr lang="cs" i="1" dirty="0"/>
              <a:t>Astádhyáyí</a:t>
            </a:r>
          </a:p>
          <a:p>
            <a:r>
              <a:rPr lang="cs" dirty="0"/>
              <a:t>nejstarší dochovaná gramatika vůbec (sanskrt)</a:t>
            </a:r>
          </a:p>
          <a:p>
            <a:endParaRPr lang="cs" dirty="0"/>
          </a:p>
          <a:p>
            <a:r>
              <a:rPr lang="cs" dirty="0">
                <a:sym typeface="Wingdings" panose="05000000000000000000" pitchFamily="2" charset="2"/>
              </a:rPr>
              <a:t>cituje přes 60 svých předchůdců (návaznost na tradici popisu gramatiky)</a:t>
            </a:r>
          </a:p>
          <a:p>
            <a:r>
              <a:rPr lang="cs" dirty="0">
                <a:sym typeface="Wingdings" panose="05000000000000000000" pitchFamily="2" charset="2"/>
              </a:rPr>
              <a:t>později často komentována (oprava chyb, aktualizace – nezachycoval soudobý jazyk)</a:t>
            </a:r>
          </a:p>
          <a:p>
            <a:endParaRPr lang="cs" dirty="0">
              <a:sym typeface="Wingdings" panose="05000000000000000000" pitchFamily="2" charset="2"/>
            </a:endParaRPr>
          </a:p>
          <a:p>
            <a:endParaRPr lang="c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516032-160A-32FE-3C72-DA98C054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407" y="979607"/>
            <a:ext cx="3486329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275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51CE1-DAC4-0FB2-5925-B3C97F06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výkladové metody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026A6-CFB9-47D4-1851-EFF0B335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vycházejí z atlasu</a:t>
            </a:r>
          </a:p>
          <a:p>
            <a:r>
              <a:rPr lang="cs-CZ" dirty="0"/>
              <a:t>zaměření na analýzu hláskoslovnou, morfologickou či lexikum</a:t>
            </a:r>
          </a:p>
          <a:p>
            <a:r>
              <a:rPr lang="cs-CZ" dirty="0"/>
              <a:t>distribuce hlásek, slovotvorných afixů, sémantický rozbor, lexikální vztahy (synonymie, polysémie, …), tvorba slov, motivace pojmenování, popř. etymologie</a:t>
            </a:r>
          </a:p>
          <a:p>
            <a:r>
              <a:rPr lang="cs-CZ" dirty="0"/>
              <a:t>analýza vyžaduje teoretické znalosti ze všech jaz. rovin</a:t>
            </a:r>
          </a:p>
          <a:p>
            <a:r>
              <a:rPr lang="cs-CZ" dirty="0"/>
              <a:t>rozměr navíc – sociální zařazení informantů</a:t>
            </a:r>
          </a:p>
          <a:p>
            <a:r>
              <a:rPr lang="cs-CZ" dirty="0"/>
              <a:t>antropologické povědomí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03311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EDFE2-AC43-3A31-09EA-A3833320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dialekt…?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63099-4D68-7F06-1E24-680AE3D5D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125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EDFE2-AC43-3A31-09EA-A3833320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dialekt…?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63099-4D68-7F06-1E24-680AE3D5D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– tradiční teritoriální nářečí</a:t>
            </a:r>
          </a:p>
          <a:p>
            <a:pPr lvl="1"/>
            <a:r>
              <a:rPr lang="cs-CZ" dirty="0"/>
              <a:t>geograficky vymezený útvar národního jazyka</a:t>
            </a:r>
          </a:p>
          <a:p>
            <a:pPr lvl="1"/>
            <a:r>
              <a:rPr lang="cs-CZ" dirty="0"/>
              <a:t>určen vztahem k jiným jeho útvarům</a:t>
            </a:r>
          </a:p>
          <a:p>
            <a:r>
              <a:rPr lang="cs-CZ" dirty="0"/>
              <a:t>obvykle – </a:t>
            </a:r>
            <a:r>
              <a:rPr lang="cs-CZ" dirty="0" err="1"/>
              <a:t>substandardní</a:t>
            </a:r>
            <a:r>
              <a:rPr lang="cs-CZ" dirty="0"/>
              <a:t> forma</a:t>
            </a:r>
          </a:p>
          <a:p>
            <a:pPr lvl="1"/>
            <a:r>
              <a:rPr lang="cs-CZ" dirty="0"/>
              <a:t>nižší status</a:t>
            </a:r>
          </a:p>
          <a:p>
            <a:pPr lvl="1"/>
            <a:r>
              <a:rPr lang="cs-CZ" dirty="0"/>
              <a:t>spojeno s „pracující třídou“, vesnicí, rolnictvím, životě sociálně neprestižním</a:t>
            </a:r>
          </a:p>
          <a:p>
            <a:pPr lvl="1"/>
            <a:r>
              <a:rPr lang="cs-CZ" dirty="0"/>
              <a:t>považováno za odchylku od normy</a:t>
            </a:r>
          </a:p>
          <a:p>
            <a:r>
              <a:rPr lang="cs-CZ" dirty="0"/>
              <a:t>občas – jazyky v odlehlých částech světa bez psané podoby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866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AD923-F76B-5CB6-4F9C-A9021D18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dialekt…?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383AF-6B01-6ECB-CC56-F206B3D58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/>
              <a:t>Dialectology</a:t>
            </a:r>
            <a:r>
              <a:rPr lang="cs-CZ" b="1" i="1" dirty="0"/>
              <a:t> </a:t>
            </a:r>
            <a:r>
              <a:rPr lang="cs-CZ" b="1" dirty="0"/>
              <a:t>J. K. </a:t>
            </a:r>
            <a:r>
              <a:rPr lang="cs-CZ" b="1" dirty="0" err="1"/>
              <a:t>Chambers</a:t>
            </a:r>
            <a:r>
              <a:rPr lang="cs-CZ" b="1" dirty="0"/>
              <a:t> + P. </a:t>
            </a:r>
            <a:r>
              <a:rPr lang="cs-CZ" b="1" dirty="0" err="1"/>
              <a:t>Trudgill</a:t>
            </a:r>
            <a:endParaRPr lang="cs-CZ" b="1" dirty="0"/>
          </a:p>
          <a:p>
            <a:r>
              <a:rPr lang="cs-CZ" dirty="0"/>
              <a:t>jiné pojetí</a:t>
            </a:r>
          </a:p>
          <a:p>
            <a:endParaRPr lang="cs-CZ" dirty="0"/>
          </a:p>
          <a:p>
            <a:r>
              <a:rPr lang="cs-CZ" dirty="0"/>
              <a:t>žádný dialekt není lingvisticky nadřazen jinému</a:t>
            </a:r>
          </a:p>
          <a:p>
            <a:r>
              <a:rPr lang="cs-CZ" dirty="0"/>
              <a:t>každý mluvčí je mluvčí min. 1 dialektu</a:t>
            </a:r>
          </a:p>
          <a:p>
            <a:r>
              <a:rPr lang="cs-CZ" dirty="0"/>
              <a:t>spisovná čeština je dialekt stejně jako každá jiná čeština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70793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120DC-421D-50FC-9BB4-21E04931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dialekt…?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6C96E-5DAE-9728-3660-7B2EC159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bývá užitečné považovat dialekt za dialekt nějakého jazyka (jeho pododdíly)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51531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120DC-421D-50FC-9BB4-21E04931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dialekt…?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6C96E-5DAE-9728-3660-7B2EC159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bývá užitečné považovat dialekt za dialekt nějakého jazyka (jeho pododdíly)</a:t>
            </a:r>
          </a:p>
          <a:p>
            <a:r>
              <a:rPr lang="cs-CZ" dirty="0"/>
              <a:t>ovšem otázka – co je to jazyk..?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971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0750F-3CA7-A28B-B12B-DAA7C45E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jazyk…?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1250D-5FDB-AA1D-0A55-C9A139CB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 všech vzájemně srozumitelných dialektů</a:t>
            </a:r>
          </a:p>
        </p:txBody>
      </p:sp>
    </p:spTree>
    <p:extLst>
      <p:ext uri="{BB962C8B-B14F-4D97-AF65-F5344CB8AC3E}">
        <p14:creationId xmlns:p14="http://schemas.microsoft.com/office/powerpoint/2010/main" val="213407278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0750F-3CA7-A28B-B12B-DAA7C45E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jazyk…?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1250D-5FDB-AA1D-0A55-C9A139CB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 všech vzájemně srozumitelných dialektů</a:t>
            </a:r>
          </a:p>
          <a:p>
            <a:r>
              <a:rPr lang="cs-CZ" dirty="0"/>
              <a:t>ale: čeština a slovenština si jsou vzájemně srozumitelné…</a:t>
            </a:r>
          </a:p>
          <a:p>
            <a:r>
              <a:rPr lang="cs-CZ" dirty="0"/>
              <a:t>a naopak: např. v němčině jsou dialekty, které si vzájemně nerozumí</a:t>
            </a:r>
          </a:p>
        </p:txBody>
      </p:sp>
    </p:spTree>
    <p:extLst>
      <p:ext uri="{BB962C8B-B14F-4D97-AF65-F5344CB8AC3E}">
        <p14:creationId xmlns:p14="http://schemas.microsoft.com/office/powerpoint/2010/main" val="382428640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0750F-3CA7-A28B-B12B-DAA7C45E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jazyk…?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1250D-5FDB-AA1D-0A55-C9A139CB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 všech vzájemně srozumitelných dialektů</a:t>
            </a:r>
          </a:p>
          <a:p>
            <a:r>
              <a:rPr lang="cs-CZ" dirty="0"/>
              <a:t>ale: čeština a slovenština si jsou vzájemně srozumitelné…</a:t>
            </a:r>
          </a:p>
          <a:p>
            <a:r>
              <a:rPr lang="cs-CZ" dirty="0"/>
              <a:t>a naopak: např. v němčině jsou dialekty, které si vzájemně nerozumí</a:t>
            </a:r>
          </a:p>
          <a:p>
            <a:r>
              <a:rPr lang="cs-CZ" dirty="0"/>
              <a:t>navíc srozumitelnost nemusí platit oběma směry!</a:t>
            </a:r>
          </a:p>
        </p:txBody>
      </p:sp>
    </p:spTree>
    <p:extLst>
      <p:ext uri="{BB962C8B-B14F-4D97-AF65-F5344CB8AC3E}">
        <p14:creationId xmlns:p14="http://schemas.microsoft.com/office/powerpoint/2010/main" val="36848408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0750F-3CA7-A28B-B12B-DAA7C45E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jazyk…?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1250D-5FDB-AA1D-0A55-C9A139CB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 všech vzájemně srozumitelných dialektů</a:t>
            </a:r>
          </a:p>
          <a:p>
            <a:r>
              <a:rPr lang="cs-CZ" dirty="0"/>
              <a:t>ale: čeština a slovenština si jsou vzájemně srozumitelné…</a:t>
            </a:r>
          </a:p>
          <a:p>
            <a:r>
              <a:rPr lang="cs-CZ" dirty="0"/>
              <a:t>a naopak: např. v němčině jsou dialekty, které si vzájemně nerozumí</a:t>
            </a:r>
          </a:p>
          <a:p>
            <a:r>
              <a:rPr lang="cs-CZ" dirty="0"/>
              <a:t>navíc srozumitelnost nemusí platit oběma směry!</a:t>
            </a:r>
          </a:p>
          <a:p>
            <a:pPr lvl="1"/>
            <a:r>
              <a:rPr lang="cs-CZ" dirty="0"/>
              <a:t>Dánové prý rozumí Norům lépe než naopak</a:t>
            </a:r>
          </a:p>
          <a:p>
            <a:pPr lvl="1"/>
            <a:r>
              <a:rPr lang="cs-CZ" dirty="0"/>
              <a:t>situace v Africe</a:t>
            </a:r>
          </a:p>
          <a:p>
            <a:pPr lvl="2"/>
            <a:r>
              <a:rPr lang="cs-CZ" dirty="0"/>
              <a:t>skupina mluvčích A tvrdila, že rozumí jazyku skupiny B, ale B tvrdilo, že nerozumí A</a:t>
            </a:r>
          </a:p>
          <a:p>
            <a:pPr lvl="2"/>
            <a:r>
              <a:rPr lang="cs-CZ" dirty="0"/>
              <a:t>ukázalo se: A je mocnější, chce zahrnout B do svého území a proto proklamuje, že mají stejný jazyk, a tedy by měli tvořit jeden územní celek</a:t>
            </a:r>
          </a:p>
        </p:txBody>
      </p:sp>
    </p:spTree>
    <p:extLst>
      <p:ext uri="{BB962C8B-B14F-4D97-AF65-F5344CB8AC3E}">
        <p14:creationId xmlns:p14="http://schemas.microsoft.com/office/powerpoint/2010/main" val="408066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994D8-8CFA-274D-F192-644816EA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Pániniho</a:t>
            </a:r>
            <a:r>
              <a:rPr lang="cs-CZ" b="1" dirty="0"/>
              <a:t> gramatika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F9F95-E810-0A6F-5464-E6DDDD46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" dirty="0"/>
              <a:t>Astadhyayi</a:t>
            </a:r>
            <a:endParaRPr lang="cs-CZ" dirty="0"/>
          </a:p>
          <a:p>
            <a:pPr lvl="1"/>
            <a:r>
              <a:rPr lang="cs-CZ" dirty="0"/>
              <a:t>4000 pravidel</a:t>
            </a:r>
          </a:p>
          <a:p>
            <a:r>
              <a:rPr lang="cs" dirty="0"/>
              <a:t>Silvasútras</a:t>
            </a:r>
            <a:endParaRPr lang="cs-CZ" dirty="0"/>
          </a:p>
          <a:p>
            <a:pPr lvl="1"/>
            <a:r>
              <a:rPr lang="cs" dirty="0"/>
              <a:t>inventář fonologických segmentů, pravidla</a:t>
            </a:r>
          </a:p>
          <a:p>
            <a:r>
              <a:rPr lang="cs" dirty="0"/>
              <a:t>Dharupatha</a:t>
            </a:r>
          </a:p>
          <a:p>
            <a:pPr lvl="1"/>
            <a:r>
              <a:rPr lang="cs" dirty="0"/>
              <a:t>seznam cca 2000 slovesných </a:t>
            </a:r>
            <a:r>
              <a:rPr lang="cs" b="1" dirty="0"/>
              <a:t>kořenů</a:t>
            </a:r>
            <a:r>
              <a:rPr lang="cs" dirty="0"/>
              <a:t>, rozděleno na podtřídy, popis jejich morfologických a syntaktických vlastností (</a:t>
            </a:r>
            <a:r>
              <a:rPr lang="cs" b="1" dirty="0"/>
              <a:t>kořen, sufix, koncovka</a:t>
            </a:r>
            <a:r>
              <a:rPr lang="cs" dirty="0"/>
              <a:t>)</a:t>
            </a:r>
          </a:p>
          <a:p>
            <a:r>
              <a:rPr lang="cs" dirty="0"/>
              <a:t>Ganapatha</a:t>
            </a:r>
          </a:p>
          <a:p>
            <a:pPr lvl="1"/>
            <a:r>
              <a:rPr lang="cs" dirty="0"/>
              <a:t>soupis </a:t>
            </a:r>
            <a:r>
              <a:rPr lang="cs" b="1" dirty="0"/>
              <a:t>tříd lexikálních jednotek </a:t>
            </a:r>
            <a:r>
              <a:rPr lang="cs" dirty="0"/>
              <a:t>(substantiva, slovesa, předložky, částice)</a:t>
            </a:r>
          </a:p>
          <a:p>
            <a:pPr lvl="1"/>
            <a:endParaRPr lang="c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DA7538-4AEF-3BA6-D29E-7C2323A1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061" y="1508097"/>
            <a:ext cx="5143764" cy="10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87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0750F-3CA7-A28B-B12B-DAA7C45E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jazyk…?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1250D-5FDB-AA1D-0A55-C9A139CB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 všech vzájemně srozumitelných dialektů</a:t>
            </a:r>
          </a:p>
          <a:p>
            <a:r>
              <a:rPr lang="cs-CZ" dirty="0"/>
              <a:t>ale: čeština a slovenština si jsou vzájemně srozumitelné…</a:t>
            </a:r>
          </a:p>
          <a:p>
            <a:r>
              <a:rPr lang="cs-CZ" dirty="0"/>
              <a:t>a naopak: např. v němčině jsou dialekty, které si vzájemně nerozumí</a:t>
            </a:r>
          </a:p>
          <a:p>
            <a:r>
              <a:rPr lang="cs-CZ" dirty="0"/>
              <a:t>navíc srozumitelnost nemusí platit oběma směry!</a:t>
            </a:r>
          </a:p>
          <a:p>
            <a:pPr lvl="1"/>
            <a:r>
              <a:rPr lang="cs-CZ" dirty="0"/>
              <a:t>Dánové prý rozumí Norům lépe než naopak</a:t>
            </a:r>
          </a:p>
          <a:p>
            <a:pPr lvl="1"/>
            <a:r>
              <a:rPr lang="cs-CZ" dirty="0"/>
              <a:t>situace v Africe</a:t>
            </a:r>
          </a:p>
          <a:p>
            <a:pPr lvl="2"/>
            <a:r>
              <a:rPr lang="cs-CZ" dirty="0"/>
              <a:t>skupina mluvčích A tvrdila, že rozumí jazyku skupiny B, ale B tvrdilo, že nerozumí A</a:t>
            </a:r>
          </a:p>
          <a:p>
            <a:pPr lvl="2"/>
            <a:r>
              <a:rPr lang="cs-CZ" dirty="0"/>
              <a:t>ukázalo se: A je mocnější, chce zahrnout B do svého území a proto proklamuje, že mají stejný jazyk, a tedy by měli tvořit jeden územní celek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 nedostatečné kritérium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99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34BEC-E712-E2A0-E4C3-B529F5DA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jazyk…?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57168-09AC-766B-54D3-9EED1A14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určování národních jazyků – různá kritéria, i nejazyková</a:t>
            </a:r>
          </a:p>
          <a:p>
            <a:pPr lvl="1"/>
            <a:r>
              <a:rPr lang="cs-CZ" dirty="0"/>
              <a:t>společenská</a:t>
            </a:r>
          </a:p>
          <a:p>
            <a:pPr lvl="1"/>
            <a:r>
              <a:rPr lang="cs-CZ" dirty="0"/>
              <a:t>politická</a:t>
            </a:r>
          </a:p>
          <a:p>
            <a:pPr lvl="1"/>
            <a:r>
              <a:rPr lang="cs-CZ" dirty="0"/>
              <a:t>historická</a:t>
            </a:r>
          </a:p>
          <a:p>
            <a:pPr lvl="1"/>
            <a:r>
              <a:rPr lang="cs-CZ" dirty="0"/>
              <a:t>kulturní</a:t>
            </a:r>
          </a:p>
          <a:p>
            <a:pPr lvl="1"/>
            <a:r>
              <a:rPr lang="cs-CZ" dirty="0"/>
              <a:t>geografická</a:t>
            </a:r>
          </a:p>
          <a:p>
            <a:pPr lvl="1"/>
            <a:r>
              <a:rPr lang="cs-CZ" dirty="0"/>
              <a:t>existence kodifikované normy v gramatikách, ortografii, literatuře</a:t>
            </a:r>
          </a:p>
        </p:txBody>
      </p:sp>
    </p:spTree>
    <p:extLst>
      <p:ext uri="{BB962C8B-B14F-4D97-AF65-F5344CB8AC3E}">
        <p14:creationId xmlns:p14="http://schemas.microsoft.com/office/powerpoint/2010/main" val="294142987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5DAA7-04FC-045C-8C1B-A36C1761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to jazyk…?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43837-D8ED-C36B-02B9-759ADB9BE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r>
              <a:rPr lang="cs-CZ" dirty="0"/>
              <a:t>vhodnější používat jinou terminologii</a:t>
            </a:r>
          </a:p>
          <a:p>
            <a:endParaRPr lang="cs-CZ" dirty="0"/>
          </a:p>
          <a:p>
            <a:r>
              <a:rPr lang="cs-CZ" b="1" dirty="0"/>
              <a:t>varieta </a:t>
            </a:r>
            <a:r>
              <a:rPr lang="cs-CZ" dirty="0"/>
              <a:t>= neutrální termín pro označení konkrétního jazyka, který 	  	   považujeme za samostatnou entitu</a:t>
            </a:r>
          </a:p>
          <a:p>
            <a:r>
              <a:rPr lang="cs-CZ" b="1" dirty="0"/>
              <a:t>akcent</a:t>
            </a:r>
            <a:r>
              <a:rPr lang="cs-CZ" dirty="0"/>
              <a:t> = způsob, jakým mluvčí mluví; referuje k varietě, která je od ostatních odlišná foneticky</a:t>
            </a:r>
          </a:p>
          <a:p>
            <a:r>
              <a:rPr lang="cs-CZ" b="1" dirty="0"/>
              <a:t>dialekt </a:t>
            </a:r>
            <a:r>
              <a:rPr lang="cs-CZ" dirty="0"/>
              <a:t>= referuje k varietě, která je od ostatních odlišná gramaticky i fonologicky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dialekty i akcenty se překrývají, nemívají ostré hranice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0272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80C2A-279D-BDFF-3744-C45E571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4048-5332-262A-0CF8-C6F031DD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90587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80C2A-279D-BDFF-3744-C45E571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4048-5332-262A-0CF8-C6F031DD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>
            <a:normAutofit/>
          </a:bodyPr>
          <a:lstStyle/>
          <a:p>
            <a:r>
              <a:rPr lang="cs-CZ" dirty="0"/>
              <a:t>ze startovního bodu A postupujeme skrze vesnice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404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80C2A-279D-BDFF-3744-C45E571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4048-5332-262A-0CF8-C6F031DD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>
            <a:normAutofit/>
          </a:bodyPr>
          <a:lstStyle/>
          <a:p>
            <a:r>
              <a:rPr lang="cs-CZ" dirty="0"/>
              <a:t>ze startovního bodu A postupujeme skrze vesnice </a:t>
            </a:r>
            <a:r>
              <a:rPr lang="cs-CZ" dirty="0">
                <a:sym typeface="Wingdings" panose="05000000000000000000" pitchFamily="2" charset="2"/>
              </a:rPr>
              <a:t> jazyk se mění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8251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80C2A-279D-BDFF-3744-C45E571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4048-5332-262A-0CF8-C6F031DD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>
            <a:normAutofit/>
          </a:bodyPr>
          <a:lstStyle/>
          <a:p>
            <a:r>
              <a:rPr lang="cs-CZ" dirty="0"/>
              <a:t>ze startovního bodu A postupujeme skrze vesnice </a:t>
            </a:r>
            <a:r>
              <a:rPr lang="cs-CZ" dirty="0">
                <a:sym typeface="Wingdings" panose="05000000000000000000" pitchFamily="2" charset="2"/>
              </a:rPr>
              <a:t> jazyk se mění  obvykle tendence: čím dále od bodu A, tím více rozdílů od počáteční variety (rozdíly jsou kumulativní)</a:t>
            </a:r>
          </a:p>
        </p:txBody>
      </p:sp>
    </p:spTree>
    <p:extLst>
      <p:ext uri="{BB962C8B-B14F-4D97-AF65-F5344CB8AC3E}">
        <p14:creationId xmlns:p14="http://schemas.microsoft.com/office/powerpoint/2010/main" val="113883847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80C2A-279D-BDFF-3744-C45E571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4048-5332-262A-0CF8-C6F031DD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>
            <a:normAutofit/>
          </a:bodyPr>
          <a:lstStyle/>
          <a:p>
            <a:r>
              <a:rPr lang="cs-CZ" dirty="0"/>
              <a:t>ze startovního bodu A postupujeme skrze vesnice </a:t>
            </a:r>
            <a:r>
              <a:rPr lang="cs-CZ" dirty="0">
                <a:sym typeface="Wingdings" panose="05000000000000000000" pitchFamily="2" charset="2"/>
              </a:rPr>
              <a:t> jazyk se mění  obvykle tendence: čím dále od bodu A, tím více rozdílů od počáteční variety (rozdíly jsou kumulativní)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např. A–D si rozumí dobře, ale A–Z už jen velmi obtížně; ale P–Z už si opět rozumí dobře</a:t>
            </a:r>
          </a:p>
        </p:txBody>
      </p:sp>
    </p:spTree>
    <p:extLst>
      <p:ext uri="{BB962C8B-B14F-4D97-AF65-F5344CB8AC3E}">
        <p14:creationId xmlns:p14="http://schemas.microsoft.com/office/powerpoint/2010/main" val="16723555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80C2A-279D-BDFF-3744-C45E571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4048-5332-262A-0CF8-C6F031DD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>
            <a:normAutofit/>
          </a:bodyPr>
          <a:lstStyle/>
          <a:p>
            <a:r>
              <a:rPr lang="cs-CZ" dirty="0"/>
              <a:t>ze startovního bodu A postupujeme skrze vesnice </a:t>
            </a:r>
            <a:r>
              <a:rPr lang="cs-CZ" dirty="0">
                <a:sym typeface="Wingdings" panose="05000000000000000000" pitchFamily="2" charset="2"/>
              </a:rPr>
              <a:t> jazyk se mění  obvykle tendence: čím dále od bodu A, tím více rozdílů od počáteční variety (rozdíly jsou kumulativní)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např. A–D si rozumí dobře, ale A–Z už jen velmi obtížně; ale P–Z už si opět rozumí dobře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 dialekty z geograficky vzdálených oblastí nesrozumitelné, ale spojené řetězcem vzájemně srozumitelných dialektů</a:t>
            </a:r>
          </a:p>
        </p:txBody>
      </p:sp>
    </p:spTree>
    <p:extLst>
      <p:ext uri="{BB962C8B-B14F-4D97-AF65-F5344CB8AC3E}">
        <p14:creationId xmlns:p14="http://schemas.microsoft.com/office/powerpoint/2010/main" val="224744579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80C2A-279D-BDFF-3744-C45E571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4048-5332-262A-0CF8-C6F031DD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>
            <a:normAutofit/>
          </a:bodyPr>
          <a:lstStyle/>
          <a:p>
            <a:r>
              <a:rPr lang="cs-CZ" dirty="0"/>
              <a:t>ze startovního bodu A postupujeme skrze vesnice </a:t>
            </a:r>
            <a:r>
              <a:rPr lang="cs-CZ" dirty="0">
                <a:sym typeface="Wingdings" panose="05000000000000000000" pitchFamily="2" charset="2"/>
              </a:rPr>
              <a:t> jazyk se mění  obvykle tendence: čím dále od bodu A, tím více rozdílů od počáteční variety (rozdíly jsou kumulativní)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např. A–D si rozumí dobře, ale A–Z už jen velmi obtížně; ale P–Z už si opět rozumí dobře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 dialekty z geograficky vzdálených oblastí nesrozumitelné, ale spojené řetězcem vzájemně srozumitelných dialektů</a:t>
            </a:r>
          </a:p>
          <a:p>
            <a:r>
              <a:rPr lang="cs-CZ" dirty="0">
                <a:sym typeface="Wingdings" panose="05000000000000000000" pitchFamily="2" charset="2"/>
              </a:rPr>
              <a:t>nelze určit zlomové místo, kde si už nejsou srozumitelné, ale platí kumulativní efekt jazykových rozdílů: čím vzdálenější, tím méně srozumitelné = </a:t>
            </a:r>
            <a:r>
              <a:rPr lang="cs-CZ" b="1" dirty="0">
                <a:sym typeface="Wingdings" panose="05000000000000000000" pitchFamily="2" charset="2"/>
              </a:rPr>
              <a:t>geografické </a:t>
            </a:r>
            <a:r>
              <a:rPr lang="cs-CZ" b="1" dirty="0" err="1"/>
              <a:t>dialektní</a:t>
            </a:r>
            <a:r>
              <a:rPr lang="cs-CZ" b="1" dirty="0">
                <a:sym typeface="Wingdings" panose="05000000000000000000" pitchFamily="2" charset="2"/>
              </a:rPr>
              <a:t> kontinuum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1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205C8-E280-BDA7-65CD-DE825EF6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Pániniho</a:t>
            </a:r>
            <a:r>
              <a:rPr lang="cs-CZ" b="1" dirty="0"/>
              <a:t> gramatika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07B66-2ABF-FE75-2C3E-7321B3D3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" dirty="0"/>
              <a:t>sútrový styl – forma aforismů (</a:t>
            </a:r>
            <a:r>
              <a:rPr lang="cs" dirty="0">
                <a:sym typeface="Wingdings" panose="05000000000000000000" pitchFamily="2" charset="2"/>
              </a:rPr>
              <a:t> zapamatování nejdůležitějších gramatických jevů)  určeno k ústnímu přenášení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B79AD3-A63B-4A12-6A02-69163BBD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14" y="2804876"/>
            <a:ext cx="6955972" cy="38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068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5AFF7-2FED-52FF-B110-E0358D4A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0B18D-8040-DF46-9265-64928910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velké množství na světě </a:t>
            </a:r>
          </a:p>
          <a:p>
            <a:r>
              <a:rPr lang="cs-CZ" b="1" dirty="0" err="1"/>
              <a:t>západorománské</a:t>
            </a:r>
            <a:r>
              <a:rPr lang="cs-CZ" b="1" dirty="0"/>
              <a:t>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</a:p>
          <a:p>
            <a:pPr lvl="1"/>
            <a:r>
              <a:rPr lang="cs-CZ" dirty="0"/>
              <a:t>variety francouzštiny, italštiny, katalánštiny, španělštiny, portugalštiny</a:t>
            </a:r>
          </a:p>
          <a:p>
            <a:pPr lvl="1"/>
            <a:r>
              <a:rPr lang="cs-CZ" dirty="0"/>
              <a:t>od pobřeží Portugalska, přes centrum Belgie až po jižní Itálii</a:t>
            </a:r>
          </a:p>
          <a:p>
            <a:r>
              <a:rPr lang="cs-CZ" b="1" dirty="0"/>
              <a:t>západogermánské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</a:p>
          <a:p>
            <a:pPr lvl="1"/>
            <a:r>
              <a:rPr lang="cs-CZ" dirty="0"/>
              <a:t>Německo, Nizozemsko, Vlámsko</a:t>
            </a:r>
          </a:p>
          <a:p>
            <a:r>
              <a:rPr lang="cs-CZ" b="1" dirty="0"/>
              <a:t>severní slovanské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</a:p>
          <a:p>
            <a:pPr lvl="1"/>
            <a:r>
              <a:rPr lang="cs-CZ" dirty="0"/>
              <a:t>ruština, ukrajinština, polština, čeština, slovenština</a:t>
            </a:r>
          </a:p>
          <a:p>
            <a:r>
              <a:rPr lang="cs-CZ" b="1" dirty="0"/>
              <a:t>jižní slovanské </a:t>
            </a:r>
            <a:r>
              <a:rPr lang="cs-CZ" b="1" dirty="0" err="1"/>
              <a:t>dialektní</a:t>
            </a:r>
            <a:r>
              <a:rPr lang="cs-CZ" b="1" dirty="0"/>
              <a:t> kontinuum</a:t>
            </a:r>
          </a:p>
          <a:p>
            <a:pPr lvl="1"/>
            <a:r>
              <a:rPr lang="cs-CZ" dirty="0"/>
              <a:t>slovinština, srbština, chorvatština, makedonština, bulharština</a:t>
            </a:r>
          </a:p>
        </p:txBody>
      </p:sp>
    </p:spTree>
    <p:extLst>
      <p:ext uri="{BB962C8B-B14F-4D97-AF65-F5344CB8AC3E}">
        <p14:creationId xmlns:p14="http://schemas.microsoft.com/office/powerpoint/2010/main" val="356153795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597DFF-E85F-1695-C406-9C7B461D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96" y="0"/>
            <a:ext cx="6982408" cy="67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76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326CC-EE42-02C0-A26D-0A4955C1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geografické dialektické kontinuum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592A70-F8BD-D977-3B85-F62735078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hranice z lingvistického hlediska – arbitrární</a:t>
            </a:r>
          </a:p>
          <a:p>
            <a:r>
              <a:rPr lang="cs-CZ" dirty="0"/>
              <a:t>hranice z politického/kulturního hlediska – motivované</a:t>
            </a:r>
          </a:p>
          <a:p>
            <a:r>
              <a:rPr lang="cs-CZ" dirty="0"/>
              <a:t>v místech nejednoznačných národních hranic – </a:t>
            </a:r>
            <a:r>
              <a:rPr lang="cs-CZ" dirty="0" err="1"/>
              <a:t>dialektní</a:t>
            </a:r>
            <a:r>
              <a:rPr lang="cs-CZ" dirty="0"/>
              <a:t> kontinuum </a:t>
            </a:r>
            <a:r>
              <a:rPr lang="cs-CZ" b="1" dirty="0"/>
              <a:t>přispívá k politickým problémům </a:t>
            </a:r>
            <a:r>
              <a:rPr lang="cs-CZ" b="1" dirty="0">
                <a:sym typeface="Wingdings" panose="05000000000000000000" pitchFamily="2" charset="2"/>
              </a:rPr>
              <a:t> lidé jsou zvyklí pojímat dialekty a jazyk jako diskrétní veličinu, a ne kontinuální</a:t>
            </a:r>
          </a:p>
          <a:p>
            <a:r>
              <a:rPr lang="cs-CZ" dirty="0">
                <a:sym typeface="Wingdings" panose="05000000000000000000" pitchFamily="2" charset="2"/>
              </a:rPr>
              <a:t>např. jazyky jižního slovanského kontinua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 mocenských důvodů se makedonština označuje za dialekt bulharštiny jako důvod pro připojení Makedonie k Bulharsku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56569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CEF4A-DFE5-27E5-EE69-33520146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městská dialektologie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3E6EFD-6B76-6454-CAF0-C77D492A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zeměpisné hledisko upřednostňováno na úkor sociologického</a:t>
            </a:r>
          </a:p>
          <a:p>
            <a:r>
              <a:rPr lang="cs-CZ" dirty="0"/>
              <a:t>sociální variace stejně důležitá jako regionální</a:t>
            </a:r>
          </a:p>
          <a:p>
            <a:r>
              <a:rPr lang="cs-CZ" dirty="0"/>
              <a:t>dialekty definovány oběma faktory zároveň</a:t>
            </a:r>
          </a:p>
          <a:p>
            <a:pPr lvl="1"/>
            <a:r>
              <a:rPr lang="cs-CZ" dirty="0"/>
              <a:t>každý mluvčí – sociální pozadí + lokální příslušnost</a:t>
            </a:r>
          </a:p>
          <a:p>
            <a:r>
              <a:rPr lang="cs-CZ" dirty="0"/>
              <a:t>jedna z prvních prací: 1930 počátky </a:t>
            </a:r>
            <a:r>
              <a:rPr lang="cs-CZ" i="1" dirty="0"/>
              <a:t>Lingvistického atlasu USA a Kanady</a:t>
            </a:r>
          </a:p>
          <a:p>
            <a:pPr lvl="1"/>
            <a:r>
              <a:rPr lang="cs-CZ" dirty="0"/>
              <a:t>úkol: vybírat sociálně rozličné typy informátorů</a:t>
            </a:r>
          </a:p>
          <a:p>
            <a:r>
              <a:rPr lang="cs-CZ" dirty="0"/>
              <a:t>navíc – zaměření často jen na venkov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mluva většiny obyvatel nezaznamenána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 dáno počátky – spojení s komparativní lingvistikou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13178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9757A-78E2-CC04-B18D-27B49966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městská dialektologie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C7C02-BC2D-77C1-CF8E-96409DC6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 s reprezentativností ve městě ještě složitější</a:t>
            </a:r>
          </a:p>
          <a:p>
            <a:pPr lvl="1"/>
            <a:r>
              <a:rPr lang="cs-CZ" dirty="0"/>
              <a:t>obecně neexistuje „čistý“ mluvčí nějakého dialektu</a:t>
            </a:r>
          </a:p>
          <a:p>
            <a:pPr lvl="1"/>
            <a:r>
              <a:rPr lang="cs-CZ" dirty="0"/>
              <a:t>ve městě větší sociální rozvrstvení</a:t>
            </a:r>
          </a:p>
          <a:p>
            <a:r>
              <a:rPr lang="cs-CZ" dirty="0"/>
              <a:t>jak najít to, co je „typické“?</a:t>
            </a:r>
          </a:p>
          <a:p>
            <a:r>
              <a:rPr lang="cs-CZ" dirty="0"/>
              <a:t>rozhodnutí </a:t>
            </a:r>
            <a:r>
              <a:rPr lang="cs-CZ" dirty="0">
                <a:sym typeface="Wingdings" panose="05000000000000000000" pitchFamily="2" charset="2"/>
              </a:rPr>
              <a:t> náhodné vzorky = každý by měl mít stejnou šanci dostat se do výběru</a:t>
            </a:r>
          </a:p>
          <a:p>
            <a:r>
              <a:rPr lang="cs-CZ" dirty="0">
                <a:sym typeface="Wingdings" panose="05000000000000000000" pitchFamily="2" charset="2"/>
              </a:rPr>
              <a:t>výhoda např. proti politologickým výzkumům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je možné, že lidé odmítající účast na politickém výzkumu budou nějakého obdobného politického směřování – pak ve výzkumu chybí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u lingvistických výzkumů se neočekává – není osobní, ideologické atd.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994375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0706B-A27F-1887-BCF5-D7067603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městská dialektologie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DE5A6-B904-A0D7-4C8F-D3C2FA7B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spíš než jednotlivá slova promluva jako celek</a:t>
            </a:r>
          </a:p>
          <a:p>
            <a:pPr lvl="1"/>
            <a:r>
              <a:rPr lang="cs-CZ" dirty="0"/>
              <a:t>fonologie a gramatika</a:t>
            </a:r>
          </a:p>
          <a:p>
            <a:r>
              <a:rPr lang="cs-CZ" dirty="0"/>
              <a:t>klasifikace informátorů</a:t>
            </a:r>
          </a:p>
          <a:p>
            <a:pPr lvl="1"/>
            <a:r>
              <a:rPr lang="cs-CZ" dirty="0"/>
              <a:t>je třeba třídit</a:t>
            </a:r>
          </a:p>
          <a:p>
            <a:pPr lvl="1"/>
            <a:r>
              <a:rPr lang="cs-CZ" dirty="0"/>
              <a:t>věk, pohlaví, plat, vzdělání, bydlení, …</a:t>
            </a:r>
          </a:p>
          <a:p>
            <a:endParaRPr lang="cs-CZ" dirty="0"/>
          </a:p>
          <a:p>
            <a:r>
              <a:rPr lang="cs-CZ" dirty="0"/>
              <a:t>např. Wiliam </a:t>
            </a:r>
            <a:r>
              <a:rPr lang="cs-CZ" dirty="0" err="1"/>
              <a:t>Labov</a:t>
            </a:r>
            <a:endParaRPr lang="cs-CZ" dirty="0"/>
          </a:p>
          <a:p>
            <a:r>
              <a:rPr lang="cs-CZ" dirty="0"/>
              <a:t>Jan Chromý </a:t>
            </a:r>
            <a:r>
              <a:rPr lang="cs-CZ" i="1" dirty="0"/>
              <a:t>Vliv jazykových faktorů na užívání protetického v- v pražské mluvě</a:t>
            </a:r>
            <a:endParaRPr lang="en-GB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1252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686AA-7AFF-B2E7-59BE-6D6869EE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dialektologie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53EF4-75DC-87D5-A7CB-0E978107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hlinkClick r:id="rId2"/>
              </a:rPr>
              <a:t>https://korpus.cz/mapka/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2746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28D36-EECA-F826-E56A-33418859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vznik strukturalismu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E33398-CA7C-7683-62DB-E58DE0F9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2543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přelom 19. a 20. stol.</a:t>
            </a:r>
          </a:p>
          <a:p>
            <a:r>
              <a:rPr lang="cs-CZ" b="1" dirty="0"/>
              <a:t>Ferdinand de </a:t>
            </a:r>
            <a:r>
              <a:rPr lang="cs-CZ" b="1" dirty="0" err="1"/>
              <a:t>Saussure</a:t>
            </a:r>
            <a:r>
              <a:rPr lang="cs-CZ" b="1" dirty="0"/>
              <a:t> </a:t>
            </a:r>
            <a:r>
              <a:rPr lang="cs-CZ" dirty="0"/>
              <a:t>(20., 30. léta 20. stol.)</a:t>
            </a:r>
          </a:p>
          <a:p>
            <a:r>
              <a:rPr lang="cs-CZ" dirty="0"/>
              <a:t>obdobné myšlenky také v USA Leonard </a:t>
            </a:r>
            <a:r>
              <a:rPr lang="cs-CZ" dirty="0" err="1"/>
              <a:t>Bloomfield</a:t>
            </a:r>
            <a:endParaRPr lang="cs-CZ" dirty="0"/>
          </a:p>
          <a:p>
            <a:pPr lvl="1"/>
            <a:r>
              <a:rPr lang="cs-CZ" dirty="0"/>
              <a:t>na něj navazovali mnozí američtí strukturalisté, hl. </a:t>
            </a:r>
            <a:r>
              <a:rPr lang="cs-CZ" dirty="0" err="1"/>
              <a:t>deskriptivisté</a:t>
            </a:r>
            <a:endParaRPr lang="cs-CZ" dirty="0"/>
          </a:p>
          <a:p>
            <a:r>
              <a:rPr lang="cs-CZ" dirty="0"/>
              <a:t>jazyk = systém: jeho jednotlivé části nelze zkoumat odděleně od funkcí, které tyto části plní</a:t>
            </a:r>
          </a:p>
          <a:p>
            <a:r>
              <a:rPr lang="cs-CZ" dirty="0"/>
              <a:t>přísné rozlišení historického pohledu a popisu jazyka v určitém okamžiku vývoje</a:t>
            </a:r>
          </a:p>
          <a:p>
            <a:r>
              <a:rPr lang="cs-CZ" dirty="0"/>
              <a:t>jazyk jako společenský jev </a:t>
            </a:r>
            <a:r>
              <a:rPr lang="cs-CZ" dirty="0">
                <a:sym typeface="Wingdings" panose="05000000000000000000" pitchFamily="2" charset="2"/>
              </a:rPr>
              <a:t> </a:t>
            </a:r>
            <a:r>
              <a:rPr lang="cs-CZ" dirty="0"/>
              <a:t>primárně komunikační funkce</a:t>
            </a:r>
          </a:p>
          <a:p>
            <a:r>
              <a:rPr lang="cs-CZ" dirty="0"/>
              <a:t>lingvistika jako samostatná disciplína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96448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E8607-A1AD-EDFA-7CAE-A3DFABBE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 jako systém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0A6D7-3D82-83DC-8B08-1C7325897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174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5F8DD-952A-07DD-3712-EDB128E5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Ferdinand de </a:t>
            </a:r>
            <a:r>
              <a:rPr lang="cs-CZ" b="1" dirty="0" err="1"/>
              <a:t>Saussure</a:t>
            </a:r>
            <a:r>
              <a:rPr lang="cs-CZ" b="1" dirty="0"/>
              <a:t> (1857–1913)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00BD40-430D-5825-178D-B143CFD4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původně přírodní vědy, znalost sociologie, dialektologie, směrů lingvistiky</a:t>
            </a:r>
          </a:p>
          <a:p>
            <a:r>
              <a:rPr lang="cs-CZ" dirty="0"/>
              <a:t>vybral ze znalostí, přehodnotil, rozpracoval, sjednotil a uceleně vyložil</a:t>
            </a:r>
          </a:p>
          <a:p>
            <a:r>
              <a:rPr lang="cs-CZ" dirty="0"/>
              <a:t>zajímal se o vývoj samohlásek v indoevropštině – přistupoval k němu s ohledem na celý systém jazyka</a:t>
            </a:r>
          </a:p>
          <a:p>
            <a:r>
              <a:rPr lang="cs-CZ"/>
              <a:t>odlišnost v myšlení – byl přijímán spíš chladně</a:t>
            </a:r>
            <a:endParaRPr lang="cs-CZ" dirty="0"/>
          </a:p>
          <a:p>
            <a:r>
              <a:rPr lang="cs-CZ" dirty="0"/>
              <a:t>po r. 1880 sám nepublikoval žádnou knihu, po 1893 nic</a:t>
            </a:r>
          </a:p>
          <a:p>
            <a:r>
              <a:rPr lang="cs-CZ" dirty="0"/>
              <a:t>deprese</a:t>
            </a:r>
          </a:p>
          <a:p>
            <a:endParaRPr lang="cs-CZ" dirty="0"/>
          </a:p>
          <a:p>
            <a:r>
              <a:rPr lang="cs-CZ" dirty="0"/>
              <a:t>1906–1911</a:t>
            </a:r>
          </a:p>
          <a:p>
            <a:pPr lvl="1"/>
            <a:r>
              <a:rPr lang="cs-CZ" dirty="0"/>
              <a:t>vedl 3 kurzy obecné lingvistiky </a:t>
            </a:r>
            <a:r>
              <a:rPr lang="cs-CZ" dirty="0">
                <a:sym typeface="Wingdings" panose="05000000000000000000" pitchFamily="2" charset="2"/>
              </a:rPr>
              <a:t> na základě 2 posluchači sepsali </a:t>
            </a:r>
            <a:r>
              <a:rPr lang="cs-CZ" i="1" dirty="0">
                <a:sym typeface="Wingdings" panose="05000000000000000000" pitchFamily="2" charset="2"/>
              </a:rPr>
              <a:t>Kurz obecné lingvistiky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FdS</a:t>
            </a:r>
            <a:r>
              <a:rPr lang="cs-CZ" dirty="0">
                <a:sym typeface="Wingdings" panose="05000000000000000000" pitchFamily="2" charset="2"/>
              </a:rPr>
              <a:t> by s vydáním sám možná ani nesouhlasil, ale už mrtvý)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93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3DDF2-DCCF-27D0-10B4-0E52E868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význam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7C0E4-EEA6-6D71-589A-3DB83F65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ohlas</a:t>
            </a:r>
            <a:r>
              <a:rPr lang="en-GB" dirty="0"/>
              <a:t> </a:t>
            </a:r>
            <a:r>
              <a:rPr lang="cs-CZ" dirty="0" err="1"/>
              <a:t>zejmnéna</a:t>
            </a:r>
            <a:r>
              <a:rPr lang="cs-CZ" dirty="0"/>
              <a:t> v 19. stol.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zásadní vliv na lingvistiku 19. století a dále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proč ne dříve?</a:t>
            </a:r>
          </a:p>
        </p:txBody>
      </p:sp>
    </p:spTree>
    <p:extLst>
      <p:ext uri="{BB962C8B-B14F-4D97-AF65-F5344CB8AC3E}">
        <p14:creationId xmlns:p14="http://schemas.microsoft.com/office/powerpoint/2010/main" val="214488844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02E9B-19C4-97DE-A030-CA896586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Kurz obecné lingvistiky </a:t>
            </a:r>
            <a:r>
              <a:rPr lang="cs-CZ" b="1" dirty="0"/>
              <a:t>(1916)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FAD16-E1DE-EDC8-7E3C-B655F048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spory o autentičnost myšlenek – nedochovaly se téměř žádné </a:t>
            </a:r>
            <a:r>
              <a:rPr lang="cs-CZ" dirty="0" err="1"/>
              <a:t>FdS</a:t>
            </a:r>
            <a:r>
              <a:rPr lang="cs-CZ" dirty="0"/>
              <a:t> poznámky ke kurzu, který vedl</a:t>
            </a:r>
          </a:p>
          <a:p>
            <a:r>
              <a:rPr lang="cs-CZ" dirty="0"/>
              <a:t>učení viděné očima jeho studentů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slabá místa v knize (nejasnosti, něco si odporuje), zeslabení matematického vidění jazyka, zesílení protikladů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3903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839A2-69FF-8EAC-9993-5F0FC567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Kurz obecné lingvistiky </a:t>
            </a:r>
            <a:r>
              <a:rPr lang="cs-CZ" b="1" dirty="0"/>
              <a:t>(1916)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CC2030-4A4B-B1E8-750C-4D6852670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synchronní VS diachronní přístup</a:t>
            </a:r>
          </a:p>
          <a:p>
            <a:endParaRPr lang="cs-CZ" dirty="0"/>
          </a:p>
          <a:p>
            <a:r>
              <a:rPr lang="cs-CZ" dirty="0"/>
              <a:t>jazyk jako systém</a:t>
            </a:r>
          </a:p>
          <a:p>
            <a:endParaRPr lang="cs-CZ" dirty="0"/>
          </a:p>
          <a:p>
            <a:r>
              <a:rPr lang="cs-CZ" dirty="0"/>
              <a:t>společenský charakter jazyka</a:t>
            </a:r>
          </a:p>
          <a:p>
            <a:endParaRPr lang="cs-CZ" dirty="0"/>
          </a:p>
          <a:p>
            <a:r>
              <a:rPr lang="cs-CZ" dirty="0"/>
              <a:t>jazykový znak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5513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A2EBE-4B6A-43EF-9660-0E0BD852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synchronní VS diachronní přístup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607FF4-AEAC-180A-BB06-C74E1E18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diachronní přístup</a:t>
            </a:r>
          </a:p>
          <a:p>
            <a:pPr lvl="1"/>
            <a:r>
              <a:rPr lang="cs-CZ" dirty="0"/>
              <a:t>zkoumání jevů v čase </a:t>
            </a:r>
            <a:r>
              <a:rPr lang="cs-CZ" dirty="0">
                <a:sym typeface="Wingdings" panose="05000000000000000000" pitchFamily="2" charset="2"/>
              </a:rPr>
              <a:t> jazykový vývoj</a:t>
            </a:r>
          </a:p>
          <a:p>
            <a:r>
              <a:rPr lang="cs-CZ" dirty="0">
                <a:sym typeface="Wingdings" panose="05000000000000000000" pitchFamily="2" charset="2"/>
              </a:rPr>
              <a:t>synchronní přístup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zkoumaní vztahů mezi jevy v určitém čase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kritizováno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jedno se neobejde bez druhého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je zapotřebí chápat jako jednotu dvou protikladů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5063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23943-2E53-5255-DC2C-10FA717E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 err="1"/>
              <a:t>langue</a:t>
            </a:r>
            <a:r>
              <a:rPr lang="cs-CZ" b="1" dirty="0"/>
              <a:t> a </a:t>
            </a:r>
            <a:r>
              <a:rPr lang="cs-CZ" b="1" i="1" dirty="0" err="1"/>
              <a:t>parole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68058-7BA1-75B7-6449-5BD9F1C17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opět jednota dvou protikladů</a:t>
            </a:r>
          </a:p>
          <a:p>
            <a:r>
              <a:rPr lang="cs-CZ" dirty="0" err="1"/>
              <a:t>langue</a:t>
            </a:r>
            <a:r>
              <a:rPr lang="cs-CZ" dirty="0"/>
              <a:t> (jazyk)</a:t>
            </a:r>
          </a:p>
          <a:p>
            <a:pPr lvl="1"/>
            <a:r>
              <a:rPr lang="cs-CZ" dirty="0"/>
              <a:t>abstraktní systém pravidel, jimiž se řídí všichni mluvčí daného společenství – pravidla všeobecně uznávána </a:t>
            </a:r>
            <a:r>
              <a:rPr lang="cs-CZ" dirty="0">
                <a:sym typeface="Wingdings" panose="05000000000000000000" pitchFamily="2" charset="2"/>
              </a:rPr>
              <a:t> umožňuje dorozumívání ve společnosti  je to tedy společenský jev</a:t>
            </a:r>
          </a:p>
          <a:p>
            <a:r>
              <a:rPr lang="cs-CZ" dirty="0" err="1">
                <a:sym typeface="Wingdings" panose="05000000000000000000" pitchFamily="2" charset="2"/>
              </a:rPr>
              <a:t>parole</a:t>
            </a:r>
            <a:r>
              <a:rPr lang="cs-CZ" dirty="0">
                <a:sym typeface="Wingdings" panose="05000000000000000000" pitchFamily="2" charset="2"/>
              </a:rPr>
              <a:t> (promluva)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individuální jev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konkrétní autentické sdělení vyslovené v daný okamžik jednotlivcem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lze formulovat pouze na základě znalosti a dodržování </a:t>
            </a:r>
            <a:r>
              <a:rPr lang="cs-CZ" dirty="0" err="1">
                <a:sym typeface="Wingdings" panose="05000000000000000000" pitchFamily="2" charset="2"/>
              </a:rPr>
              <a:t>langue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lingvistika by se prý měla zajímat výhradně o </a:t>
            </a:r>
            <a:r>
              <a:rPr lang="cs-CZ" dirty="0" err="1">
                <a:sym typeface="Wingdings" panose="05000000000000000000" pitchFamily="2" charset="2"/>
              </a:rPr>
              <a:t>langue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17107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6E078-DF48-8CDB-E1DC-52ADB878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teorie jazykového znaku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E160E-28F9-67EC-D541-D9DE014E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jazykový znak = </a:t>
            </a:r>
            <a:r>
              <a:rPr lang="cs-CZ" dirty="0" err="1"/>
              <a:t>signe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= spojení dvou složek</a:t>
            </a:r>
          </a:p>
          <a:p>
            <a:pPr marL="0" indent="0">
              <a:buNone/>
            </a:pPr>
            <a:r>
              <a:rPr lang="cs-CZ" dirty="0"/>
              <a:t>	a) signifiant = označující</a:t>
            </a:r>
          </a:p>
          <a:p>
            <a:pPr marL="0" indent="0">
              <a:buNone/>
            </a:pPr>
            <a:r>
              <a:rPr lang="cs-CZ" dirty="0"/>
              <a:t>	b) signifié = označované</a:t>
            </a:r>
          </a:p>
          <a:p>
            <a:endParaRPr lang="cs-CZ" dirty="0"/>
          </a:p>
          <a:p>
            <a:r>
              <a:rPr lang="cs-CZ" dirty="0"/>
              <a:t>obě složky vznikají dohromady a dohromady vytvářejí jazykový znak</a:t>
            </a:r>
          </a:p>
          <a:p>
            <a:r>
              <a:rPr lang="cs-CZ" dirty="0"/>
              <a:t>opět jednota dvou protikladů</a:t>
            </a:r>
          </a:p>
        </p:txBody>
      </p:sp>
    </p:spTree>
    <p:extLst>
      <p:ext uri="{BB962C8B-B14F-4D97-AF65-F5344CB8AC3E}">
        <p14:creationId xmlns:p14="http://schemas.microsoft.com/office/powerpoint/2010/main" val="108014802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CF13C-868B-EDCA-20E5-01A58A2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teorie jazykového znaku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2EE48-2E07-E8DF-3C53-92CE2C4F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404"/>
          </a:xfrm>
        </p:spPr>
        <p:txBody>
          <a:bodyPr>
            <a:normAutofit fontScale="92500"/>
          </a:bodyPr>
          <a:lstStyle/>
          <a:p>
            <a:r>
              <a:rPr lang="cs-CZ" dirty="0"/>
              <a:t>vlastnosti jazykového znaku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arbitrárnost</a:t>
            </a:r>
          </a:p>
          <a:p>
            <a:pPr lvl="1"/>
            <a:r>
              <a:rPr lang="cs-CZ" dirty="0"/>
              <a:t>neexistuje vnitřní vztah mezi slovem </a:t>
            </a:r>
            <a:r>
              <a:rPr lang="cs-CZ" i="1" dirty="0"/>
              <a:t>kůň</a:t>
            </a:r>
            <a:r>
              <a:rPr lang="cs-CZ" dirty="0"/>
              <a:t> a zvířetem, které označuje</a:t>
            </a:r>
          </a:p>
          <a:p>
            <a:pPr lvl="1"/>
            <a:r>
              <a:rPr lang="cs-CZ" dirty="0"/>
              <a:t>různé jazyky označují různě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lineárnost</a:t>
            </a:r>
          </a:p>
          <a:p>
            <a:pPr lvl="1"/>
            <a:r>
              <a:rPr lang="cs-CZ" dirty="0"/>
              <a:t>odehrává se v čase, řetězí se jeden za druhým (x vizuálním signálům)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diskontinuita</a:t>
            </a:r>
          </a:p>
          <a:p>
            <a:pPr lvl="1"/>
            <a:r>
              <a:rPr lang="cs-CZ" dirty="0"/>
              <a:t>mimojazyková skutečnost v našem mozku registrována jako kontinuum – jazykový znak však ohraničuje její výsek, úsek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při překladu nelze mechanicky signifiant jednoho jazyka přiřazovat k signifié jiného (ovce = fr. </a:t>
            </a:r>
            <a:r>
              <a:rPr lang="cs-CZ" dirty="0" err="1">
                <a:sym typeface="Wingdings" panose="05000000000000000000" pitchFamily="2" charset="2"/>
              </a:rPr>
              <a:t>mouton</a:t>
            </a:r>
            <a:r>
              <a:rPr lang="cs-CZ" dirty="0">
                <a:sym typeface="Wingdings" panose="05000000000000000000" pitchFamily="2" charset="2"/>
              </a:rPr>
              <a:t>, ale </a:t>
            </a:r>
            <a:r>
              <a:rPr lang="cs-CZ" dirty="0" err="1">
                <a:sym typeface="Wingdings" panose="05000000000000000000" pitchFamily="2" charset="2"/>
              </a:rPr>
              <a:t>mouton</a:t>
            </a:r>
            <a:r>
              <a:rPr lang="cs-CZ" dirty="0">
                <a:sym typeface="Wingdings" panose="05000000000000000000" pitchFamily="2" charset="2"/>
              </a:rPr>
              <a:t> může znamenat i jídlo, čes. skopové)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62728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6F8A5-6A66-14D3-AD61-ED0D6AF7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 jako systém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F07D2-648B-B14E-CE68-40B4BC0A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 abstraktního zkoumání jazykového systému ve smyslu </a:t>
            </a:r>
            <a:r>
              <a:rPr lang="cs-CZ" dirty="0" err="1"/>
              <a:t>parole</a:t>
            </a:r>
            <a:r>
              <a:rPr lang="cs-CZ" dirty="0"/>
              <a:t> – přechod k empirickému výzkumu</a:t>
            </a:r>
          </a:p>
          <a:p>
            <a:r>
              <a:rPr lang="cs-CZ" dirty="0"/>
              <a:t>obrat od introspekce k empirickému ověřování</a:t>
            </a:r>
          </a:p>
          <a:p>
            <a:r>
              <a:rPr lang="cs-CZ" dirty="0"/>
              <a:t>přiblížení metodologii přírodních věd</a:t>
            </a:r>
          </a:p>
          <a:p>
            <a:pPr lvl="1"/>
            <a:r>
              <a:rPr lang="cs-CZ" dirty="0"/>
              <a:t>hypotézy, exaktnost, data, statistika</a:t>
            </a:r>
          </a:p>
          <a:p>
            <a:r>
              <a:rPr lang="cs-CZ" dirty="0"/>
              <a:t>počítačová lingvistika, korpusová lingvistika, kvantitativní lingvistika</a:t>
            </a:r>
          </a:p>
          <a:p>
            <a:r>
              <a:rPr lang="cs-CZ" dirty="0"/>
              <a:t>nové možnosti výzkumu, popisu i vysvětlení jazykových jevů</a:t>
            </a:r>
          </a:p>
          <a:p>
            <a:endParaRPr lang="cs-CZ" dirty="0"/>
          </a:p>
          <a:p>
            <a:r>
              <a:rPr lang="cs-CZ" dirty="0"/>
              <a:t>synergetická lingvistika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2480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1886E-4B59-CC96-909F-729B9CE6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předpoklady SL</a:t>
            </a:r>
            <a:endParaRPr lang="en-GB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551C30-BA00-FE29-82A0-CC776655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55" y="1341740"/>
            <a:ext cx="7621945" cy="52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308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63A10-5C59-C872-6CBE-8CFF4E5C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synergetická lingvistika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52A5CB-7AFD-866C-61A3-A3B2E2EB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466" y="2681881"/>
            <a:ext cx="4815068" cy="25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634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284C4-FF0A-B1CC-8A1A-11E21AD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 je…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0996F-CFA8-73CA-BD50-E8A66FF9F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systém</a:t>
            </a:r>
          </a:p>
          <a:p>
            <a:endParaRPr lang="cs-CZ" dirty="0"/>
          </a:p>
          <a:p>
            <a:r>
              <a:rPr lang="cs-CZ" dirty="0"/>
              <a:t> schopný </a:t>
            </a:r>
            <a:r>
              <a:rPr lang="cs-CZ" dirty="0" err="1"/>
              <a:t>samoorganizace</a:t>
            </a:r>
            <a:r>
              <a:rPr lang="cs-CZ" dirty="0"/>
              <a:t> a seberegulace</a:t>
            </a:r>
          </a:p>
          <a:p>
            <a:endParaRPr lang="cs-CZ" dirty="0"/>
          </a:p>
          <a:p>
            <a:r>
              <a:rPr lang="cs-CZ" dirty="0"/>
              <a:t>limitován hraničními podmínkami</a:t>
            </a:r>
          </a:p>
          <a:p>
            <a:endParaRPr lang="cs-CZ" dirty="0"/>
          </a:p>
          <a:p>
            <a:r>
              <a:rPr lang="cs-CZ" dirty="0"/>
              <a:t>založen na kooperativních a soupeřících procesech</a:t>
            </a:r>
          </a:p>
          <a:p>
            <a:endParaRPr lang="cs-CZ" dirty="0"/>
          </a:p>
          <a:p>
            <a:r>
              <a:rPr lang="cs-CZ" dirty="0"/>
              <a:t>vystaven fluktuacím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0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3DDF2-DCCF-27D0-10B4-0E52E868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význam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7C0E4-EEA6-6D71-589A-3DB83F65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ohlas</a:t>
            </a:r>
            <a:r>
              <a:rPr lang="en-GB" dirty="0"/>
              <a:t> </a:t>
            </a:r>
            <a:r>
              <a:rPr lang="cs-CZ" dirty="0" err="1"/>
              <a:t>zejmnéna</a:t>
            </a:r>
            <a:r>
              <a:rPr lang="cs-CZ" dirty="0"/>
              <a:t> v 19. stol.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zásadní vliv na lingvistiku 19. století a dále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proč ne dříve?</a:t>
            </a:r>
          </a:p>
          <a:p>
            <a:r>
              <a:rPr lang="cs-CZ" dirty="0">
                <a:sym typeface="Wingdings" panose="05000000000000000000" pitchFamily="2" charset="2"/>
              </a:rPr>
              <a:t>Indie a Řecko – styky – ale ne výměna vědeckých poznatků (pro Řeky všichni ostatní barbaři)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77683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356A5-DB90-A330-496D-0C65FF18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synergetická lingvistika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E06DC-6077-96B9-3AB4-F442F09B0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úspěšná komunikace </a:t>
            </a:r>
          </a:p>
          <a:p>
            <a:pPr marL="0" indent="0">
              <a:buNone/>
            </a:pPr>
            <a:r>
              <a:rPr lang="cs-CZ" dirty="0"/>
              <a:t>    = synergetický efekt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B1D17E-996B-727F-586B-BB9DF464B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64" y="1825625"/>
            <a:ext cx="7847378" cy="47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85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C89FC-76B3-E9A7-D3B6-12A90C21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korpusová lingvistika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55C6B-1799-ECEF-F291-6F6D37928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https://www.youtube.com/watch?v=rhz-bi9tL8o&amp;t=2234s</a:t>
            </a:r>
          </a:p>
        </p:txBody>
      </p:sp>
    </p:spTree>
    <p:extLst>
      <p:ext uri="{BB962C8B-B14F-4D97-AF65-F5344CB8AC3E}">
        <p14:creationId xmlns:p14="http://schemas.microsoft.com/office/powerpoint/2010/main" val="206982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671F8-C875-F4CE-5C59-FDF13F4B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Řecko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B119C-AD44-4875-41E3-30C01A92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dochováno velké množství literárních památek</a:t>
            </a:r>
          </a:p>
          <a:p>
            <a:r>
              <a:rPr lang="cs-CZ" dirty="0"/>
              <a:t>dotkli se většiny základních témat a problémů dnešní vědy</a:t>
            </a:r>
          </a:p>
          <a:p>
            <a:endParaRPr lang="cs-CZ" dirty="0"/>
          </a:p>
          <a:p>
            <a:r>
              <a:rPr lang="cs-CZ" dirty="0"/>
              <a:t>filosofie a jazykověda</a:t>
            </a:r>
          </a:p>
          <a:p>
            <a:pPr lvl="1"/>
            <a:r>
              <a:rPr lang="cs-CZ" dirty="0"/>
              <a:t>filosofie = souhrn všeho vědění (vč. otázek jazykových)</a:t>
            </a:r>
          </a:p>
          <a:p>
            <a:endParaRPr lang="cs-CZ" dirty="0"/>
          </a:p>
          <a:p>
            <a:r>
              <a:rPr lang="cs-CZ" dirty="0"/>
              <a:t>rétorika</a:t>
            </a:r>
          </a:p>
          <a:p>
            <a:r>
              <a:rPr lang="cs-CZ" dirty="0"/>
              <a:t>výhradně studium řečtiny – ostatní jazyka = barbarské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28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2C3FA-4B54-5936-F2F4-CFAD51E3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 err="1"/>
              <a:t>Kratylos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53D8C8-E26D-F254-0AF9-4C6C1DE6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Platon, dialog</a:t>
            </a:r>
          </a:p>
          <a:p>
            <a:endParaRPr lang="cs-CZ" dirty="0"/>
          </a:p>
          <a:p>
            <a:r>
              <a:rPr lang="cs-CZ" dirty="0"/>
              <a:t>etymologie, původ jazyka</a:t>
            </a:r>
          </a:p>
          <a:p>
            <a:r>
              <a:rPr lang="cs-CZ" b="1" dirty="0"/>
              <a:t>vztah mezi slovním tvarem a jeho významem</a:t>
            </a:r>
          </a:p>
          <a:p>
            <a:endParaRPr lang="cs-CZ" b="1" dirty="0"/>
          </a:p>
          <a:p>
            <a:r>
              <a:rPr lang="cs-CZ" dirty="0"/>
              <a:t>střídání protichůdných názorů, není jisté, k čemu se kloní autor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03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34894-517A-20AA-1587-5E91F70F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 err="1"/>
              <a:t>Kratylos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0992-7B7A-DA98-46FD-ABE8CF80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cs" dirty="0"/>
              <a:t>“Tady Kratylos tvrdí, Sokrate, že pro každou z věcí je od přírody správné jméno a že jméno není to, jak kteří lidé po úmluvě věc nazývají, označujíce ji částkou své řeči, nýbrž že jest jakási přirozená správnost jmen pro Hellény i pro barbary, a to pro všechny táž.”</a:t>
            </a:r>
          </a:p>
          <a:p>
            <a:endParaRPr lang="cs" dirty="0"/>
          </a:p>
          <a:p>
            <a:r>
              <a:rPr lang="cs" dirty="0"/>
              <a:t>“Mně se totiž zdá, že jakékoli jméno čemu kdo dá, to že je správné jméno; a jestliže zase je změní v jiné a onoho již neužívá, že to druhé jméno není o nic méně správné nežli to dřívější, jako my měníváme jména svým sluhům a to změněné jméno není o nic méně správné nežli jméno dříve užívané. Neboť žádná jednotlivá věc nemá žádné jméno od přirozenosti, nýbrž z obyčeje a zvyku těch, kteří si mu zvykli a užívají ho.”</a:t>
            </a:r>
            <a:br>
              <a:rPr lang="cs" dirty="0"/>
            </a:br>
            <a:endParaRPr lang="c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29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7AC66-038B-0A94-66B3-58CA9842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pic>
        <p:nvPicPr>
          <p:cNvPr id="5" name="Shape 89">
            <a:extLst>
              <a:ext uri="{FF2B5EF4-FFF2-40B4-BE49-F238E27FC236}">
                <a16:creationId xmlns:a16="http://schemas.microsoft.com/office/drawing/2014/main" id="{B89FB65A-2AAC-E520-6938-EDCDF39EE1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9561" y="4418671"/>
            <a:ext cx="1308364" cy="189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0">
            <a:extLst>
              <a:ext uri="{FF2B5EF4-FFF2-40B4-BE49-F238E27FC236}">
                <a16:creationId xmlns:a16="http://schemas.microsoft.com/office/drawing/2014/main" id="{38AF620C-143C-4912-6818-3F61B70FA0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4575" y="4124440"/>
            <a:ext cx="1449225" cy="20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1">
            <a:extLst>
              <a:ext uri="{FF2B5EF4-FFF2-40B4-BE49-F238E27FC236}">
                <a16:creationId xmlns:a16="http://schemas.microsoft.com/office/drawing/2014/main" id="{49B2E517-CD16-AC42-888A-FDD0841A87E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4775" y="1494200"/>
            <a:ext cx="1338850" cy="19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6">
            <a:extLst>
              <a:ext uri="{FF2B5EF4-FFF2-40B4-BE49-F238E27FC236}">
                <a16:creationId xmlns:a16="http://schemas.microsoft.com/office/drawing/2014/main" id="{B45B706C-B4E0-B0A9-CFF1-0156B5A49AF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061" y="3362454"/>
            <a:ext cx="1668825" cy="2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87">
            <a:extLst>
              <a:ext uri="{FF2B5EF4-FFF2-40B4-BE49-F238E27FC236}">
                <a16:creationId xmlns:a16="http://schemas.microsoft.com/office/drawing/2014/main" id="{F969E627-982D-27A2-F9EF-4AE3F09DA8F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6992" y="1027906"/>
            <a:ext cx="1457322" cy="213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VÃ½sledek obrÃ¡zku pro E F K Koerner R A Y Asher-Concise history of the language sciences">
            <a:extLst>
              <a:ext uri="{FF2B5EF4-FFF2-40B4-BE49-F238E27FC236}">
                <a16:creationId xmlns:a16="http://schemas.microsoft.com/office/drawing/2014/main" id="{60529AD2-93EC-98D3-CAE9-9A2F1938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55" y="1948926"/>
            <a:ext cx="1691165" cy="24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869074-C549-0949-0F00-7C8307412E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52" r="898" b="1"/>
          <a:stretch/>
        </p:blipFill>
        <p:spPr>
          <a:xfrm>
            <a:off x="2857824" y="4256313"/>
            <a:ext cx="1668825" cy="23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5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91378-6E52-4C65-CD20-972B92EA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Aristoteles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C7476-ED7D-DD3E-8D50-530BF58F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vztah mezi slovní formou a významem = pouhá konvence </a:t>
            </a:r>
          </a:p>
          <a:p>
            <a:endParaRPr lang="cs-CZ" b="1" dirty="0"/>
          </a:p>
          <a:p>
            <a:r>
              <a:rPr lang="cs-CZ" b="1" dirty="0"/>
              <a:t>předmět dlouhých diskuzí táhnoucích se celou historií lingvistiky</a:t>
            </a:r>
          </a:p>
          <a:p>
            <a:endParaRPr lang="cs-CZ" b="1" dirty="0"/>
          </a:p>
          <a:p>
            <a:r>
              <a:rPr lang="cs-CZ" b="1" dirty="0"/>
              <a:t>spor o </a:t>
            </a:r>
            <a:r>
              <a:rPr lang="cs-CZ" b="1" dirty="0" err="1"/>
              <a:t>universálie</a:t>
            </a:r>
            <a:endParaRPr lang="cs-CZ" b="1" dirty="0"/>
          </a:p>
          <a:p>
            <a:pPr lvl="1"/>
            <a:r>
              <a:rPr lang="cs-CZ" dirty="0"/>
              <a:t>nominalisté (Aristoteles) VS realisté (Platon)</a:t>
            </a:r>
          </a:p>
        </p:txBody>
      </p:sp>
    </p:spTree>
    <p:extLst>
      <p:ext uri="{BB962C8B-B14F-4D97-AF65-F5344CB8AC3E}">
        <p14:creationId xmlns:p14="http://schemas.microsoft.com/office/powerpoint/2010/main" val="72719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3B994-0970-6644-5A33-A0793CF5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Aristoteles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A1A51-329B-6C2E-8558-E84682E36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</a:pPr>
            <a:r>
              <a:rPr lang="cs" dirty="0"/>
              <a:t>věci – myšlenky – mluvená slova (phóné) – psaná slova (grammata)</a:t>
            </a:r>
            <a:br>
              <a:rPr lang="cs" dirty="0"/>
            </a:br>
            <a:endParaRPr lang="cs" dirty="0"/>
          </a:p>
          <a:p>
            <a:pPr marL="914400" lvl="1" indent="-342900">
              <a:spcBef>
                <a:spcPts val="0"/>
              </a:spcBef>
            </a:pPr>
            <a:r>
              <a:rPr lang="cs" dirty="0"/>
              <a:t>„Mluvená slova jsou jistě znakem duševních prožitků a napsaná slova jsou znakem slov mluvených. A jako všichni nemají totéž písmo, tak ani jejich mluva není táž; avšak to, co mluva a písmo v prvé řadě označují, je již všem společné, totiž duševní prožitky a to, co prožitky zpodobují, totiž věci” (Kategorie, 1959, s. 25).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18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24336-3309-2109-3B29-031E19A5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alexandrijská škola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D2B64-C755-F47A-2D65-0A590A64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výuka </a:t>
            </a:r>
            <a:r>
              <a:rPr lang="cs-CZ" dirty="0">
                <a:sym typeface="Wingdings" panose="05000000000000000000" pitchFamily="2" charset="2"/>
              </a:rPr>
              <a:t> potřeba formálních gramatických popisů</a:t>
            </a:r>
          </a:p>
          <a:p>
            <a:r>
              <a:rPr lang="cs-CZ" dirty="0" err="1">
                <a:sym typeface="Wingdings" panose="05000000000000000000" pitchFamily="2" charset="2"/>
              </a:rPr>
              <a:t>preskriptivismus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attická</a:t>
            </a:r>
            <a:r>
              <a:rPr lang="cs-CZ" dirty="0">
                <a:sym typeface="Wingdings" panose="05000000000000000000" pitchFamily="2" charset="2"/>
              </a:rPr>
              <a:t> řečtina normou</a:t>
            </a:r>
          </a:p>
          <a:p>
            <a:r>
              <a:rPr lang="cs-CZ" dirty="0">
                <a:sym typeface="Wingdings" panose="05000000000000000000" pitchFamily="2" charset="2"/>
              </a:rPr>
              <a:t>200–50 př. n. l. </a:t>
            </a:r>
            <a:r>
              <a:rPr lang="cs-CZ" dirty="0" err="1">
                <a:sym typeface="Wingdings" panose="05000000000000000000" pitchFamily="2" charset="2"/>
              </a:rPr>
              <a:t>vznika</a:t>
            </a:r>
            <a:r>
              <a:rPr lang="cs-CZ" dirty="0">
                <a:sym typeface="Wingdings" panose="05000000000000000000" pitchFamily="2" charset="2"/>
              </a:rPr>
              <a:t> gramatik za účelem výuky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deklinační + konjugační vzory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gramatické pravidelnosti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+ zájem o nejstarší řecké památky (obdoba se situací v Indii)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Homér už cca 500 let starý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55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ECF5E-4C0C-F750-83D0-5FFBD439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alexandrijská škola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F6715-49D4-C23F-B7FC-14444A811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943" cy="4351338"/>
          </a:xfrm>
        </p:spPr>
        <p:txBody>
          <a:bodyPr/>
          <a:lstStyle/>
          <a:p>
            <a:r>
              <a:rPr lang="cs-CZ" dirty="0"/>
              <a:t>snaha odhalit organizovaný charakter jazyka</a:t>
            </a:r>
          </a:p>
          <a:p>
            <a:r>
              <a:rPr lang="cs-CZ" b="1" dirty="0"/>
              <a:t>analogie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redukce pravidel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X škola pergamská – důraz na množství výjimek, anomální teorie j.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spor </a:t>
            </a:r>
            <a:r>
              <a:rPr lang="cs-CZ" dirty="0" err="1">
                <a:sym typeface="Wingdings" panose="05000000000000000000" pitchFamily="2" charset="2"/>
              </a:rPr>
              <a:t>anomalistů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dirty="0" err="1">
                <a:sym typeface="Wingdings" panose="05000000000000000000" pitchFamily="2" charset="2"/>
              </a:rPr>
              <a:t>analogistů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0903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14DF2-6DFB-78ED-3FB3-E6E87E50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řecká gramatika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B1282-7053-4780-B3BD-8387EBE6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Dionisius</a:t>
            </a:r>
            <a:r>
              <a:rPr lang="cs-CZ" b="1" dirty="0"/>
              <a:t> </a:t>
            </a:r>
            <a:r>
              <a:rPr lang="cs-CZ" b="1" dirty="0" err="1"/>
              <a:t>Thrax</a:t>
            </a:r>
            <a:r>
              <a:rPr lang="cs-CZ" b="1" dirty="0"/>
              <a:t> (170–90 př. n. l.) </a:t>
            </a:r>
          </a:p>
          <a:p>
            <a:pPr lvl="1"/>
            <a:r>
              <a:rPr lang="cs-CZ" dirty="0"/>
              <a:t>první dochovaná řecká gramatika </a:t>
            </a:r>
            <a:r>
              <a:rPr lang="cs-CZ" i="1" dirty="0" err="1"/>
              <a:t>Téchné</a:t>
            </a:r>
            <a:r>
              <a:rPr lang="cs-CZ" i="1" dirty="0"/>
              <a:t> </a:t>
            </a:r>
            <a:r>
              <a:rPr lang="cs-CZ" i="1" dirty="0" err="1"/>
              <a:t>gramatiké</a:t>
            </a:r>
            <a:endParaRPr lang="cs-CZ" i="1" dirty="0"/>
          </a:p>
          <a:p>
            <a:pPr lvl="1"/>
            <a:r>
              <a:rPr lang="cs-CZ" dirty="0"/>
              <a:t>kompilace</a:t>
            </a:r>
          </a:p>
          <a:p>
            <a:pPr lvl="1"/>
            <a:r>
              <a:rPr lang="cs-CZ" dirty="0"/>
              <a:t>150 různých termínů pro popis gramatiky</a:t>
            </a:r>
          </a:p>
          <a:p>
            <a:pPr lvl="2"/>
            <a:r>
              <a:rPr lang="cs-CZ" dirty="0"/>
              <a:t>mnohé z nich </a:t>
            </a:r>
            <a:r>
              <a:rPr lang="cs-CZ" b="1" dirty="0"/>
              <a:t>dodnes	</a:t>
            </a:r>
          </a:p>
          <a:p>
            <a:pPr lvl="1"/>
            <a:r>
              <a:rPr lang="cs-CZ" b="1" dirty="0"/>
              <a:t>morfologie </a:t>
            </a:r>
          </a:p>
          <a:p>
            <a:pPr lvl="2"/>
            <a:r>
              <a:rPr lang="cs-CZ" dirty="0"/>
              <a:t>8 slovních druhů – přejímáno stovky let</a:t>
            </a:r>
          </a:p>
          <a:p>
            <a:pPr lvl="2"/>
            <a:r>
              <a:rPr lang="cs-CZ" dirty="0"/>
              <a:t>směšuje gramatické a slovotvorné kategorie</a:t>
            </a:r>
          </a:p>
          <a:p>
            <a:pPr lvl="1"/>
            <a:r>
              <a:rPr lang="cs-CZ" dirty="0"/>
              <a:t>žádná syntax</a:t>
            </a:r>
          </a:p>
          <a:p>
            <a:pPr lvl="1"/>
            <a:r>
              <a:rPr lang="cs-CZ" dirty="0"/>
              <a:t>nesmírný vliv na následujících 13. století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872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B41AC-B54E-8FB9-30F6-BDCC5DE4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Řím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0CAF3-BF89-7404-5E8B-9460C4E4E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návaznost na alexandrijskou školu</a:t>
            </a:r>
          </a:p>
          <a:p>
            <a:endParaRPr lang="cs-CZ" dirty="0"/>
          </a:p>
          <a:p>
            <a:r>
              <a:rPr lang="cs-CZ" dirty="0"/>
              <a:t>gramatiky – aplikace přístupu Řeků na latinu</a:t>
            </a:r>
          </a:p>
          <a:p>
            <a:pPr lvl="1"/>
            <a:r>
              <a:rPr lang="cs-CZ" dirty="0"/>
              <a:t>často až mechanicky</a:t>
            </a:r>
          </a:p>
          <a:p>
            <a:pPr lvl="1"/>
            <a:endParaRPr lang="cs-CZ" dirty="0"/>
          </a:p>
          <a:p>
            <a:r>
              <a:rPr lang="cs-CZ" dirty="0"/>
              <a:t>významné – latina významné postavení ve středověku i dále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26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A130F-209A-6CB8-3C0E-63BAB2D9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římské gramatiky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C0E66-6F03-00F1-C2B6-34F4C54D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Marcus </a:t>
            </a:r>
            <a:r>
              <a:rPr lang="cs-CZ" b="1" dirty="0" err="1"/>
              <a:t>Terentius</a:t>
            </a:r>
            <a:r>
              <a:rPr lang="cs-CZ" b="1" dirty="0"/>
              <a:t> </a:t>
            </a:r>
            <a:r>
              <a:rPr lang="cs-CZ" b="1" dirty="0" err="1"/>
              <a:t>Varro</a:t>
            </a:r>
            <a:r>
              <a:rPr lang="cs-CZ" b="1" dirty="0"/>
              <a:t> </a:t>
            </a:r>
            <a:r>
              <a:rPr lang="cs-CZ" dirty="0"/>
              <a:t>(116–27 př. n. l.)	</a:t>
            </a:r>
          </a:p>
          <a:p>
            <a:pPr lvl="1"/>
            <a:r>
              <a:rPr lang="cs-CZ" dirty="0"/>
              <a:t>první římský autor, o kterém je záznam, že se zabýval lingvistickými otázkami</a:t>
            </a:r>
          </a:p>
          <a:p>
            <a:pPr lvl="1"/>
            <a:r>
              <a:rPr lang="cs-CZ" dirty="0"/>
              <a:t>obrovské dílo, dochovalo se jediné dílo + zlomky</a:t>
            </a:r>
          </a:p>
          <a:p>
            <a:pPr lvl="1"/>
            <a:r>
              <a:rPr lang="cs-CZ" dirty="0"/>
              <a:t>jako první rozlišuje flexi a derivaci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4 slovní druhy: jména (pád), slovesa (čas), příčestí (pád i čas), příslovce (nemají ani pád ani čas)</a:t>
            </a:r>
          </a:p>
          <a:p>
            <a:pPr lvl="1"/>
            <a:endParaRPr lang="en-GB" dirty="0"/>
          </a:p>
          <a:p>
            <a:r>
              <a:rPr lang="cs-CZ" b="1" dirty="0"/>
              <a:t>Marcus Fabius </a:t>
            </a:r>
            <a:r>
              <a:rPr lang="cs-CZ" b="1" dirty="0" err="1"/>
              <a:t>Quintilianus</a:t>
            </a:r>
            <a:r>
              <a:rPr lang="cs-CZ" b="1" dirty="0"/>
              <a:t> </a:t>
            </a:r>
            <a:r>
              <a:rPr lang="cs-CZ" dirty="0"/>
              <a:t>(35-95)</a:t>
            </a:r>
          </a:p>
          <a:p>
            <a:pPr lvl="1"/>
            <a:r>
              <a:rPr lang="cs-CZ" dirty="0"/>
              <a:t>zachovalo se nejrozsáhlejší dílo</a:t>
            </a:r>
          </a:p>
          <a:p>
            <a:pPr lvl="1"/>
            <a:r>
              <a:rPr lang="cs-CZ" dirty="0"/>
              <a:t>velký vliv na podobu výuky latiny v následujících staletích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909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DDA1F-1CF6-8943-D785-309E5D78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pozdní antika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BBBAD-3A4B-014B-0DC5-657CD8BC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gramatika považována za královnu věd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A8733-6A44-8CC4-E1CC-E032EEF8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1356066"/>
            <a:ext cx="4485178" cy="15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7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DDA1F-1CF6-8943-D785-309E5D78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pozdní antika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BBBAD-3A4B-014B-0DC5-657CD8BC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gramatika považována za královnu věd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současní gramatici větší vliv na středověk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A8733-6A44-8CC4-E1CC-E032EEF8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1356066"/>
            <a:ext cx="4485178" cy="15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DDA1F-1CF6-8943-D785-309E5D78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pozdní antika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BBBAD-3A4B-014B-0DC5-657CD8BC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2004"/>
          </a:xfrm>
        </p:spPr>
        <p:txBody>
          <a:bodyPr>
            <a:normAutofit/>
          </a:bodyPr>
          <a:lstStyle/>
          <a:p>
            <a:r>
              <a:rPr lang="cs-CZ" dirty="0"/>
              <a:t>gramatika považována za královnu věd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současní gramatici větší vliv na středověk</a:t>
            </a:r>
          </a:p>
          <a:p>
            <a:r>
              <a:rPr lang="cs-CZ" dirty="0" err="1"/>
              <a:t>Donatus</a:t>
            </a:r>
            <a:r>
              <a:rPr lang="cs-CZ" dirty="0"/>
              <a:t> (4. stol. n. l.)</a:t>
            </a:r>
          </a:p>
          <a:p>
            <a:r>
              <a:rPr lang="cs-CZ" b="1" dirty="0" err="1"/>
              <a:t>Priscianus</a:t>
            </a:r>
            <a:r>
              <a:rPr lang="cs-CZ" b="1" dirty="0"/>
              <a:t> (5. – 6. stol. n. l.)</a:t>
            </a:r>
          </a:p>
          <a:p>
            <a:pPr lvl="1"/>
            <a:r>
              <a:rPr lang="cs-CZ" i="1" dirty="0"/>
              <a:t>Základy gramatiky</a:t>
            </a:r>
            <a:r>
              <a:rPr lang="cs-CZ" dirty="0"/>
              <a:t> – dochováno přes 1000 úplných opisů</a:t>
            </a:r>
          </a:p>
          <a:p>
            <a:pPr lvl="1"/>
            <a:r>
              <a:rPr lang="cs-CZ" dirty="0"/>
              <a:t>přizpůsobil znalosti Řeků specifikům latiny</a:t>
            </a:r>
          </a:p>
          <a:p>
            <a:pPr lvl="2"/>
            <a:r>
              <a:rPr lang="cs-CZ" dirty="0"/>
              <a:t>např. v latině neexistuje člen </a:t>
            </a:r>
            <a:r>
              <a:rPr lang="cs-CZ" dirty="0">
                <a:sym typeface="Wingdings" panose="05000000000000000000" pitchFamily="2" charset="2"/>
              </a:rPr>
              <a:t> vyděluje zvlášť jiný slovní druh: citoslovce (Řekové je řadí do příslovcí)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proč? aby taky osm slovních druhů…</a:t>
            </a:r>
            <a:endParaRPr lang="cs-CZ" dirty="0"/>
          </a:p>
          <a:p>
            <a:pPr lvl="1"/>
            <a:endParaRPr lang="cs-CZ" i="1" dirty="0"/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A8733-6A44-8CC4-E1CC-E032EEF8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1356066"/>
            <a:ext cx="4485178" cy="15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CE44E-FD92-38BA-DA49-852CB7FA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obsah předmětu:</a:t>
            </a:r>
            <a:br>
              <a:rPr lang="cs-CZ" b="1" dirty="0"/>
            </a:br>
            <a:r>
              <a:rPr lang="cs-CZ" b="1" dirty="0"/>
              <a:t>kapitoly z dějiny lingvistiky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157A7-A397-633B-4210-C51AF2ED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kořeny lingvistického myšlení</a:t>
            </a:r>
          </a:p>
          <a:p>
            <a:r>
              <a:rPr lang="cs-CZ" dirty="0"/>
              <a:t>antika</a:t>
            </a:r>
          </a:p>
          <a:p>
            <a:r>
              <a:rPr lang="cs-CZ" dirty="0"/>
              <a:t>středověk</a:t>
            </a:r>
          </a:p>
          <a:p>
            <a:r>
              <a:rPr lang="cs-CZ" dirty="0"/>
              <a:t>historická a srovnávací jazykověda</a:t>
            </a:r>
          </a:p>
          <a:p>
            <a:r>
              <a:rPr lang="cs-CZ" dirty="0"/>
              <a:t>dialektologie</a:t>
            </a:r>
          </a:p>
          <a:p>
            <a:r>
              <a:rPr lang="cs-CZ" dirty="0"/>
              <a:t>jazyk jako systém</a:t>
            </a:r>
          </a:p>
          <a:p>
            <a:endParaRPr lang="cs-CZ" dirty="0"/>
          </a:p>
          <a:p>
            <a:r>
              <a:rPr lang="cs-CZ" dirty="0"/>
              <a:t>otázka kodifikace spisovného jazyka</a:t>
            </a:r>
          </a:p>
          <a:p>
            <a:r>
              <a:rPr lang="cs-CZ" dirty="0"/>
              <a:t>obrat k empirickému výzkumu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193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23D9AF4-530F-02CE-9A30-F2BF5B95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25" y="141514"/>
            <a:ext cx="5084550" cy="25787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C938A1-4722-6943-551C-5CAC396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77" y="3560819"/>
            <a:ext cx="6116295" cy="25787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77FCF6-5362-E328-5404-1967745D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821" y="3429000"/>
            <a:ext cx="3083236" cy="15951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5632B3-6EAA-C118-F638-70FD088CA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793" y="4914547"/>
            <a:ext cx="3570007" cy="150609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8F43673-97C6-2AAC-702E-B8EF0D9BADC4}"/>
              </a:ext>
            </a:extLst>
          </p:cNvPr>
          <p:cNvSpPr txBox="1"/>
          <p:nvPr/>
        </p:nvSpPr>
        <p:spPr>
          <a:xfrm>
            <a:off x="8638274" y="372042"/>
            <a:ext cx="3553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ym typeface="Wingdings" panose="05000000000000000000" pitchFamily="2" charset="2"/>
              </a:rPr>
              <a:t> Aristoteles (4. st. př. n. l.)</a:t>
            </a:r>
            <a:endParaRPr lang="en-GB" sz="22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B29A94-AA10-21E0-E097-A88D381E59A5}"/>
              </a:ext>
            </a:extLst>
          </p:cNvPr>
          <p:cNvSpPr txBox="1"/>
          <p:nvPr/>
        </p:nvSpPr>
        <p:spPr>
          <a:xfrm>
            <a:off x="1855552" y="6157240"/>
            <a:ext cx="4447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ym typeface="Wingdings" panose="05000000000000000000" pitchFamily="2" charset="2"/>
              </a:rPr>
              <a:t>↑ </a:t>
            </a:r>
            <a:r>
              <a:rPr lang="cs-CZ" sz="2200" b="1" dirty="0" err="1">
                <a:sym typeface="Wingdings" panose="05000000000000000000" pitchFamily="2" charset="2"/>
              </a:rPr>
              <a:t>Dionisius</a:t>
            </a:r>
            <a:r>
              <a:rPr lang="cs-CZ" sz="2200" b="1" dirty="0">
                <a:sym typeface="Wingdings" panose="05000000000000000000" pitchFamily="2" charset="2"/>
              </a:rPr>
              <a:t> </a:t>
            </a:r>
            <a:r>
              <a:rPr lang="cs-CZ" sz="2200" b="1" dirty="0" err="1">
                <a:sym typeface="Wingdings" panose="05000000000000000000" pitchFamily="2" charset="2"/>
              </a:rPr>
              <a:t>Thrax</a:t>
            </a:r>
            <a:r>
              <a:rPr lang="cs-CZ" sz="2200" b="1" dirty="0">
                <a:sym typeface="Wingdings" panose="05000000000000000000" pitchFamily="2" charset="2"/>
              </a:rPr>
              <a:t> (2.–1. st. př. n. l.)</a:t>
            </a:r>
            <a:endParaRPr lang="en-GB" sz="22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614F837-FCB5-5DB2-DDD3-8ED864D00820}"/>
              </a:ext>
            </a:extLst>
          </p:cNvPr>
          <p:cNvSpPr txBox="1"/>
          <p:nvPr/>
        </p:nvSpPr>
        <p:spPr>
          <a:xfrm>
            <a:off x="8784772" y="3039041"/>
            <a:ext cx="2873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ym typeface="Wingdings" panose="05000000000000000000" pitchFamily="2" charset="2"/>
              </a:rPr>
              <a:t>↓ </a:t>
            </a:r>
            <a:r>
              <a:rPr lang="cs-CZ" sz="2200" b="1" dirty="0" err="1">
                <a:sym typeface="Wingdings" panose="05000000000000000000" pitchFamily="2" charset="2"/>
              </a:rPr>
              <a:t>Priscianus</a:t>
            </a:r>
            <a:r>
              <a:rPr lang="cs-CZ" sz="2200" b="1" dirty="0">
                <a:sym typeface="Wingdings" panose="05000000000000000000" pitchFamily="2" charset="2"/>
              </a:rPr>
              <a:t> (5–6 . st.)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374724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C61F7-C838-DA3E-8467-2E44E20A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středověk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8215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AA9522D-9125-7F05-12AC-3F9C5AD12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60" y="2167686"/>
            <a:ext cx="11429679" cy="25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0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E7828-1ED4-3B30-22A8-1B45F09D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FBB396-425B-6A70-DEFA-4ECE7291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cca 1000 let </a:t>
            </a:r>
          </a:p>
          <a:p>
            <a:r>
              <a:rPr lang="cs-CZ" dirty="0"/>
              <a:t>od rozpadu římské říše (zánik Z) do renesance (5.–15. stol.)</a:t>
            </a:r>
          </a:p>
          <a:p>
            <a:r>
              <a:rPr lang="cs-CZ" dirty="0"/>
              <a:t>přechod od otrokářství k feudalismu, rozšíření křesťanství, rostoucí moc církve</a:t>
            </a:r>
          </a:p>
          <a:p>
            <a:endParaRPr lang="cs-CZ" dirty="0"/>
          </a:p>
          <a:p>
            <a:r>
              <a:rPr lang="cs-CZ" dirty="0"/>
              <a:t>rozvíjení věd a umění v rámci křesťanské ideologie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48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C8819-D683-F459-FC87-3F8D8A23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středověké myšlení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3B2EA-8199-8E15-3E69-F1AABA506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podřízenost teologii – filosofie, vědy, myšlení o jazyce</a:t>
            </a:r>
            <a:endParaRPr lang="en-GB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scholastika</a:t>
            </a:r>
          </a:p>
          <a:p>
            <a:endParaRPr lang="cs-CZ" dirty="0"/>
          </a:p>
          <a:p>
            <a:r>
              <a:rPr lang="cs-CZ" dirty="0"/>
              <a:t>spor o univerzálie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834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8C501-C6BC-36EA-C5A1-8838DB01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scholastika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991A3-B62B-8447-7175-3D9C2608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6857" cy="4351338"/>
          </a:xfrm>
        </p:spPr>
        <p:txBody>
          <a:bodyPr>
            <a:normAutofit/>
          </a:bodyPr>
          <a:lstStyle/>
          <a:p>
            <a:r>
              <a:rPr lang="cs-CZ" dirty="0"/>
              <a:t>filosofický a teologický systém středověku</a:t>
            </a:r>
          </a:p>
          <a:p>
            <a:pPr lvl="1"/>
            <a:r>
              <a:rPr lang="cs-CZ" dirty="0"/>
              <a:t>vyrovnat se s antickým dědictvím – Aristoteles, Platon </a:t>
            </a:r>
          </a:p>
          <a:p>
            <a:pPr lvl="1"/>
            <a:r>
              <a:rPr lang="cs-CZ" dirty="0"/>
              <a:t>hlavní cíl: racionálně (= pomocí logických rozumových vývodů) podložit katolický světový názor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spojení víry s rozumem</a:t>
            </a:r>
          </a:p>
          <a:p>
            <a:r>
              <a:rPr lang="cs-CZ" dirty="0"/>
              <a:t>filosofie jako služebnice teologie</a:t>
            </a:r>
          </a:p>
          <a:p>
            <a:r>
              <a:rPr lang="cs-CZ" dirty="0"/>
              <a:t>dlouhé spory </a:t>
            </a:r>
            <a:r>
              <a:rPr lang="cs-CZ" dirty="0">
                <a:sym typeface="Wingdings" panose="05000000000000000000" pitchFamily="2" charset="2"/>
              </a:rPr>
              <a:t> 13. stol. Tomáš Akvinský: ucelená ideologie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5 rozumových důkazů existence boha</a:t>
            </a:r>
          </a:p>
          <a:p>
            <a:r>
              <a:rPr lang="cs-CZ" dirty="0">
                <a:sym typeface="Wingdings" panose="05000000000000000000" pitchFamily="2" charset="2"/>
              </a:rPr>
              <a:t>13. stol. vrchol scholastiky</a:t>
            </a:r>
          </a:p>
          <a:p>
            <a:r>
              <a:rPr lang="cs-CZ" dirty="0">
                <a:sym typeface="Wingdings" panose="05000000000000000000" pitchFamily="2" charset="2"/>
              </a:rPr>
              <a:t>14. narušování novým myšlením (renesance)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88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D0368-1741-22F5-DD75-D4496473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spor o univerzálie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A7A14-8F97-90FB-FF5F-9F3B18F7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nejdůležitější téma středověké filosofie a lingvistiky</a:t>
            </a:r>
          </a:p>
          <a:p>
            <a:r>
              <a:rPr lang="cs-CZ" dirty="0"/>
              <a:t>spor o obecné pojmy</a:t>
            </a:r>
          </a:p>
          <a:p>
            <a:pPr lvl="1"/>
            <a:r>
              <a:rPr lang="cs-CZ" dirty="0"/>
              <a:t>vztah mezi podstatou a jevem, mezi obecným a jednotlivým</a:t>
            </a:r>
          </a:p>
          <a:p>
            <a:pPr lvl="1"/>
            <a:r>
              <a:rPr lang="cs-CZ" dirty="0"/>
              <a:t>vztah mezi jazykem a myšlením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zda obecné pojmy skutečně existují, či jsou to jen arbitrární pojmy dané člověkem a existují jen jednotliviny</a:t>
            </a:r>
          </a:p>
          <a:p>
            <a:r>
              <a:rPr lang="cs-CZ" dirty="0"/>
              <a:t>obdoba sporu mezi Platonem a Aristotelem</a:t>
            </a:r>
          </a:p>
          <a:p>
            <a:endParaRPr lang="cs-CZ" dirty="0"/>
          </a:p>
          <a:p>
            <a:r>
              <a:rPr lang="cs-CZ" dirty="0"/>
              <a:t>spor mezi realisty a nominalisty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79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583D7-DA3C-2B9E-432C-0BC3F2CB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spor o univerzálie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B5408-1562-8BF9-B963-DC92276BD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realisté </a:t>
            </a:r>
          </a:p>
          <a:p>
            <a:pPr lvl="1"/>
            <a:r>
              <a:rPr lang="cs-CZ" dirty="0"/>
              <a:t>obecné pojmy (ideje) existují reálně</a:t>
            </a:r>
          </a:p>
          <a:p>
            <a:pPr lvl="1"/>
            <a:r>
              <a:rPr lang="cs-CZ" dirty="0"/>
              <a:t>buď už před jednotlivými předměty v boží mysli (krajní realismus)</a:t>
            </a:r>
          </a:p>
          <a:p>
            <a:pPr lvl="1"/>
            <a:r>
              <a:rPr lang="cs-CZ" dirty="0"/>
              <a:t>nebo nezávisle na nich (umírněný realismus)</a:t>
            </a:r>
          </a:p>
          <a:p>
            <a:pPr lvl="1"/>
            <a:r>
              <a:rPr lang="cs-CZ" dirty="0"/>
              <a:t>Anselm z Canterbury</a:t>
            </a:r>
          </a:p>
          <a:p>
            <a:r>
              <a:rPr lang="cs-CZ" b="1" dirty="0"/>
              <a:t>nominalisté </a:t>
            </a:r>
          </a:p>
          <a:p>
            <a:pPr lvl="1"/>
            <a:r>
              <a:rPr lang="cs-CZ" dirty="0"/>
              <a:t>reálně existují pouze jednotlivé předměty s individuálními vlastnostmi</a:t>
            </a:r>
          </a:p>
          <a:p>
            <a:pPr lvl="1"/>
            <a:r>
              <a:rPr lang="cs-CZ" dirty="0"/>
              <a:t>obecné pojmy považují jen za společný název označující množinu jednotlivin</a:t>
            </a:r>
          </a:p>
          <a:p>
            <a:pPr lvl="1"/>
            <a:r>
              <a:rPr lang="cs-CZ" dirty="0" err="1"/>
              <a:t>Abelárd</a:t>
            </a:r>
            <a:r>
              <a:rPr lang="cs-CZ" dirty="0"/>
              <a:t>, </a:t>
            </a:r>
            <a:r>
              <a:rPr lang="cs-CZ" b="1" dirty="0"/>
              <a:t>William </a:t>
            </a:r>
            <a:r>
              <a:rPr lang="cs-CZ" b="1" dirty="0" err="1"/>
              <a:t>Occam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4047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5C3A9-1022-0F5A-EC62-5C10D7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 a písmo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62240C-BF0D-019F-E1F5-5BE38EE15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lingvistiku podstatné – rozvoj křesťanství </a:t>
            </a:r>
            <a:r>
              <a:rPr lang="cs-CZ" dirty="0">
                <a:sym typeface="Wingdings" panose="05000000000000000000" pitchFamily="2" charset="2"/>
              </a:rPr>
              <a:t> šíření písma</a:t>
            </a:r>
          </a:p>
          <a:p>
            <a:r>
              <a:rPr lang="cs-CZ" dirty="0">
                <a:sym typeface="Wingdings" panose="05000000000000000000" pitchFamily="2" charset="2"/>
              </a:rPr>
              <a:t>+ výpady germánských kmenů do Z římské říše  kontakt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přejímání slov, vznik runového písma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hlavní – šíření křesťanství mezi pohany  nutnost znalosti bible  vytvoření písma pro daný jazyk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gótské písmo, arménské písmo (dodnes)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hlaholice na VM (staroslověnština) – zákl. řecké písmo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 cyrilice (později)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980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BB403-9B35-08CE-8FD0-B889DF97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 a vzdělání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65AD-1DF2-6722-6B2C-589127A52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septem </a:t>
            </a:r>
            <a:r>
              <a:rPr lang="cs-CZ" dirty="0" err="1"/>
              <a:t>artes</a:t>
            </a:r>
            <a:r>
              <a:rPr lang="cs-CZ" dirty="0"/>
              <a:t> </a:t>
            </a:r>
            <a:r>
              <a:rPr lang="cs-CZ" dirty="0" err="1"/>
              <a:t>liberales</a:t>
            </a:r>
            <a:r>
              <a:rPr lang="cs-CZ" dirty="0"/>
              <a:t> = sedm svobodných umění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trivium: </a:t>
            </a:r>
            <a:r>
              <a:rPr lang="cs-CZ" b="1" dirty="0">
                <a:sym typeface="Wingdings" panose="05000000000000000000" pitchFamily="2" charset="2"/>
              </a:rPr>
              <a:t>gramatika</a:t>
            </a:r>
            <a:r>
              <a:rPr lang="cs-CZ" dirty="0">
                <a:sym typeface="Wingdings" panose="05000000000000000000" pitchFamily="2" charset="2"/>
              </a:rPr>
              <a:t>, dialektika (logika), rétorika</a:t>
            </a:r>
          </a:p>
          <a:p>
            <a:pPr marL="0" indent="0">
              <a:buNone/>
            </a:pPr>
            <a:r>
              <a:rPr lang="cs-CZ" dirty="0"/>
              <a:t>	+ kvadrivium: geometrie, aritmetika, astrologie, muzika</a:t>
            </a:r>
          </a:p>
          <a:p>
            <a:r>
              <a:rPr lang="cs-CZ" dirty="0"/>
              <a:t>vhodné zaměstnání pro svobodného člověka (tedy ne pro každého)</a:t>
            </a:r>
          </a:p>
          <a:p>
            <a:endParaRPr lang="cs-CZ" dirty="0"/>
          </a:p>
          <a:p>
            <a:r>
              <a:rPr lang="cs-CZ" dirty="0"/>
              <a:t>všechny ve službách teologie</a:t>
            </a:r>
          </a:p>
        </p:txBody>
      </p:sp>
    </p:spTree>
    <p:extLst>
      <p:ext uri="{BB962C8B-B14F-4D97-AF65-F5344CB8AC3E}">
        <p14:creationId xmlns:p14="http://schemas.microsoft.com/office/powerpoint/2010/main" val="288085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F473D-424B-6405-91F0-E2CA8730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proč studovat dějiny lingvistiky?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19488-0CD6-3D99-D38E-ACA639A70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správné pochopení dané disciplíny </a:t>
            </a:r>
            <a:r>
              <a:rPr lang="cs-CZ" dirty="0">
                <a:sym typeface="Wingdings" panose="05000000000000000000" pitchFamily="2" charset="2"/>
              </a:rPr>
              <a:t> poznání její historie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pochopení tradice a návaznosti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širší kulturní souvislosti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rozšíření perspektivy – současný stav poznání je pouze jedno ze stádií v dějinách (ne cíl)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ujasňování předmětu studia, možnost jeho poznání (epistemologie)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265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4B42B-C362-1C4E-D34B-920BAD33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gramatika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79AD8-4B01-EC2C-D8B2-5F7DA90CF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ze sedmi umění – považována často za nejdůležitější</a:t>
            </a:r>
          </a:p>
          <a:p>
            <a:r>
              <a:rPr lang="cs-CZ" dirty="0"/>
              <a:t>v té době ovšem: gramatika = latinský jazyk</a:t>
            </a:r>
          </a:p>
          <a:p>
            <a:r>
              <a:rPr lang="cs-CZ" dirty="0"/>
              <a:t>latina </a:t>
            </a:r>
          </a:p>
          <a:p>
            <a:pPr lvl="1"/>
            <a:r>
              <a:rPr lang="cs-CZ" dirty="0"/>
              <a:t>jednak jazyk církve</a:t>
            </a:r>
          </a:p>
          <a:p>
            <a:pPr lvl="1"/>
            <a:r>
              <a:rPr lang="cs-CZ" dirty="0"/>
              <a:t>jednak jazyk prvních nejstarších církevních spisovatelů</a:t>
            </a:r>
          </a:p>
          <a:p>
            <a:r>
              <a:rPr lang="cs-CZ" dirty="0"/>
              <a:t>celý středověk další jazyky považovány za vulgární (lidové)</a:t>
            </a:r>
          </a:p>
          <a:p>
            <a:pPr lvl="1"/>
            <a:r>
              <a:rPr lang="cs-CZ" dirty="0"/>
              <a:t>gramatikové jim nevěnovali pozornost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531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07015-4F97-EBC5-6F29-98ACD706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gramatika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A07A9-51EF-50BB-2670-0EB553681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základ pro praktickou výuku latiny – gramatiky </a:t>
            </a:r>
            <a:r>
              <a:rPr lang="cs-CZ" dirty="0" err="1"/>
              <a:t>Prisciana</a:t>
            </a:r>
            <a:r>
              <a:rPr lang="cs-CZ" dirty="0"/>
              <a:t>, </a:t>
            </a:r>
            <a:r>
              <a:rPr lang="cs-CZ" dirty="0" err="1"/>
              <a:t>Donata</a:t>
            </a:r>
            <a:endParaRPr lang="cs-CZ" dirty="0"/>
          </a:p>
          <a:p>
            <a:r>
              <a:rPr lang="cs-CZ" dirty="0"/>
              <a:t>doplňovány, komentovány – ale zřídkakdy dílo přinášející nový pohled na latinu</a:t>
            </a:r>
          </a:p>
          <a:p>
            <a:pPr lvl="1"/>
            <a:r>
              <a:rPr lang="cs-CZ" dirty="0"/>
              <a:t>např. Isidor Sevillský </a:t>
            </a:r>
            <a:r>
              <a:rPr lang="cs-CZ" i="1" dirty="0"/>
              <a:t>Etymologie</a:t>
            </a:r>
            <a:r>
              <a:rPr lang="cs-CZ" dirty="0"/>
              <a:t> (7. stol.)</a:t>
            </a:r>
          </a:p>
          <a:p>
            <a:pPr lvl="1"/>
            <a:endParaRPr lang="cs-CZ" dirty="0"/>
          </a:p>
          <a:p>
            <a:r>
              <a:rPr lang="cs-CZ" dirty="0" err="1"/>
              <a:t>Donatus</a:t>
            </a:r>
            <a:r>
              <a:rPr lang="cs-CZ" dirty="0"/>
              <a:t> – 4. stol., </a:t>
            </a:r>
            <a:r>
              <a:rPr lang="cs-CZ" dirty="0" err="1"/>
              <a:t>Priscianus</a:t>
            </a:r>
            <a:r>
              <a:rPr lang="cs-CZ" dirty="0"/>
              <a:t> – 5./6. stol.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</a:t>
            </a:r>
            <a:r>
              <a:rPr lang="cs-CZ" dirty="0"/>
              <a:t>do 12. stol. v podstatě beze změny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cca 600 let stejná gramatika!</a:t>
            </a:r>
          </a:p>
          <a:p>
            <a:pPr marL="0" indent="0">
              <a:buNone/>
            </a:pPr>
            <a:r>
              <a:rPr lang="cs-CZ" dirty="0"/>
              <a:t>	srov. nejstarší gramatika češtiny v latině 1603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203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619D1-AC4C-290D-256C-83168335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 a „vulgární“ jazyky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1586D-249B-C01D-6B9B-5D2B86B17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861"/>
          </a:xfrm>
        </p:spPr>
        <p:txBody>
          <a:bodyPr>
            <a:normAutofit/>
          </a:bodyPr>
          <a:lstStyle/>
          <a:p>
            <a:r>
              <a:rPr lang="cs-CZ" dirty="0"/>
              <a:t>E gramatikové – zájem jen o latinu (tehdy již mrtvou)</a:t>
            </a:r>
          </a:p>
          <a:p>
            <a:endParaRPr lang="cs-CZ" dirty="0"/>
          </a:p>
          <a:p>
            <a:r>
              <a:rPr lang="cs-CZ" dirty="0"/>
              <a:t>stejně tak dříve římští gramatikové – zájem o klasickou literární latinu, ne o tu běžně mluveno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neznáme dobře mluvenou latinu, její nejstarší podobu či vývoj 	  	</a:t>
            </a:r>
          </a:p>
        </p:txBody>
      </p:sp>
    </p:spTree>
    <p:extLst>
      <p:ext uri="{BB962C8B-B14F-4D97-AF65-F5344CB8AC3E}">
        <p14:creationId xmlns:p14="http://schemas.microsoft.com/office/powerpoint/2010/main" val="1938814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46CB3-8EC7-004C-B4B0-A03CF6FB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 a „vulgární“ jazyky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9537D-F371-2201-F547-49FAE5CD1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29258" cy="4890861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kontrast – arabští gramatikové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zájem o vlastní živý jazyk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skvělý popis, dochováno již od 8. stol. (Al-Halil)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vynikající fonetický popis hlásek (v E neměl obdoby)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avšak – později se arabština dělí do dialektů, ty nesouvisí s koránem – stejný osud jako v Evropě</a:t>
            </a:r>
            <a:endParaRPr lang="cs-CZ" dirty="0"/>
          </a:p>
          <a:p>
            <a:r>
              <a:rPr lang="cs-CZ" dirty="0"/>
              <a:t>v období evropského středověku odlišné podmínky v arabských zemích</a:t>
            </a:r>
          </a:p>
          <a:p>
            <a:pPr lvl="1"/>
            <a:r>
              <a:rPr lang="cs-CZ" dirty="0"/>
              <a:t>větší náboženská snášenlivost</a:t>
            </a:r>
          </a:p>
          <a:p>
            <a:pPr lvl="1"/>
            <a:r>
              <a:rPr lang="cs-CZ" dirty="0"/>
              <a:t>volnější rozvoj věd a umění</a:t>
            </a:r>
          </a:p>
          <a:p>
            <a:pPr lvl="1"/>
            <a:endParaRPr lang="cs-CZ" dirty="0"/>
          </a:p>
          <a:p>
            <a:r>
              <a:rPr lang="cs-CZ" dirty="0"/>
              <a:t>arabští a židovští jazykovědci si již povšimli příbuznosti semitských jazyků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428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B052C-BF0E-6184-5BF2-8FF25941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 a „vulgární“ jazyky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B4C6B-024B-2A4C-7E43-AB0B734B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12. stol. neznámý islandský autor </a:t>
            </a:r>
            <a:r>
              <a:rPr lang="cs-CZ" i="1" dirty="0"/>
              <a:t>První gramatické pojednání</a:t>
            </a:r>
            <a:endParaRPr lang="cs-CZ" dirty="0"/>
          </a:p>
          <a:p>
            <a:pPr lvl="1"/>
            <a:r>
              <a:rPr lang="cs-CZ" dirty="0"/>
              <a:t>velmi vyspělý fonetický a fonologický popis islandštiny</a:t>
            </a:r>
          </a:p>
          <a:p>
            <a:pPr lvl="1"/>
            <a:r>
              <a:rPr lang="cs-CZ" dirty="0"/>
              <a:t>značně předstihl svou dobu</a:t>
            </a:r>
          </a:p>
          <a:p>
            <a:pPr lvl="1"/>
            <a:r>
              <a:rPr lang="cs-CZ" dirty="0"/>
              <a:t>zbytek E se s ním seznámil až v 19. stol.</a:t>
            </a:r>
          </a:p>
          <a:p>
            <a:r>
              <a:rPr lang="cs-CZ" dirty="0"/>
              <a:t>okolo roku 1000 Anglie</a:t>
            </a:r>
          </a:p>
          <a:p>
            <a:pPr lvl="1"/>
            <a:r>
              <a:rPr lang="cs-CZ" dirty="0"/>
              <a:t>latinsko-staroanglický glosář (ne gramatika, byť tak označeno)</a:t>
            </a:r>
          </a:p>
          <a:p>
            <a:r>
              <a:rPr lang="cs-CZ" dirty="0"/>
              <a:t>okolo roku 1400 Francie</a:t>
            </a:r>
          </a:p>
          <a:p>
            <a:pPr lvl="1"/>
            <a:r>
              <a:rPr lang="cs-CZ" dirty="0"/>
              <a:t>podobné dílo – fráze a slova určené cizincům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681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B3949-6EB2-2F86-1C12-219AD539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středověk a „vulgární“ jazyky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5F101-5509-E4DB-9E24-43EC43E0F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O řeči lidové</a:t>
            </a:r>
            <a:r>
              <a:rPr lang="cs-CZ" b="1" dirty="0"/>
              <a:t> 14. stol. Dante Alighieri</a:t>
            </a:r>
          </a:p>
          <a:p>
            <a:pPr lvl="1"/>
            <a:r>
              <a:rPr lang="cs-CZ" dirty="0"/>
              <a:t>nedokončeno, avšak velmi lingvisticky zajímavé</a:t>
            </a:r>
          </a:p>
          <a:p>
            <a:pPr lvl="1"/>
            <a:r>
              <a:rPr lang="cs-CZ" dirty="0"/>
              <a:t>charakteristiky 14 italských dialektů</a:t>
            </a:r>
          </a:p>
          <a:p>
            <a:pPr lvl="1"/>
            <a:r>
              <a:rPr lang="cs-CZ" dirty="0"/>
              <a:t>všechny však zavrhuje při hledání spisovné italštiny</a:t>
            </a:r>
          </a:p>
          <a:p>
            <a:pPr lvl="1"/>
            <a:r>
              <a:rPr lang="cs-CZ" dirty="0"/>
              <a:t>chybné teorie o původu románských jazyků</a:t>
            </a:r>
          </a:p>
          <a:p>
            <a:pPr lvl="1"/>
            <a:r>
              <a:rPr lang="cs-CZ" dirty="0"/>
              <a:t>velmi cenný zdroj poznání italských nářečí</a:t>
            </a:r>
          </a:p>
          <a:p>
            <a:pPr lvl="1"/>
            <a:r>
              <a:rPr lang="cs-CZ" dirty="0"/>
              <a:t>považováno za vrchol středověkého zájmu o „vulgární“ jazyky</a:t>
            </a:r>
          </a:p>
          <a:p>
            <a:pPr lvl="1"/>
            <a:r>
              <a:rPr lang="cs-CZ" dirty="0"/>
              <a:t>avšak: dobou středověk, myšlení měl však už renesanční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684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49BF6-3C93-E5EF-0AF1-58CA0838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rovnocennost jazyků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762D1-1C0A-BAA7-5335-12C563F1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všechny jazyky </a:t>
            </a:r>
            <a:r>
              <a:rPr lang="cs-CZ" dirty="0">
                <a:sym typeface="Wingdings" panose="05000000000000000000" pitchFamily="2" charset="2"/>
              </a:rPr>
              <a:t> komunikace  všechny jazyky jsou si rovny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různé prostředky, ale žádný není horší nebo lepší, všechny živé jazyky dostatečně slouží svému účelu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předpoklad existence „primitivních“ jazyků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jednoduchá gramatika, málo hlásek, slov, potřeba kompenzace gesty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19. stol. – otázky typu </a:t>
            </a:r>
            <a:r>
              <a:rPr lang="cs-CZ" i="1" dirty="0">
                <a:sym typeface="Wingdings" panose="05000000000000000000" pitchFamily="2" charset="2"/>
              </a:rPr>
              <a:t>Jak komunikují v noci, neobejdou-li se bez gest? Nemají-li abstraktní pojmy, jak rozvíjí svou morálku a náboženství?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čekali, kdy někdo takový jazyk objeví  nestalo 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189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4A873-A794-A355-C3E1-2E9F01FB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rovnocennost jazyků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9FC66-8AA7-6C76-DA6D-0589C2E1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667250"/>
          </a:xfrm>
        </p:spPr>
        <p:txBody>
          <a:bodyPr>
            <a:normAutofit/>
          </a:bodyPr>
          <a:lstStyle/>
          <a:p>
            <a:r>
              <a:rPr lang="cs-CZ" dirty="0"/>
              <a:t>jazyk – rovnováha</a:t>
            </a:r>
          </a:p>
          <a:p>
            <a:pPr lvl="1"/>
            <a:r>
              <a:rPr lang="cs-CZ" dirty="0"/>
              <a:t>je-li komplexnější jedna část jazyka, jiná se zjednoduší a naopak</a:t>
            </a:r>
          </a:p>
          <a:p>
            <a:pPr lvl="1"/>
            <a:r>
              <a:rPr lang="cs-CZ" dirty="0"/>
              <a:t>např. nemá-li jazyk koncovky, využívá naopak striktně danou pozici slova ve větě</a:t>
            </a:r>
          </a:p>
          <a:p>
            <a:pPr lvl="1"/>
            <a:r>
              <a:rPr lang="cs-CZ" dirty="0"/>
              <a:t>např. angličtina VS latina</a:t>
            </a:r>
          </a:p>
          <a:p>
            <a:pPr lvl="1"/>
            <a:endParaRPr lang="cs-CZ" dirty="0"/>
          </a:p>
          <a:p>
            <a:r>
              <a:rPr lang="cs-CZ" dirty="0"/>
              <a:t>všechny jazyky – gramatická pravidla</a:t>
            </a:r>
          </a:p>
          <a:p>
            <a:r>
              <a:rPr lang="cs-CZ" dirty="0"/>
              <a:t>směřování k pravidelnosti a jednoduchosti</a:t>
            </a:r>
          </a:p>
          <a:p>
            <a:endParaRPr lang="cs-CZ" dirty="0"/>
          </a:p>
          <a:p>
            <a:r>
              <a:rPr lang="cs-CZ" dirty="0"/>
              <a:t>psaný jazyk	</a:t>
            </a:r>
          </a:p>
          <a:p>
            <a:pPr lvl="1"/>
            <a:r>
              <a:rPr lang="cs-CZ" dirty="0"/>
              <a:t>Pietro </a:t>
            </a:r>
            <a:r>
              <a:rPr lang="cs-CZ" dirty="0" err="1"/>
              <a:t>Bembo</a:t>
            </a:r>
            <a:r>
              <a:rPr lang="cs-CZ" dirty="0"/>
              <a:t> (16. stol., Itálie) </a:t>
            </a:r>
            <a:r>
              <a:rPr lang="cs-CZ" i="1" dirty="0" err="1"/>
              <a:t>Nothing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a 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</a:t>
            </a:r>
            <a:r>
              <a:rPr lang="cs-CZ" i="1" dirty="0" err="1"/>
              <a:t>have</a:t>
            </a:r>
            <a:r>
              <a:rPr lang="cs-CZ" i="1" dirty="0"/>
              <a:t> a </a:t>
            </a:r>
            <a:r>
              <a:rPr lang="cs-CZ" i="1" dirty="0" err="1"/>
              <a:t>literature</a:t>
            </a:r>
            <a:r>
              <a:rPr lang="cs-CZ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62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AB0F5-827B-C535-98A9-EBA143CD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rovnocennost jazyků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25CB4-EF1C-5922-290B-317909DB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cs-CZ" dirty="0"/>
              <a:t>v E jazykovědě – latina, řečtina dokonalé jazyky, vzory, modely</a:t>
            </a:r>
          </a:p>
          <a:p>
            <a:r>
              <a:rPr lang="cs-CZ" dirty="0"/>
              <a:t>jazyky s bohatou morfologií pod vlivem latiny/řečtiny považovány za „dokonalejší“ než např. izolační jazyky</a:t>
            </a:r>
          </a:p>
          <a:p>
            <a:endParaRPr lang="cs-CZ" dirty="0"/>
          </a:p>
          <a:p>
            <a:r>
              <a:rPr lang="cs-CZ" b="1" dirty="0"/>
              <a:t>prominence, prestižnost jazyka dána společensko-politickou situací, ne vnitřními vlastnostmi daného jazyka</a:t>
            </a:r>
          </a:p>
          <a:p>
            <a:r>
              <a:rPr lang="cs-CZ" dirty="0"/>
              <a:t>19. stol. – otázka národní identity</a:t>
            </a:r>
          </a:p>
          <a:p>
            <a:pPr lvl="1"/>
            <a:r>
              <a:rPr lang="cs-CZ" dirty="0"/>
              <a:t>národ nově definován jazykově, ne pouze teritoriálně</a:t>
            </a:r>
          </a:p>
          <a:p>
            <a:pPr lvl="1"/>
            <a:r>
              <a:rPr lang="cs-CZ" dirty="0"/>
              <a:t>silné národní cítění </a:t>
            </a:r>
          </a:p>
          <a:p>
            <a:pPr lvl="1"/>
            <a:r>
              <a:rPr lang="cs-CZ" dirty="0"/>
              <a:t>Němci, Angličané</a:t>
            </a:r>
          </a:p>
          <a:p>
            <a:endParaRPr lang="cs-CZ" b="1" dirty="0"/>
          </a:p>
          <a:p>
            <a:endParaRPr lang="cs-CZ" dirty="0"/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415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6BD3E-C176-5108-ED46-7302076E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rovnocennost jazyků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9C860-E520-CE93-05A0-37D446255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Johannes </a:t>
            </a:r>
            <a:r>
              <a:rPr lang="en-GB" b="1" dirty="0" err="1"/>
              <a:t>Goropius</a:t>
            </a:r>
            <a:r>
              <a:rPr lang="en-GB" b="1" dirty="0"/>
              <a:t> </a:t>
            </a:r>
            <a:r>
              <a:rPr lang="en-GB" b="1" dirty="0" err="1"/>
              <a:t>Becanus</a:t>
            </a:r>
            <a:r>
              <a:rPr lang="cs-CZ" b="1" dirty="0"/>
              <a:t> (16. stol.)</a:t>
            </a:r>
          </a:p>
          <a:p>
            <a:pPr lvl="1"/>
            <a:r>
              <a:rPr lang="cs-CZ" dirty="0"/>
              <a:t>němčina je jazyk nadřazený všem ostatním = jazyka Adama z ráje</a:t>
            </a:r>
          </a:p>
          <a:p>
            <a:pPr lvl="1"/>
            <a:r>
              <a:rPr lang="cs-CZ" dirty="0"/>
              <a:t>neovlivněn babylónským zmatením jazyků, protože původní Germáni se neúčastnili stavění věže</a:t>
            </a:r>
          </a:p>
          <a:p>
            <a:pPr lvl="1"/>
            <a:r>
              <a:rPr lang="cs-CZ" dirty="0"/>
              <a:t>originální Desatero bylo lidem sesláno v němčině, ale bůh později způsobil, že bylo přeloženo do hebrejštiny</a:t>
            </a:r>
            <a:endParaRPr lang="en-GB" dirty="0"/>
          </a:p>
          <a:p>
            <a:endParaRPr lang="cs-CZ" dirty="0"/>
          </a:p>
          <a:p>
            <a:r>
              <a:rPr lang="cs-CZ" b="1" dirty="0"/>
              <a:t>Thomas </a:t>
            </a:r>
            <a:r>
              <a:rPr lang="cs-CZ" b="1" dirty="0" err="1"/>
              <a:t>Macaulay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prominence angličtiny</a:t>
            </a:r>
          </a:p>
          <a:p>
            <a:pPr lvl="1"/>
            <a:r>
              <a:rPr lang="cs-CZ" dirty="0"/>
              <a:t>současná anglická literatura má bezpochyby větší cenu než vše, co bylo napsáno na celém světě za posledních 300 let ve všech jazycích…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64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040A5-11F4-3F65-3D1E-ECBC9FF7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dějiny…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EA2AA-66A1-46C8-719C-F79268313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20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myšlení o jazyce</a:t>
            </a:r>
          </a:p>
          <a:p>
            <a:r>
              <a:rPr lang="cs-CZ" dirty="0"/>
              <a:t>studia jazyka</a:t>
            </a:r>
          </a:p>
          <a:p>
            <a:r>
              <a:rPr lang="cs-CZ" dirty="0"/>
              <a:t>jazykové teorie</a:t>
            </a:r>
          </a:p>
          <a:p>
            <a:endParaRPr lang="cs-CZ" dirty="0"/>
          </a:p>
          <a:p>
            <a:r>
              <a:rPr lang="cs-CZ" dirty="0"/>
              <a:t>západní výzkum – různá označení pro „lingvistiku“ (obecnější)</a:t>
            </a:r>
          </a:p>
          <a:p>
            <a:pPr lvl="1"/>
            <a:r>
              <a:rPr lang="en-GB" i="1" dirty="0" err="1"/>
              <a:t>Sprachwissenschaft</a:t>
            </a:r>
            <a:endParaRPr lang="cs-CZ" i="1" dirty="0"/>
          </a:p>
          <a:p>
            <a:pPr lvl="1"/>
            <a:r>
              <a:rPr lang="en-GB" i="1" dirty="0" err="1"/>
              <a:t>Sprachtheorie</a:t>
            </a:r>
            <a:endParaRPr lang="cs-CZ" i="1" dirty="0"/>
          </a:p>
          <a:p>
            <a:pPr lvl="1"/>
            <a:r>
              <a:rPr lang="en-GB" i="1" dirty="0"/>
              <a:t>language sciences</a:t>
            </a:r>
            <a:endParaRPr lang="cs-CZ" i="1" dirty="0"/>
          </a:p>
          <a:p>
            <a:pPr lvl="1"/>
            <a:r>
              <a:rPr lang="en-GB" i="1" dirty="0"/>
              <a:t>study of language</a:t>
            </a:r>
            <a:endParaRPr lang="cs-CZ" i="1" dirty="0"/>
          </a:p>
          <a:p>
            <a:pPr lvl="1"/>
            <a:r>
              <a:rPr lang="en-GB" i="1" dirty="0"/>
              <a:t>linguistic thought</a:t>
            </a:r>
            <a:endParaRPr lang="cs-CZ" i="1" dirty="0"/>
          </a:p>
          <a:p>
            <a:pPr lvl="1"/>
            <a:r>
              <a:rPr lang="en-GB" i="1" dirty="0" err="1"/>
              <a:t>idées</a:t>
            </a:r>
            <a:r>
              <a:rPr lang="en-GB" i="1" dirty="0"/>
              <a:t> </a:t>
            </a:r>
            <a:r>
              <a:rPr lang="en-GB" i="1" dirty="0" err="1"/>
              <a:t>linguistiques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898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BCF2A-7BD8-4FB7-3242-04B33EBC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rovnocennost jazyků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5DC93-03BF-B6B0-5779-D62DD4E7D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6857" cy="4351338"/>
          </a:xfrm>
        </p:spPr>
        <p:txBody>
          <a:bodyPr>
            <a:normAutofit/>
          </a:bodyPr>
          <a:lstStyle/>
          <a:p>
            <a:r>
              <a:rPr lang="cs-CZ" dirty="0"/>
              <a:t>subjektivní vnímání jazyka</a:t>
            </a:r>
          </a:p>
          <a:p>
            <a:r>
              <a:rPr lang="cs-CZ" dirty="0"/>
              <a:t>Karel V. Habsburský (16. století)</a:t>
            </a:r>
          </a:p>
          <a:p>
            <a:pPr lvl="1"/>
            <a:r>
              <a:rPr lang="cs-CZ" dirty="0"/>
              <a:t>císař Svaté říše římské</a:t>
            </a:r>
          </a:p>
          <a:p>
            <a:pPr lvl="1"/>
            <a:r>
              <a:rPr lang="en-GB" dirty="0"/>
              <a:t>„</a:t>
            </a:r>
            <a:r>
              <a:rPr lang="en-GB" dirty="0" err="1"/>
              <a:t>Španělsky</a:t>
            </a:r>
            <a:r>
              <a:rPr lang="en-GB" dirty="0"/>
              <a:t> </a:t>
            </a:r>
            <a:r>
              <a:rPr lang="en-GB" dirty="0" err="1"/>
              <a:t>mluvím</a:t>
            </a:r>
            <a:r>
              <a:rPr lang="en-GB" dirty="0"/>
              <a:t> k </a:t>
            </a:r>
            <a:r>
              <a:rPr lang="en-GB" dirty="0" err="1"/>
              <a:t>Bohu</a:t>
            </a:r>
            <a:r>
              <a:rPr lang="en-GB" dirty="0"/>
              <a:t>, </a:t>
            </a:r>
            <a:r>
              <a:rPr lang="en-GB" dirty="0" err="1"/>
              <a:t>italsky</a:t>
            </a:r>
            <a:r>
              <a:rPr lang="en-GB" dirty="0"/>
              <a:t> k </a:t>
            </a:r>
            <a:r>
              <a:rPr lang="en-GB" dirty="0" err="1"/>
              <a:t>ženám</a:t>
            </a:r>
            <a:r>
              <a:rPr lang="en-GB" dirty="0"/>
              <a:t>, </a:t>
            </a:r>
            <a:r>
              <a:rPr lang="en-GB" dirty="0" err="1"/>
              <a:t>francouzsky</a:t>
            </a:r>
            <a:r>
              <a:rPr lang="en-GB" dirty="0"/>
              <a:t> k </a:t>
            </a:r>
            <a:r>
              <a:rPr lang="en-GB" dirty="0" err="1"/>
              <a:t>mužům</a:t>
            </a:r>
            <a:r>
              <a:rPr lang="en-GB" dirty="0"/>
              <a:t> a </a:t>
            </a:r>
            <a:r>
              <a:rPr lang="en-GB" dirty="0" err="1"/>
              <a:t>německy</a:t>
            </a:r>
            <a:r>
              <a:rPr lang="en-GB" dirty="0"/>
              <a:t> ke </a:t>
            </a:r>
            <a:r>
              <a:rPr lang="en-GB" dirty="0" err="1"/>
              <a:t>svému</a:t>
            </a:r>
            <a:r>
              <a:rPr lang="en-GB" dirty="0"/>
              <a:t> </a:t>
            </a:r>
            <a:r>
              <a:rPr lang="en-GB" dirty="0" err="1"/>
              <a:t>koni</a:t>
            </a:r>
            <a:r>
              <a:rPr lang="en-GB" dirty="0"/>
              <a:t>.“ 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častý názor – čeština má bohatší slovní zásobu než angličtina</a:t>
            </a:r>
          </a:p>
          <a:p>
            <a:pPr lvl="1"/>
            <a:r>
              <a:rPr lang="cs-CZ" dirty="0"/>
              <a:t>čeština přes 250 tisíc slov </a:t>
            </a:r>
            <a:r>
              <a:rPr lang="cs-CZ" i="1" dirty="0"/>
              <a:t>Příruční slovník jazyka českého</a:t>
            </a:r>
            <a:r>
              <a:rPr lang="cs-CZ" dirty="0"/>
              <a:t> (cca 13 milionů mluvčích)</a:t>
            </a:r>
            <a:endParaRPr lang="cs-CZ" i="1" dirty="0"/>
          </a:p>
          <a:p>
            <a:pPr lvl="1"/>
            <a:r>
              <a:rPr lang="cs-CZ" dirty="0"/>
              <a:t>angličtina cca 990 tisíc slov (cca 372 milionů mluvčích – 3. na světě)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785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C98C8-F053-4711-502E-E239481B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humanismus a renesance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0BABF-068B-D7C1-E959-9503A8FF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48582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14. stol. Itálie </a:t>
            </a:r>
            <a:r>
              <a:rPr lang="cs-CZ" dirty="0">
                <a:sym typeface="Wingdings" panose="05000000000000000000" pitchFamily="2" charset="2"/>
              </a:rPr>
              <a:t> 15. + 16. stol. zbytek Evropy</a:t>
            </a:r>
          </a:p>
          <a:p>
            <a:r>
              <a:rPr lang="cs-CZ" dirty="0"/>
              <a:t>revoluční obrat v myšlení a vývoji umění v Evropě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nové společenské poměry – pomalu se rozvíjí kapitalismus </a:t>
            </a:r>
          </a:p>
          <a:p>
            <a:r>
              <a:rPr lang="cs-CZ" dirty="0">
                <a:sym typeface="Wingdings" panose="05000000000000000000" pitchFamily="2" charset="2"/>
              </a:rPr>
              <a:t>rozmach přírodních věd  oddělení od teologie</a:t>
            </a:r>
          </a:p>
          <a:p>
            <a:r>
              <a:rPr lang="cs-CZ" dirty="0">
                <a:sym typeface="Wingdings" panose="05000000000000000000" pitchFamily="2" charset="2"/>
              </a:rPr>
              <a:t>humanistické myšlení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cíl člověka nevidí až v posmrtném životě, ale v jeho činorodé aktivitě během života, věří v jeho schopnosti, zdůrazňuje rozvoj osobnosti</a:t>
            </a:r>
          </a:p>
          <a:p>
            <a:r>
              <a:rPr lang="cs-CZ" dirty="0">
                <a:sym typeface="Wingdings" panose="05000000000000000000" pitchFamily="2" charset="2"/>
              </a:rPr>
              <a:t>zámořské objevy  obchodní a kulturní styky</a:t>
            </a:r>
          </a:p>
          <a:p>
            <a:r>
              <a:rPr lang="cs-CZ" dirty="0">
                <a:sym typeface="Wingdings" panose="05000000000000000000" pitchFamily="2" charset="2"/>
              </a:rPr>
              <a:t>novodobé utváření národů – jazyková, kulturní i hospodářská pospolitost, zájem o vytvoření vlastního celonárodního spisovného jazyka </a:t>
            </a:r>
          </a:p>
          <a:p>
            <a:r>
              <a:rPr lang="cs-CZ" dirty="0">
                <a:sym typeface="Wingdings" panose="05000000000000000000" pitchFamily="2" charset="2"/>
              </a:rPr>
              <a:t>obrat proti katolické církvi jakožto opory feudálního systému (neznamená nutně obrat od víry jako takové)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50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FE8E9-791E-C218-B4FD-DC45C79F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humanismus a renesance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8BA32-E12B-BA0C-9C29-6B3572A6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200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latina vytlačována národními jazyky z administrativního i kulturního styku </a:t>
            </a:r>
            <a:r>
              <a:rPr lang="cs-CZ" dirty="0">
                <a:sym typeface="Wingdings" panose="05000000000000000000" pitchFamily="2" charset="2"/>
              </a:rPr>
              <a:t> zájem o pravopisnou a fonetickou stránku národních jazyků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velmi postupné ustalování jednotného zápisu hlásek – 16. stol.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/>
              <a:t>15. stol. – 16. stol. – množství gramatik</a:t>
            </a:r>
          </a:p>
          <a:p>
            <a:pPr lvl="1"/>
            <a:r>
              <a:rPr lang="cs-CZ" dirty="0"/>
              <a:t>některé v latině, některé v daném jazyce nebo jiném moderním jazyce</a:t>
            </a:r>
            <a:endParaRPr lang="cs-CZ" b="1" dirty="0"/>
          </a:p>
          <a:p>
            <a:pPr lvl="1"/>
            <a:r>
              <a:rPr lang="cs-CZ" b="1" dirty="0"/>
              <a:t>španělská gramatika (Antonio de </a:t>
            </a:r>
            <a:r>
              <a:rPr lang="cs-CZ" b="1" dirty="0" err="1"/>
              <a:t>Nebrija</a:t>
            </a:r>
            <a:r>
              <a:rPr lang="cs-CZ" b="1" dirty="0"/>
              <a:t>)</a:t>
            </a:r>
          </a:p>
          <a:p>
            <a:pPr lvl="2"/>
            <a:r>
              <a:rPr lang="cs-CZ" dirty="0"/>
              <a:t>nejstarší dochovaná gramatika moderního jazyka (psáno španělsky)</a:t>
            </a:r>
          </a:p>
          <a:p>
            <a:pPr lvl="1"/>
            <a:r>
              <a:rPr lang="cs-CZ" dirty="0"/>
              <a:t>italská gramatika</a:t>
            </a:r>
          </a:p>
          <a:p>
            <a:pPr lvl="1"/>
            <a:r>
              <a:rPr lang="cs-CZ" i="1" dirty="0"/>
              <a:t>Gramatika česká</a:t>
            </a:r>
            <a:r>
              <a:rPr lang="cs-CZ" dirty="0"/>
              <a:t> (Jan Blahoslav) 1571 – neúplná</a:t>
            </a:r>
          </a:p>
          <a:p>
            <a:pPr lvl="1"/>
            <a:r>
              <a:rPr lang="cs-CZ" b="1" i="1" dirty="0"/>
              <a:t>Dvě knihy o české gramatice</a:t>
            </a:r>
            <a:r>
              <a:rPr lang="cs-CZ" dirty="0"/>
              <a:t> 1603 – považováno za 1. českou gramatiku</a:t>
            </a:r>
          </a:p>
          <a:p>
            <a:pPr lvl="2"/>
            <a:r>
              <a:rPr lang="cs-CZ" dirty="0"/>
              <a:t>Vavřinec Benedikt z </a:t>
            </a:r>
            <a:r>
              <a:rPr lang="cs-CZ" dirty="0" err="1"/>
              <a:t>Nudožer</a:t>
            </a:r>
            <a:r>
              <a:rPr lang="cs-CZ" dirty="0"/>
              <a:t>; psáno latinsky!</a:t>
            </a:r>
          </a:p>
        </p:txBody>
      </p:sp>
    </p:spTree>
    <p:extLst>
      <p:ext uri="{BB962C8B-B14F-4D97-AF65-F5344CB8AC3E}">
        <p14:creationId xmlns:p14="http://schemas.microsoft.com/office/powerpoint/2010/main" val="823633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A2701-A533-596F-42AD-2CBFB5E4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humanismus a renesance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29CF5-DA62-4EF2-E835-D19B1D0B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námořní cesty a misionářské cesty na Dálný východ a do Ameriky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gramatiky exotických jazyků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aztécký jazyk </a:t>
            </a:r>
            <a:r>
              <a:rPr lang="cs-CZ" dirty="0" err="1">
                <a:sym typeface="Wingdings" panose="05000000000000000000" pitchFamily="2" charset="2"/>
              </a:rPr>
              <a:t>nahuatl</a:t>
            </a:r>
            <a:r>
              <a:rPr lang="cs-CZ" dirty="0">
                <a:sym typeface="Wingdings" panose="05000000000000000000" pitchFamily="2" charset="2"/>
              </a:rPr>
              <a:t> (16. stol.), jazyk Inků </a:t>
            </a:r>
            <a:r>
              <a:rPr lang="cs-CZ" dirty="0" err="1">
                <a:sym typeface="Wingdings" panose="05000000000000000000" pitchFamily="2" charset="2"/>
              </a:rPr>
              <a:t>kečua</a:t>
            </a:r>
            <a:r>
              <a:rPr lang="cs-CZ" dirty="0">
                <a:sym typeface="Wingdings" panose="05000000000000000000" pitchFamily="2" charset="2"/>
              </a:rPr>
              <a:t> (16. stol.), další indiánské jazyky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254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4386D-7464-BBC1-5637-64A5834B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humanismus a renesance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13128-B323-AC1A-1D9F-09DD110E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množství slovníků, většinou vícejazyčných</a:t>
            </a:r>
          </a:p>
          <a:p>
            <a:r>
              <a:rPr lang="cs-CZ" dirty="0"/>
              <a:t>sedmijazyčný (později 11 jazyků) </a:t>
            </a:r>
            <a:r>
              <a:rPr lang="cs-CZ" i="1" dirty="0" err="1"/>
              <a:t>Dictionarum</a:t>
            </a:r>
            <a:endParaRPr lang="cs-CZ" dirty="0"/>
          </a:p>
          <a:p>
            <a:r>
              <a:rPr lang="cs-CZ" dirty="0"/>
              <a:t>u nás – vydal Daniel Adam z Veleslavína na konci 16. stol.</a:t>
            </a:r>
          </a:p>
          <a:p>
            <a:pPr lvl="1"/>
            <a:r>
              <a:rPr lang="cs-CZ" i="1" dirty="0" err="1"/>
              <a:t>Nomenclator</a:t>
            </a:r>
            <a:r>
              <a:rPr lang="cs-CZ" i="1" dirty="0"/>
              <a:t> </a:t>
            </a:r>
            <a:r>
              <a:rPr lang="cs-CZ" i="1" dirty="0" err="1"/>
              <a:t>quadrilinguis</a:t>
            </a:r>
            <a:r>
              <a:rPr lang="cs-CZ" dirty="0"/>
              <a:t> + </a:t>
            </a:r>
            <a:r>
              <a:rPr lang="cs-CZ" i="1" dirty="0"/>
              <a:t>Silva </a:t>
            </a:r>
            <a:r>
              <a:rPr lang="cs-CZ" i="1" dirty="0" err="1"/>
              <a:t>quadrilinguis</a:t>
            </a:r>
            <a:endParaRPr lang="cs-CZ" i="1" dirty="0"/>
          </a:p>
          <a:p>
            <a:pPr lvl="1"/>
            <a:r>
              <a:rPr lang="cs-CZ" dirty="0"/>
              <a:t>dva čtyřjazyčné slovníky: česko-latinsko-německo-řecké</a:t>
            </a:r>
          </a:p>
          <a:p>
            <a:r>
              <a:rPr lang="cs-CZ" dirty="0"/>
              <a:t>předcházející díla u nás neúplná</a:t>
            </a:r>
          </a:p>
          <a:p>
            <a:pPr lvl="1"/>
            <a:r>
              <a:rPr lang="cs-CZ" dirty="0"/>
              <a:t>Klaretovy veršované slovníky odborných výrazů (14. stol.)</a:t>
            </a:r>
          </a:p>
          <a:p>
            <a:pPr lvl="1"/>
            <a:r>
              <a:rPr lang="cs-CZ" dirty="0" err="1"/>
              <a:t>Rešlovy</a:t>
            </a:r>
            <a:r>
              <a:rPr lang="cs-CZ" dirty="0"/>
              <a:t> slovníky (2. pol. 16. stol.)</a:t>
            </a:r>
          </a:p>
        </p:txBody>
      </p:sp>
    </p:spTree>
    <p:extLst>
      <p:ext uri="{BB962C8B-B14F-4D97-AF65-F5344CB8AC3E}">
        <p14:creationId xmlns:p14="http://schemas.microsoft.com/office/powerpoint/2010/main" val="4232078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009B9-9214-72F6-7E64-7647D4AC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přínos humanismu a renesance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232BC-F420-05FB-E551-9B217EB6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přenesení zájmu z latiny na další klasické jazyka a národní jazyky živé</a:t>
            </a:r>
          </a:p>
          <a:p>
            <a:pPr lvl="1"/>
            <a:r>
              <a:rPr lang="cs-CZ" dirty="0"/>
              <a:t>ovšem: časté mechanické přejímání latinských vzorů</a:t>
            </a:r>
          </a:p>
          <a:p>
            <a:r>
              <a:rPr lang="cs-CZ" dirty="0"/>
              <a:t>nové otázky, ale často chybné závěry</a:t>
            </a:r>
          </a:p>
          <a:p>
            <a:r>
              <a:rPr lang="cs-CZ" dirty="0">
                <a:sym typeface="Wingdings" panose="05000000000000000000" pitchFamily="2" charset="2"/>
              </a:rPr>
              <a:t>předchůdce moderní lingvistiky</a:t>
            </a:r>
          </a:p>
          <a:p>
            <a:r>
              <a:rPr lang="cs-CZ" dirty="0"/>
              <a:t>jeden z mála novátorů – </a:t>
            </a:r>
            <a:r>
              <a:rPr lang="cs-CZ" b="1" dirty="0"/>
              <a:t>Petrus </a:t>
            </a:r>
            <a:r>
              <a:rPr lang="cs-CZ" b="1" dirty="0" err="1"/>
              <a:t>Ramus</a:t>
            </a:r>
            <a:r>
              <a:rPr lang="cs-CZ" b="1" dirty="0"/>
              <a:t> </a:t>
            </a:r>
            <a:r>
              <a:rPr lang="cs-CZ" dirty="0"/>
              <a:t>(16. stol.)</a:t>
            </a:r>
          </a:p>
          <a:p>
            <a:pPr lvl="1"/>
            <a:r>
              <a:rPr lang="cs-CZ" dirty="0"/>
              <a:t>gramatika řečtiny, latiny, francouzštiny</a:t>
            </a:r>
          </a:p>
          <a:p>
            <a:pPr lvl="1"/>
            <a:r>
              <a:rPr lang="cs-CZ" dirty="0"/>
              <a:t>vycházel ze vztahů mezi existujícími slovními tvary, a ne z logických či filosofických kritérií</a:t>
            </a:r>
          </a:p>
          <a:p>
            <a:pPr lvl="1"/>
            <a:r>
              <a:rPr lang="cs-CZ" dirty="0"/>
              <a:t>označován za předchůdce strukturalistů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259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65508-C259-4998-79A0-24D87AA8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přínos humanismu a renesance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5EA38-94E5-738A-566A-96D0AF20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knihtisk </a:t>
            </a:r>
            <a:r>
              <a:rPr lang="cs-CZ" dirty="0">
                <a:sym typeface="Wingdings" panose="05000000000000000000" pitchFamily="2" charset="2"/>
              </a:rPr>
              <a:t>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zpřístupnění literatury</a:t>
            </a:r>
          </a:p>
          <a:p>
            <a:r>
              <a:rPr lang="cs-CZ" dirty="0">
                <a:sym typeface="Wingdings" panose="05000000000000000000" pitchFamily="2" charset="2"/>
              </a:rPr>
              <a:t>změna postojů k umění</a:t>
            </a:r>
          </a:p>
          <a:p>
            <a:r>
              <a:rPr lang="cs-CZ" dirty="0">
                <a:sym typeface="Wingdings" panose="05000000000000000000" pitchFamily="2" charset="2"/>
              </a:rPr>
              <a:t>ne pouze výsada duchovních</a:t>
            </a:r>
          </a:p>
          <a:p>
            <a:r>
              <a:rPr lang="cs-CZ" dirty="0">
                <a:sym typeface="Wingdings" panose="05000000000000000000" pitchFamily="2" charset="2"/>
              </a:rPr>
              <a:t>čím dál víc gramatik národních jazyků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6323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F2A65-2C7E-8B0B-1AFC-F18826C0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počátky H a S gramatiky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7A4BF1-E6DA-C033-1DF8-237B9B484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základy historického pohledu na jazyk – v renesančních názorech na původ jazyka</a:t>
            </a:r>
          </a:p>
          <a:p>
            <a:r>
              <a:rPr lang="cs-CZ" dirty="0"/>
              <a:t>náznaky srovnávacího studia jazyků </a:t>
            </a:r>
          </a:p>
          <a:p>
            <a:pPr lvl="1"/>
            <a:r>
              <a:rPr lang="cs-CZ" dirty="0"/>
              <a:t>spíš stavění vedle sebe než hlubší analýza</a:t>
            </a:r>
          </a:p>
          <a:p>
            <a:pPr lvl="1"/>
            <a:r>
              <a:rPr lang="cs-CZ" dirty="0"/>
              <a:t>srovnání podob otčenáše v různých jazycích</a:t>
            </a:r>
          </a:p>
          <a:p>
            <a:pPr lvl="1"/>
            <a:endParaRPr lang="cs-CZ" dirty="0"/>
          </a:p>
          <a:p>
            <a:r>
              <a:rPr lang="cs-CZ" dirty="0"/>
              <a:t>převládala monogenetická myšlenka</a:t>
            </a:r>
          </a:p>
          <a:p>
            <a:pPr lvl="1"/>
            <a:r>
              <a:rPr lang="cs-CZ" dirty="0"/>
              <a:t>jazyk vznikl z hebrejštiny</a:t>
            </a:r>
          </a:p>
          <a:p>
            <a:r>
              <a:rPr lang="cs-CZ" dirty="0">
                <a:sym typeface="Wingdings" panose="05000000000000000000" pitchFamily="2" charset="2"/>
              </a:rPr>
              <a:t> množství spisů, které pro to hledá doklady ve slovní zásobě</a:t>
            </a:r>
          </a:p>
          <a:p>
            <a:r>
              <a:rPr lang="cs-CZ" dirty="0">
                <a:sym typeface="Wingdings" panose="05000000000000000000" pitchFamily="2" charset="2"/>
              </a:rPr>
              <a:t>všemožné překroucené důkazy, např. že francouzština se vyvinula z řečtiny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898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26EEB-D0CD-CC5A-4D95-E70E2628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počátky H a S gramatiky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C0EA7-E5F2-9F45-20BE-9A29FCBF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v 16. stol. si někteří všimli nějaké příbuznosti jazyků – podle rozdílů ve slově </a:t>
            </a:r>
            <a:r>
              <a:rPr lang="cs-CZ" i="1" dirty="0"/>
              <a:t>bůh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řečina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theos</a:t>
            </a:r>
            <a:r>
              <a:rPr lang="cs-CZ" dirty="0">
                <a:sym typeface="Wingdings" panose="05000000000000000000" pitchFamily="2" charset="2"/>
              </a:rPr>
              <a:t>, latina </a:t>
            </a:r>
            <a:r>
              <a:rPr lang="cs-CZ" i="1" dirty="0">
                <a:sym typeface="Wingdings" panose="05000000000000000000" pitchFamily="2" charset="2"/>
              </a:rPr>
              <a:t>deus</a:t>
            </a:r>
            <a:r>
              <a:rPr lang="cs-CZ" dirty="0">
                <a:sym typeface="Wingdings" panose="05000000000000000000" pitchFamily="2" charset="2"/>
              </a:rPr>
              <a:t>, germánské </a:t>
            </a:r>
            <a:r>
              <a:rPr lang="cs-CZ" i="1" dirty="0">
                <a:sym typeface="Wingdings" panose="05000000000000000000" pitchFamily="2" charset="2"/>
              </a:rPr>
              <a:t>Gott</a:t>
            </a:r>
            <a:r>
              <a:rPr lang="cs-CZ" dirty="0">
                <a:sym typeface="Wingdings" panose="05000000000000000000" pitchFamily="2" charset="2"/>
              </a:rPr>
              <a:t> a slovanské jazyky </a:t>
            </a:r>
            <a:r>
              <a:rPr lang="cs-CZ" i="1" dirty="0" err="1">
                <a:sym typeface="Wingdings" panose="05000000000000000000" pitchFamily="2" charset="2"/>
              </a:rPr>
              <a:t>bog</a:t>
            </a:r>
            <a:endParaRPr lang="cs-CZ" i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arabští a židovští jazykovědci si podobností mezi semitskými jazyky všimli už dříve</a:t>
            </a:r>
          </a:p>
          <a:p>
            <a:r>
              <a:rPr lang="cs-CZ" dirty="0">
                <a:sym typeface="Wingdings" panose="05000000000000000000" pitchFamily="2" charset="2"/>
              </a:rPr>
              <a:t>Ital ( Indie) už na konci 16. stol. psal do Evropy, že mezi sanskrtem a italštinou je řada příbuzných slov</a:t>
            </a:r>
          </a:p>
          <a:p>
            <a:r>
              <a:rPr lang="cs-CZ" dirty="0">
                <a:sym typeface="Wingdings" panose="05000000000000000000" pitchFamily="2" charset="2"/>
              </a:rPr>
              <a:t>někteří už si uvědomují fonetické vztahy mezi latinou a italštinou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latinskému </a:t>
            </a:r>
            <a:r>
              <a:rPr lang="cs-CZ" i="1" dirty="0">
                <a:sym typeface="Wingdings" panose="05000000000000000000" pitchFamily="2" charset="2"/>
              </a:rPr>
              <a:t>x</a:t>
            </a:r>
            <a:r>
              <a:rPr lang="cs-CZ" dirty="0">
                <a:sym typeface="Wingdings" panose="05000000000000000000" pitchFamily="2" charset="2"/>
              </a:rPr>
              <a:t> odpovídá italské </a:t>
            </a:r>
            <a:r>
              <a:rPr lang="cs-CZ" i="1" dirty="0" err="1">
                <a:sym typeface="Wingdings" panose="05000000000000000000" pitchFamily="2" charset="2"/>
              </a:rPr>
              <a:t>ss</a:t>
            </a:r>
            <a:endParaRPr lang="cs-CZ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416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980F3-2263-5DFA-5FCB-F083A6AC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lingvistika 17. stol.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B9C46-6C7D-0E9C-E10C-4D16C5BC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působení empirismu a racionalismu</a:t>
            </a:r>
          </a:p>
          <a:p>
            <a:pPr lvl="1"/>
            <a:r>
              <a:rPr lang="cs-CZ" dirty="0"/>
              <a:t>filosofický </a:t>
            </a:r>
            <a:r>
              <a:rPr lang="cs-CZ" dirty="0" err="1"/>
              <a:t>protischolastický</a:t>
            </a:r>
            <a:r>
              <a:rPr lang="cs-CZ" dirty="0"/>
              <a:t> názor</a:t>
            </a:r>
          </a:p>
          <a:p>
            <a:r>
              <a:rPr lang="cs-CZ" dirty="0"/>
              <a:t>přehodnocení vědeckých odvětví a metodologií</a:t>
            </a:r>
          </a:p>
          <a:p>
            <a:r>
              <a:rPr lang="cs-CZ" b="1" dirty="0"/>
              <a:t>Francis Bacon</a:t>
            </a:r>
          </a:p>
          <a:p>
            <a:pPr lvl="1"/>
            <a:r>
              <a:rPr lang="cs-CZ" dirty="0"/>
              <a:t>zakladatel novodobého empirismu a moderní experimentální vědy</a:t>
            </a:r>
          </a:p>
          <a:p>
            <a:pPr lvl="1"/>
            <a:r>
              <a:rPr lang="cs-CZ" dirty="0"/>
              <a:t>kritik scholastiky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cíl: reforma vědy – metodologie </a:t>
            </a:r>
          </a:p>
          <a:p>
            <a:pPr lvl="1"/>
            <a:r>
              <a:rPr lang="cs-CZ" dirty="0"/>
              <a:t>jediný spolehlivý zdroj poznání – zkušenost </a:t>
            </a:r>
          </a:p>
          <a:p>
            <a:pPr lvl="1"/>
            <a:r>
              <a:rPr lang="cs-CZ" dirty="0"/>
              <a:t>jediná spolehlivá metoda poznání – indukce </a:t>
            </a:r>
          </a:p>
          <a:p>
            <a:r>
              <a:rPr lang="cs-CZ" b="1" dirty="0"/>
              <a:t>René Descartes</a:t>
            </a:r>
          </a:p>
          <a:p>
            <a:pPr lvl="1"/>
            <a:r>
              <a:rPr lang="cs-CZ" dirty="0"/>
              <a:t>důraz na matematiku</a:t>
            </a:r>
          </a:p>
          <a:p>
            <a:pPr lvl="1"/>
            <a:r>
              <a:rPr lang="cs-CZ" dirty="0"/>
              <a:t>princip přísně příčinného výkladu jevů</a:t>
            </a:r>
          </a:p>
          <a:p>
            <a:pPr lvl="1"/>
            <a:r>
              <a:rPr lang="cs-CZ" dirty="0"/>
              <a:t>racionalismus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01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C9A61-8427-871A-9C53-D2596C71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počátky myšlení o jazyce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E829A-140A-FE03-D17D-D1308B7C1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Indie</a:t>
            </a:r>
          </a:p>
          <a:p>
            <a:endParaRPr lang="cs-CZ" dirty="0"/>
          </a:p>
          <a:p>
            <a:r>
              <a:rPr lang="cs-CZ" dirty="0"/>
              <a:t>Řecko</a:t>
            </a:r>
          </a:p>
          <a:p>
            <a:r>
              <a:rPr lang="cs-CZ" dirty="0"/>
              <a:t>Řím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0105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A24B9-D6F2-F726-3ED4-B3351658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Gramatika Port-</a:t>
            </a:r>
            <a:r>
              <a:rPr lang="cs-CZ" b="1" i="1" dirty="0" err="1"/>
              <a:t>Royale</a:t>
            </a:r>
            <a:endParaRPr lang="en-GB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90A3A-7865-B5D4-9553-31DBFE533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důraz na logiku (návaznost)</a:t>
            </a:r>
          </a:p>
          <a:p>
            <a:r>
              <a:rPr lang="cs-CZ" dirty="0"/>
              <a:t>největší autorita je Descartes, ne Aristoteles</a:t>
            </a:r>
          </a:p>
          <a:p>
            <a:r>
              <a:rPr lang="cs-CZ" dirty="0"/>
              <a:t>slovní druhy dělí na ty, které se vztahují k</a:t>
            </a:r>
          </a:p>
          <a:p>
            <a:pPr lvl="1"/>
            <a:r>
              <a:rPr lang="cs-CZ" dirty="0"/>
              <a:t>objektům myšlení (jméno, člen, zájmeno, participium, předložku, příslovce)</a:t>
            </a:r>
          </a:p>
          <a:p>
            <a:pPr lvl="1"/>
            <a:r>
              <a:rPr lang="cs-CZ" dirty="0"/>
              <a:t>formě/způsobu myšlení (sloveso, spojka, citoslovce)</a:t>
            </a:r>
          </a:p>
          <a:p>
            <a:pPr lvl="1"/>
            <a:endParaRPr lang="cs-CZ" dirty="0"/>
          </a:p>
          <a:p>
            <a:r>
              <a:rPr lang="cs-CZ" dirty="0"/>
              <a:t>nové pojetí slovesa</a:t>
            </a:r>
          </a:p>
          <a:p>
            <a:pPr lvl="1"/>
            <a:r>
              <a:rPr lang="cs-CZ" dirty="0"/>
              <a:t>Aristoteles – sloveso jako něco, co vyjadřuje čas</a:t>
            </a:r>
          </a:p>
          <a:p>
            <a:pPr lvl="1"/>
            <a:r>
              <a:rPr lang="cs-CZ" dirty="0"/>
              <a:t>GPR – úloha slovesa je podávat čisté a jednoduché tvrzení, něco o něčem tvrdí</a:t>
            </a:r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922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44596-11C1-9489-EC64-ED84A598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Gramatika Port-</a:t>
            </a:r>
            <a:r>
              <a:rPr lang="cs-CZ" b="1" i="1" dirty="0" err="1"/>
              <a:t>Royale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4C1A5-0198-3311-E0D5-14E71ED9F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cíl: podat rozumové zdůvodnění gramatických jevů, které by platilo obecně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snaha o gramatiku, která by platila obecně pro jakýkoliv jazyk</a:t>
            </a:r>
          </a:p>
          <a:p>
            <a:r>
              <a:rPr lang="cs-CZ" dirty="0"/>
              <a:t>ve skutečnosti – omezují se na francouzštinu a latinu, popř. řečtinu, hebrejštinu</a:t>
            </a:r>
          </a:p>
          <a:p>
            <a:r>
              <a:rPr lang="cs-CZ" dirty="0"/>
              <a:t>podřízenost tradiční latinské gramatice</a:t>
            </a:r>
          </a:p>
          <a:p>
            <a:pPr lvl="1"/>
            <a:r>
              <a:rPr lang="cs-CZ" dirty="0"/>
              <a:t>pády ve všech jazycích</a:t>
            </a:r>
          </a:p>
          <a:p>
            <a:endParaRPr lang="cs-CZ" dirty="0"/>
          </a:p>
          <a:p>
            <a:r>
              <a:rPr lang="cs-CZ" dirty="0"/>
              <a:t>značný vliv na vývoj lingvistiky, hlavně v 18. stol. ve Francii</a:t>
            </a:r>
          </a:p>
          <a:p>
            <a:endParaRPr lang="cs-CZ" dirty="0"/>
          </a:p>
          <a:p>
            <a:r>
              <a:rPr lang="cs-CZ" dirty="0"/>
              <a:t>vrací se k ní </a:t>
            </a:r>
            <a:r>
              <a:rPr lang="cs-CZ" dirty="0" err="1"/>
              <a:t>Saussure</a:t>
            </a:r>
            <a:r>
              <a:rPr lang="cs-CZ" dirty="0"/>
              <a:t>, </a:t>
            </a:r>
            <a:r>
              <a:rPr lang="cs-CZ" dirty="0" err="1"/>
              <a:t>Chomsky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3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3E8EB-9236-AA03-523E-3752EE14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dále v 17. stol.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0D2728-BE28-5003-A9E9-EB0C01AC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dirty="0"/>
              <a:t>různé popisy artikulace</a:t>
            </a:r>
          </a:p>
          <a:p>
            <a:r>
              <a:rPr lang="cs-CZ" dirty="0"/>
              <a:t>ve větším se řeší otázka výuky jazyka u hluchoněmých</a:t>
            </a:r>
          </a:p>
          <a:p>
            <a:endParaRPr lang="cs-CZ" dirty="0"/>
          </a:p>
          <a:p>
            <a:r>
              <a:rPr lang="cs-CZ" dirty="0"/>
              <a:t>otázky pravopisu (Anglie, Francie)</a:t>
            </a:r>
          </a:p>
          <a:p>
            <a:endParaRPr lang="cs-CZ" dirty="0"/>
          </a:p>
          <a:p>
            <a:r>
              <a:rPr lang="cs-CZ" dirty="0"/>
              <a:t>řada nových slovníků – i dvojjazyčné (nejen vícejazyčné)</a:t>
            </a:r>
          </a:p>
          <a:p>
            <a:r>
              <a:rPr lang="cs-CZ" dirty="0"/>
              <a:t>gramatiky dalších jazyků</a:t>
            </a:r>
          </a:p>
          <a:p>
            <a:pPr lvl="1"/>
            <a:r>
              <a:rPr lang="cs-CZ" dirty="0"/>
              <a:t>ruštiny, japonštiny, perštiny, indiánských jazyků</a:t>
            </a:r>
          </a:p>
          <a:p>
            <a:r>
              <a:rPr lang="cs-CZ" dirty="0"/>
              <a:t>přejímán názor o vzniku všech jazyků z hebrejštiny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641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09281-1582-AC07-D311-F8F31D44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18. stol.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BBFB1-C82E-C339-2265-E06A3EF3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osvícenství</a:t>
            </a:r>
          </a:p>
          <a:p>
            <a:r>
              <a:rPr lang="cs-CZ" dirty="0"/>
              <a:t>stoupá množství lingvistických prací – autoři nejen filosofové, ale začínají se objevovat specialisté na jazyk</a:t>
            </a:r>
          </a:p>
          <a:p>
            <a:r>
              <a:rPr lang="cs-CZ" dirty="0"/>
              <a:t>množství gramatik exotických jazyků</a:t>
            </a:r>
          </a:p>
          <a:p>
            <a:pPr lvl="1"/>
            <a:r>
              <a:rPr lang="cs-CZ" dirty="0"/>
              <a:t>jezuita Lorenzo </a:t>
            </a:r>
            <a:r>
              <a:rPr lang="cs-CZ" dirty="0" err="1"/>
              <a:t>Hervás</a:t>
            </a:r>
            <a:r>
              <a:rPr lang="cs-CZ" dirty="0"/>
              <a:t> y </a:t>
            </a:r>
            <a:r>
              <a:rPr lang="cs-CZ" dirty="0" err="1"/>
              <a:t>Panduro</a:t>
            </a:r>
            <a:r>
              <a:rPr lang="cs-CZ" dirty="0"/>
              <a:t> – 40 indiánských jazyků</a:t>
            </a:r>
          </a:p>
          <a:p>
            <a:r>
              <a:rPr lang="cs-CZ" dirty="0"/>
              <a:t>množí se zprávy o orientálních jazycích</a:t>
            </a:r>
          </a:p>
          <a:p>
            <a:pPr lvl="1"/>
            <a:r>
              <a:rPr lang="cs-CZ" dirty="0"/>
              <a:t>Jean </a:t>
            </a:r>
            <a:r>
              <a:rPr lang="cs-CZ" dirty="0" err="1"/>
              <a:t>Chardin</a:t>
            </a:r>
            <a:r>
              <a:rPr lang="cs-CZ" dirty="0"/>
              <a:t> </a:t>
            </a:r>
            <a:r>
              <a:rPr lang="cs-CZ" i="1" dirty="0"/>
              <a:t>Cestovní deník </a:t>
            </a:r>
            <a:endParaRPr lang="cs-CZ" dirty="0"/>
          </a:p>
          <a:p>
            <a:pPr lvl="2"/>
            <a:r>
              <a:rPr lang="cs-CZ" dirty="0"/>
              <a:t>obdivuje se arabštině a její bohaté slovní zásobě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564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2739C-54CD-4C84-D9B0-971EE33A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18. stol.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D3F2A-4D30-448F-897E-91F1C927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vedle popisných prací se objevují práce předjímající srovnávací a historické gramatiky 19. stol.</a:t>
            </a:r>
          </a:p>
          <a:p>
            <a:r>
              <a:rPr lang="cs-CZ" dirty="0"/>
              <a:t>např. povšimnutí příbuznosti semitských jazyků; keltských jazyků</a:t>
            </a:r>
          </a:p>
          <a:p>
            <a:r>
              <a:rPr lang="cs-CZ" dirty="0"/>
              <a:t>postřehy o příbuznosti maďarštiny a finštiny</a:t>
            </a:r>
          </a:p>
          <a:p>
            <a:r>
              <a:rPr lang="cs-CZ" dirty="0"/>
              <a:t>konec 18. stol.</a:t>
            </a:r>
          </a:p>
          <a:p>
            <a:pPr lvl="1"/>
            <a:r>
              <a:rPr lang="cs-CZ" dirty="0"/>
              <a:t>založena srovnávací gramatika ugrofinských jazyků</a:t>
            </a:r>
          </a:p>
          <a:p>
            <a:r>
              <a:rPr lang="cs-CZ" dirty="0"/>
              <a:t>Leibniz</a:t>
            </a:r>
          </a:p>
          <a:p>
            <a:pPr lvl="1"/>
            <a:r>
              <a:rPr lang="cs-CZ" dirty="0"/>
              <a:t>odmítnutí teorie, že všechny jazyky z hebrejštiny</a:t>
            </a:r>
          </a:p>
          <a:p>
            <a:pPr lvl="1"/>
            <a:r>
              <a:rPr lang="cs-CZ" dirty="0"/>
              <a:t>původ jazyka je starší než všechny známé jazyky</a:t>
            </a:r>
          </a:p>
        </p:txBody>
      </p:sp>
    </p:spTree>
    <p:extLst>
      <p:ext uri="{BB962C8B-B14F-4D97-AF65-F5344CB8AC3E}">
        <p14:creationId xmlns:p14="http://schemas.microsoft.com/office/powerpoint/2010/main" val="36434914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17115-2377-4F40-4C15-E71EBEBF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18. stol.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64DC6-DC3C-CE27-9493-49DD58A9F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iniciativa G. W. Leibnize (zakladatel německého osvícenství)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vliv na cara Petra Velikého a Kateřinu II.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Kateřina II. nechala přeložit téměř 300 slov ve všech guberniích ruského impéria  materiál (asi 200 jazyků E a Asie) pak zpracoval německý etnograf P. S. Pallas  </a:t>
            </a:r>
            <a:r>
              <a:rPr lang="cs-CZ" i="1" dirty="0">
                <a:sym typeface="Wingdings" panose="05000000000000000000" pitchFamily="2" charset="2"/>
              </a:rPr>
              <a:t>Srovnávací slovníky jazyků celého světa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později připojeno i asi 80 jazyků Afriky a Ameriky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229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13CAD-D824-E2C2-BA89-E8D9614C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18. stol.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9834C0-F533-B259-5E4A-DBEC8E00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6857" cy="4351338"/>
          </a:xfrm>
        </p:spPr>
        <p:txBody>
          <a:bodyPr/>
          <a:lstStyle/>
          <a:p>
            <a:r>
              <a:rPr lang="cs-CZ" dirty="0"/>
              <a:t>nelze zde však datovat rozvoj srovnávacích gramatik</a:t>
            </a:r>
          </a:p>
          <a:p>
            <a:r>
              <a:rPr lang="cs-CZ" dirty="0"/>
              <a:t>stále ojedinělé případy zapadající v celkovém myšlení o jazyce</a:t>
            </a:r>
          </a:p>
          <a:p>
            <a:endParaRPr lang="cs-CZ" dirty="0"/>
          </a:p>
          <a:p>
            <a:r>
              <a:rPr lang="cs-CZ" i="1" dirty="0"/>
              <a:t>Encyklopedie </a:t>
            </a:r>
            <a:r>
              <a:rPr lang="cs-CZ" dirty="0"/>
              <a:t>francouzských osvícenců</a:t>
            </a:r>
          </a:p>
          <a:p>
            <a:pPr lvl="1"/>
            <a:r>
              <a:rPr lang="cs-CZ" dirty="0"/>
              <a:t>i 50 let po </a:t>
            </a:r>
            <a:r>
              <a:rPr lang="cs-CZ" dirty="0" err="1"/>
              <a:t>Leibnitzovi</a:t>
            </a:r>
            <a:r>
              <a:rPr lang="cs-CZ" dirty="0"/>
              <a:t> stále tvrdí, že jazyky pocházejí z hebrejštiny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8864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BCDC8-63D3-FDFF-246F-DEAFFAA6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srovnávací a historická gramatika 19. století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8DF4E-413D-F405-A73F-BA11BA4E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nové pohledy na jazyk</a:t>
            </a:r>
          </a:p>
          <a:p>
            <a:r>
              <a:rPr lang="cs-CZ" dirty="0"/>
              <a:t>změna metodologického přístupu – vědecký v moderním pojetí</a:t>
            </a:r>
          </a:p>
          <a:p>
            <a:endParaRPr lang="cs-CZ" dirty="0"/>
          </a:p>
          <a:p>
            <a:r>
              <a:rPr lang="cs-CZ" dirty="0"/>
              <a:t>srovnávací gramatika – po impulsu „objevení“ sanskrtu a jeho příbuznosti s většinou E jazyků</a:t>
            </a:r>
          </a:p>
          <a:p>
            <a:r>
              <a:rPr lang="cs-CZ" dirty="0"/>
              <a:t>studium jazyků </a:t>
            </a:r>
            <a:r>
              <a:rPr lang="cs-CZ" dirty="0">
                <a:sym typeface="Wingdings" panose="05000000000000000000" pitchFamily="2" charset="2"/>
              </a:rPr>
              <a:t> historický charakter – převládl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srovnávací a historická gramatika není totéž, byť těžké hledat v této době ostrý předěl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690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A3DAA-6F99-5612-BA2C-C041CD80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„objevení“ sanskrtu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23CD7-BA21-2A15-3855-951882D1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během 18. stol. občasné zprávy o sanskrtu, o jeho „skvělé, průzračně čisté gramatice“ i příbuznosti s evropskými jazyky</a:t>
            </a:r>
          </a:p>
          <a:p>
            <a:pPr lvl="1"/>
            <a:r>
              <a:rPr lang="cs-CZ" dirty="0"/>
              <a:t>1763 misionář </a:t>
            </a:r>
            <a:r>
              <a:rPr lang="cs-CZ" dirty="0" err="1"/>
              <a:t>Coerdoux</a:t>
            </a:r>
            <a:r>
              <a:rPr lang="cs-CZ" dirty="0"/>
              <a:t> zasílá gramatiku sanskrtu i slovníky, zdůrazňuje podobnost mnoha slov s řečtinou a latinou</a:t>
            </a:r>
          </a:p>
          <a:p>
            <a:pPr lvl="1"/>
            <a:endParaRPr lang="cs-CZ" dirty="0"/>
          </a:p>
          <a:p>
            <a:r>
              <a:rPr lang="cs-CZ" dirty="0"/>
              <a:t>ale spíš nepovšimnuto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603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FEFE3-7689-2BED-154D-597A76EC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„objevení“ sanskrtu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41872-6BDC-E12C-46CC-15CB89D2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96" indent="-457200"/>
            <a:r>
              <a:rPr lang="cs" b="1" dirty="0"/>
              <a:t>William Jones (1786)</a:t>
            </a:r>
          </a:p>
          <a:p>
            <a:pPr marL="833931" indent="-342900"/>
            <a:r>
              <a:rPr lang="cs" i="1" dirty="0">
                <a:solidFill>
                  <a:srgbClr val="222222"/>
                </a:solidFill>
                <a:highlight>
                  <a:srgbClr val="FFFFFF"/>
                </a:highlight>
              </a:rPr>
              <a:t>„</a:t>
            </a:r>
            <a:r>
              <a:rPr lang="cs-CZ" i="1" dirty="0">
                <a:solidFill>
                  <a:srgbClr val="222222"/>
                </a:solidFill>
              </a:rPr>
              <a:t>Sanskrt … má skvělou strukturu; je dokonalejší než řečtina, mnohotvárnější než latina, má jemnější kulturu než oba tyto jazyky, a přesto má s oběma tolik společného, že tato příbuznost nemůže být dílem náhody. Žádný filolog, který prozkoumá tyto tři jazyky, nemůže popřít, že se vyvinuly z nějakého společného pramene, který už možná neexistuje.</a:t>
            </a:r>
            <a:r>
              <a:rPr lang="cs" i="1" dirty="0">
                <a:solidFill>
                  <a:srgbClr val="222222"/>
                </a:solidFill>
                <a:highlight>
                  <a:srgbClr val="FFFFFF"/>
                </a:highlight>
              </a:rPr>
              <a:t>“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1F1A0-5C16-E2F1-9A0D-8BF4C70A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kořeny lingvistického myšlení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FA23E-F176-A3C3-183C-CCE6497A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cs-CZ" dirty="0"/>
              <a:t>Indie</a:t>
            </a:r>
          </a:p>
          <a:p>
            <a:r>
              <a:rPr lang="cs-CZ" dirty="0"/>
              <a:t>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363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B5752-42EA-B098-02A1-C2357A29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„objevení“ sanskrtu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0EBB2-3B1F-C8B1-B2A5-098C9EA4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Jonesovy</a:t>
            </a:r>
            <a:r>
              <a:rPr lang="cs-CZ" dirty="0"/>
              <a:t> postřehy a zprávy vzbudily pozornost širší veřejnosti</a:t>
            </a:r>
          </a:p>
          <a:p>
            <a:r>
              <a:rPr lang="cs-CZ" dirty="0"/>
              <a:t>rychle za sebou další díla věnující se sanskrtu</a:t>
            </a:r>
          </a:p>
          <a:p>
            <a:r>
              <a:rPr lang="cs-CZ" dirty="0"/>
              <a:t>v Římě gramatika sanskrtu</a:t>
            </a:r>
          </a:p>
          <a:p>
            <a:r>
              <a:rPr lang="cs-CZ" dirty="0"/>
              <a:t>Anglie do r. 1815 pět různých gramatik sanskrtu</a:t>
            </a:r>
          </a:p>
          <a:p>
            <a:r>
              <a:rPr lang="cs-CZ" dirty="0"/>
              <a:t>Paříž – studium orientálních jazyků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989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8CB2E-9342-C57C-3873-580B654A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„objevení“ sanskrtu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A4AE7-F207-C651-C75B-0492F1B2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Evropa se seznamuje s díly starých indických gramatiků</a:t>
            </a:r>
          </a:p>
          <a:p>
            <a:endParaRPr lang="cs-CZ" dirty="0"/>
          </a:p>
          <a:p>
            <a:r>
              <a:rPr lang="cs-CZ" dirty="0"/>
              <a:t>ale zpočátku ne rychlý dopad</a:t>
            </a:r>
          </a:p>
          <a:p>
            <a:endParaRPr lang="cs-CZ" dirty="0"/>
          </a:p>
          <a:p>
            <a:r>
              <a:rPr lang="cs-CZ" dirty="0"/>
              <a:t>např. vůbec se zpočátku neinspirují propracované fonetice</a:t>
            </a:r>
          </a:p>
          <a:p>
            <a:pPr lvl="1"/>
            <a:r>
              <a:rPr lang="cs-CZ" dirty="0"/>
              <a:t>ještě v r. 1812 např. Grimm píše, že ve slově </a:t>
            </a:r>
            <a:r>
              <a:rPr lang="cs-CZ" dirty="0" err="1"/>
              <a:t>Schrift</a:t>
            </a:r>
            <a:r>
              <a:rPr lang="cs-CZ" dirty="0"/>
              <a:t> se vyslovuje 8 hlásek…</a:t>
            </a:r>
          </a:p>
          <a:p>
            <a:pPr lvl="1"/>
            <a:r>
              <a:rPr lang="cs-CZ" dirty="0"/>
              <a:t>stále větší důraz na písmena, nepoučení ze staroindických artikulačních popisů</a:t>
            </a:r>
          </a:p>
          <a:p>
            <a:pPr lvl="1"/>
            <a:r>
              <a:rPr lang="cs-CZ" dirty="0"/>
              <a:t>až moderní lingvistika 20. stol. si všímá důkladně rozdílů mezi mluvenou a psanou podobou jazyka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36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D15C2-71AF-38F5-BBBA-EEEB1AFD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„objevení“ sanskrtu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2DE42-08A4-6F23-9ED1-F86CE587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nepoučili se ani z morfologických rozborů</a:t>
            </a:r>
          </a:p>
          <a:p>
            <a:pPr lvl="1"/>
            <a:r>
              <a:rPr lang="cs-CZ" dirty="0"/>
              <a:t>přebírají sice termín </a:t>
            </a:r>
            <a:r>
              <a:rPr lang="cs-CZ" i="1" dirty="0"/>
              <a:t>kořen</a:t>
            </a:r>
            <a:r>
              <a:rPr lang="cs-CZ" dirty="0"/>
              <a:t>, ale nepoužívají ho k důkladnějšímu popisu moderních jazyků</a:t>
            </a:r>
          </a:p>
          <a:p>
            <a:r>
              <a:rPr lang="cs-CZ" dirty="0"/>
              <a:t>řeší otázku prvotního jazyka (</a:t>
            </a:r>
            <a:r>
              <a:rPr lang="cs-CZ" i="1" dirty="0" err="1"/>
              <a:t>Ursprache</a:t>
            </a:r>
            <a:r>
              <a:rPr lang="cs-CZ" dirty="0"/>
              <a:t>) + otázku nadřazenosti flexivních jazyků</a:t>
            </a:r>
          </a:p>
          <a:p>
            <a:r>
              <a:rPr lang="cs-CZ" dirty="0"/>
              <a:t>např. kořen ve flektivních jazycích = druh plodného zárodku </a:t>
            </a:r>
            <a:r>
              <a:rPr lang="cs-CZ" dirty="0">
                <a:sym typeface="Wingdings" panose="05000000000000000000" pitchFamily="2" charset="2"/>
              </a:rPr>
              <a:t> další tvary slov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jazyky bez flexe = sterilní – mají pouze 1 druh slov, slovo = kořen (sterilní, ze kterého neroste ani rostlina, ani strom)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flektivní jazyky = organické – princip rozvoje a růstu (jen ony bohatá vegetace)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 dělení jazyků na dokonalé = indoevropské a nedokonalé = ostatní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8348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7F294-9E60-4FB2-0774-87B44B38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„objevení“ sanskrtu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34C67-415E-CD66-3614-B7C23904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otázka nadřazenosti některých jazyků</a:t>
            </a:r>
          </a:p>
          <a:p>
            <a:pPr lvl="1"/>
            <a:r>
              <a:rPr lang="cs-CZ" dirty="0"/>
              <a:t>indogermánské místo indoevropské v Německu</a:t>
            </a:r>
          </a:p>
          <a:p>
            <a:pPr lvl="1"/>
            <a:r>
              <a:rPr lang="cs-CZ" dirty="0"/>
              <a:t>20. stol. naopak snahy dokázat, že analytické jazyky jsou dokonalejší než jazyky flektivní</a:t>
            </a:r>
          </a:p>
          <a:p>
            <a:pPr lvl="1"/>
            <a:endParaRPr lang="cs-CZ" dirty="0"/>
          </a:p>
          <a:p>
            <a:r>
              <a:rPr lang="cs-CZ" dirty="0"/>
              <a:t>40 let po „objevení“ sanskrtu pramalý dopad i na otázku klasifikace jazyků</a:t>
            </a:r>
          </a:p>
          <a:p>
            <a:r>
              <a:rPr lang="cs-CZ" dirty="0"/>
              <a:t>spíš jen popisují vedle sebe různé jazyky, ale nepropojují jejich příbuznost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0638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4B07E-270F-2D6B-A263-BF8E5F17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srovnávací a historická gramatika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02102A-375E-DA7B-6DDC-62FB36041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zrod srovnávaní gramatiky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err="1"/>
              <a:t>Rasmus</a:t>
            </a:r>
            <a:r>
              <a:rPr lang="cs-CZ" b="1" dirty="0"/>
              <a:t> </a:t>
            </a:r>
            <a:r>
              <a:rPr lang="cs-CZ" b="1" dirty="0" err="1"/>
              <a:t>Rask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	Franz </a:t>
            </a:r>
            <a:r>
              <a:rPr lang="cs-CZ" b="1" dirty="0" err="1"/>
              <a:t>Bopp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zrod historické gramatiky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Jacob Grimm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233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94983-01FE-D37A-78EE-536C6278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Rasmus</a:t>
            </a:r>
            <a:r>
              <a:rPr lang="cs-CZ" b="1" dirty="0"/>
              <a:t> </a:t>
            </a:r>
            <a:r>
              <a:rPr lang="cs-CZ" b="1" dirty="0" err="1"/>
              <a:t>Rask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072D6-26E6-35A0-AB0C-A22F8CBE5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dánský filolog, skandinávské jazyky</a:t>
            </a:r>
          </a:p>
          <a:p>
            <a:r>
              <a:rPr lang="cs-CZ" dirty="0"/>
              <a:t>popsal první základy srovnávací (i částečně historické) gramatiky 1814</a:t>
            </a:r>
          </a:p>
          <a:p>
            <a:pPr lvl="1"/>
            <a:r>
              <a:rPr lang="cs-CZ" dirty="0"/>
              <a:t>před </a:t>
            </a:r>
            <a:r>
              <a:rPr lang="cs-CZ" dirty="0" err="1"/>
              <a:t>Boppem</a:t>
            </a:r>
            <a:r>
              <a:rPr lang="cs-CZ" dirty="0"/>
              <a:t> i Grimmem</a:t>
            </a:r>
          </a:p>
          <a:p>
            <a:r>
              <a:rPr lang="cs-CZ" dirty="0"/>
              <a:t>ale – psal dánsky + špatné podmínky pro práci, brzo umírá</a:t>
            </a:r>
          </a:p>
          <a:p>
            <a:r>
              <a:rPr lang="cs-CZ" dirty="0"/>
              <a:t>širší veřejnost se s jeho dílem seznamuje až cca po 100 letech…</a:t>
            </a:r>
          </a:p>
          <a:p>
            <a:endParaRPr lang="cs-CZ" dirty="0"/>
          </a:p>
          <a:p>
            <a:r>
              <a:rPr lang="cs-CZ" dirty="0"/>
              <a:t>přichází sice se základními myšlenkami první</a:t>
            </a:r>
          </a:p>
          <a:p>
            <a:r>
              <a:rPr lang="cs-CZ" dirty="0"/>
              <a:t>avšak</a:t>
            </a:r>
          </a:p>
          <a:p>
            <a:pPr lvl="1"/>
            <a:r>
              <a:rPr lang="cs-CZ" dirty="0"/>
              <a:t>k témuž došli lingvisté po něm i nezávisle na něm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300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5A8BB-C65E-EB4D-A675-6470012D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Rasmus</a:t>
            </a:r>
            <a:r>
              <a:rPr lang="cs-CZ" b="1" dirty="0"/>
              <a:t> </a:t>
            </a:r>
            <a:r>
              <a:rPr lang="cs-CZ" b="1" dirty="0" err="1"/>
              <a:t>Rask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D70955-F652-BDD1-E1BF-462386D3F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příbuzenské vztahy mezi </a:t>
            </a:r>
          </a:p>
          <a:p>
            <a:pPr lvl="1"/>
            <a:r>
              <a:rPr lang="cs-CZ" dirty="0"/>
              <a:t>germánskými, skandinávskými jazyky, řečtinou, latinou, litevštinou, arménštinou, slovanskými jazyky, perštinou, albánštinou, keltskými jazyky a sanskrtem</a:t>
            </a:r>
          </a:p>
          <a:p>
            <a:r>
              <a:rPr lang="cs-CZ" b="1" dirty="0"/>
              <a:t>rozhodující pro posouzení příbuznosti jazyků – gramatická stavba, slovník zásoba je málo spolehlivá</a:t>
            </a:r>
          </a:p>
          <a:p>
            <a:r>
              <a:rPr lang="cs-CZ" dirty="0"/>
              <a:t>shodují-li se dva jazyky v základních a nejobecnějších slovech, u kterých je možno nalézt pravidla o přechodu určitých písmen z jednoho jazyka do druhého </a:t>
            </a:r>
            <a:r>
              <a:rPr lang="cs-CZ" dirty="0">
                <a:sym typeface="Wingdings" panose="05000000000000000000" pitchFamily="2" charset="2"/>
              </a:rPr>
              <a:t> příbuzné</a:t>
            </a:r>
          </a:p>
          <a:p>
            <a:r>
              <a:rPr lang="cs-CZ" dirty="0">
                <a:sym typeface="Wingdings" panose="05000000000000000000" pitchFamily="2" charset="2"/>
              </a:rPr>
              <a:t>identifikuje řadu konsonantických změn (ještě před Grimmem)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p &gt; f, g &gt; k,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6256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6CBFE-ABA3-06EA-6ACB-AEB7BEDB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Franz </a:t>
            </a:r>
            <a:r>
              <a:rPr lang="cs-CZ" b="1" dirty="0" err="1"/>
              <a:t>Bopp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D8B2A0-9E26-C5E7-B99D-35358207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považován za skutečného zakladatele srovnávací gramatiky</a:t>
            </a:r>
          </a:p>
          <a:p>
            <a:r>
              <a:rPr lang="cs-CZ" dirty="0"/>
              <a:t>Londýn, Berlín </a:t>
            </a:r>
            <a:r>
              <a:rPr lang="cs-CZ" dirty="0">
                <a:sym typeface="Wingdings" panose="05000000000000000000" pitchFamily="2" charset="2"/>
              </a:rPr>
              <a:t> katedra sanskrtu</a:t>
            </a:r>
          </a:p>
          <a:p>
            <a:r>
              <a:rPr lang="cs-CZ" dirty="0">
                <a:sym typeface="Wingdings" panose="05000000000000000000" pitchFamily="2" charset="2"/>
              </a:rPr>
              <a:t>romantismus, zájem o národní jazyky, snaha najít národní historii vyrovnatelnou antice</a:t>
            </a:r>
          </a:p>
          <a:p>
            <a:r>
              <a:rPr lang="cs-CZ" dirty="0">
                <a:sym typeface="Wingdings" panose="05000000000000000000" pitchFamily="2" charset="2"/>
              </a:rPr>
              <a:t>životní cíl – rekonstruovat prvotní stadium jazyka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srovnáváním morfologie sanskrtu a dalších jazyků  prvotní slova = izolované jednoslabičné kořeny – nebyly libovolně přidávány významům, ale přímý vztah mezi zvukem a významem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neřešitelný (a idealistický) cíl</a:t>
            </a:r>
          </a:p>
        </p:txBody>
      </p:sp>
    </p:spTree>
    <p:extLst>
      <p:ext uri="{BB962C8B-B14F-4D97-AF65-F5344CB8AC3E}">
        <p14:creationId xmlns:p14="http://schemas.microsoft.com/office/powerpoint/2010/main" val="22385122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C5671-A414-5F54-7F09-E5EB20A9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Franz </a:t>
            </a:r>
            <a:r>
              <a:rPr lang="cs-CZ" b="1" dirty="0" err="1"/>
              <a:t>Bopp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AE240-77EA-4F8B-2E0A-F12B5BD7F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nevyhnul se řadě omylů a spekulací</a:t>
            </a:r>
          </a:p>
          <a:p>
            <a:pPr lvl="1"/>
            <a:r>
              <a:rPr lang="cs-CZ" dirty="0"/>
              <a:t>např. příbuznosti mezi jazyky, které si nejsou příbuzné</a:t>
            </a:r>
          </a:p>
          <a:p>
            <a:pPr lvl="1"/>
            <a:r>
              <a:rPr lang="cs-CZ" dirty="0"/>
              <a:t>jazykový vývoj = dekadence (úpadek od čistého jazyka ke složitému a neprůzračnému)</a:t>
            </a:r>
          </a:p>
          <a:p>
            <a:r>
              <a:rPr lang="cs-CZ" dirty="0"/>
              <a:t>přesto méně zasažen nacionálním romantismem než vrstevníci</a:t>
            </a:r>
          </a:p>
          <a:p>
            <a:pPr lvl="1"/>
            <a:r>
              <a:rPr lang="cs-CZ" dirty="0"/>
              <a:t>sám důsledně používal termín indoevropský</a:t>
            </a:r>
          </a:p>
          <a:p>
            <a:pPr lvl="1"/>
            <a:r>
              <a:rPr lang="cs-CZ" dirty="0"/>
              <a:t>postavil se proti termínu </a:t>
            </a:r>
            <a:r>
              <a:rPr lang="cs-CZ" dirty="0" err="1"/>
              <a:t>indogermánký</a:t>
            </a:r>
            <a:r>
              <a:rPr lang="cs-CZ" dirty="0"/>
              <a:t> – není důvod, proč by „se Germáni měli považovat za reprezentanty našeho kontinentu“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706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997C9-3C8A-93D8-29D0-B57B50A5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Franz </a:t>
            </a:r>
            <a:r>
              <a:rPr lang="cs-CZ" b="1" dirty="0" err="1"/>
              <a:t>Bopp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2C6C0-B1D0-DD95-E088-EC71C44F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zásluha</a:t>
            </a:r>
          </a:p>
          <a:p>
            <a:pPr lvl="1"/>
            <a:r>
              <a:rPr lang="cs-CZ" dirty="0"/>
              <a:t>praktické analýzy odlišných jazyků</a:t>
            </a:r>
          </a:p>
          <a:p>
            <a:pPr lvl="1"/>
            <a:r>
              <a:rPr lang="cs-CZ" dirty="0"/>
              <a:t>srovnání primárně slovesných tvarů (částečně i deklinace)</a:t>
            </a:r>
          </a:p>
          <a:p>
            <a:pPr lvl="1"/>
            <a:r>
              <a:rPr lang="cs-CZ" dirty="0"/>
              <a:t>solidní základy srovnávací gramatiky (přestože to nebyl záměr)</a:t>
            </a:r>
          </a:p>
          <a:p>
            <a:endParaRPr lang="cs-CZ" dirty="0"/>
          </a:p>
          <a:p>
            <a:r>
              <a:rPr lang="cs-CZ" dirty="0"/>
              <a:t>z jeho díla vycházeli další – doplňování, korigování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7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1F1A0-5C16-E2F1-9A0D-8BF4C70A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kořeny lingvistického myšlení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FA23E-F176-A3C3-183C-CCE6497A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cs-CZ" dirty="0"/>
              <a:t>Indie</a:t>
            </a:r>
          </a:p>
          <a:p>
            <a:r>
              <a:rPr lang="cs-CZ" dirty="0"/>
              <a:t>proč?</a:t>
            </a:r>
          </a:p>
          <a:p>
            <a:endParaRPr lang="cs-CZ" dirty="0"/>
          </a:p>
          <a:p>
            <a:r>
              <a:rPr lang="cs-CZ" dirty="0"/>
              <a:t>rozvoj lingvistiky jako důsledek snahy zachovat Védské hymny (2 tis. př. n. l.)</a:t>
            </a:r>
          </a:p>
          <a:p>
            <a:r>
              <a:rPr lang="cs-CZ" dirty="0"/>
              <a:t>znalost hymnů přenášena ústně – ale!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 vliv přirozeného jazyka</a:t>
            </a:r>
          </a:p>
        </p:txBody>
      </p:sp>
    </p:spTree>
    <p:extLst>
      <p:ext uri="{BB962C8B-B14F-4D97-AF65-F5344CB8AC3E}">
        <p14:creationId xmlns:p14="http://schemas.microsoft.com/office/powerpoint/2010/main" val="2289508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25A5E-F19F-FBD5-0587-8D429D38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Jacob Grimm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00C40-948C-0AB3-45A6-BE86FF63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historická gramatika</a:t>
            </a:r>
          </a:p>
          <a:p>
            <a:r>
              <a:rPr lang="cs-CZ" i="1" dirty="0"/>
              <a:t>Německá gramatika 1819</a:t>
            </a:r>
          </a:p>
          <a:p>
            <a:pPr lvl="1"/>
            <a:r>
              <a:rPr lang="cs-CZ" dirty="0"/>
              <a:t>zákonitosti fonetické (x </a:t>
            </a:r>
            <a:r>
              <a:rPr lang="cs-CZ" dirty="0" err="1"/>
              <a:t>Bopp</a:t>
            </a:r>
            <a:r>
              <a:rPr lang="cs-CZ" dirty="0"/>
              <a:t> morfologie)</a:t>
            </a:r>
          </a:p>
          <a:p>
            <a:pPr lvl="1"/>
            <a:endParaRPr lang="cs-CZ" dirty="0"/>
          </a:p>
          <a:p>
            <a:r>
              <a:rPr lang="cs-CZ" dirty="0" err="1"/>
              <a:t>Grimmův</a:t>
            </a:r>
            <a:r>
              <a:rPr lang="cs-CZ" dirty="0"/>
              <a:t> zákon</a:t>
            </a:r>
          </a:p>
          <a:p>
            <a:pPr lvl="1"/>
            <a:r>
              <a:rPr lang="cs-CZ" dirty="0"/>
              <a:t>popsal už </a:t>
            </a:r>
            <a:r>
              <a:rPr lang="cs-CZ" dirty="0" err="1"/>
              <a:t>Rasmus</a:t>
            </a:r>
            <a:r>
              <a:rPr lang="cs-CZ" dirty="0"/>
              <a:t> </a:t>
            </a:r>
            <a:r>
              <a:rPr lang="cs-CZ" dirty="0" err="1"/>
              <a:t>Rask</a:t>
            </a:r>
            <a:endParaRPr lang="cs-CZ" dirty="0"/>
          </a:p>
          <a:p>
            <a:pPr lvl="1"/>
            <a:r>
              <a:rPr lang="cs-CZ" dirty="0"/>
              <a:t>neznělé okluzivy se </a:t>
            </a:r>
            <a:r>
              <a:rPr lang="cs-CZ" dirty="0" err="1"/>
              <a:t>frikativizují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	lat. </a:t>
            </a:r>
            <a:r>
              <a:rPr lang="cs-CZ" b="1" i="1" dirty="0"/>
              <a:t>p</a:t>
            </a:r>
            <a:r>
              <a:rPr lang="cs-CZ" i="1" dirty="0"/>
              <a:t>es, </a:t>
            </a:r>
            <a:r>
              <a:rPr lang="cs-CZ" b="1" i="1" dirty="0" err="1"/>
              <a:t>p</a:t>
            </a:r>
            <a:r>
              <a:rPr lang="cs-CZ" i="1" dirty="0" err="1"/>
              <a:t>edis</a:t>
            </a:r>
            <a:r>
              <a:rPr lang="cs-CZ" i="1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ang</a:t>
            </a:r>
            <a:r>
              <a:rPr lang="cs-CZ" dirty="0">
                <a:sym typeface="Wingdings" panose="05000000000000000000" pitchFamily="2" charset="2"/>
              </a:rPr>
              <a:t>. </a:t>
            </a:r>
            <a:r>
              <a:rPr lang="cs-CZ" b="1" i="1" dirty="0" err="1">
                <a:sym typeface="Wingdings" panose="05000000000000000000" pitchFamily="2" charset="2"/>
              </a:rPr>
              <a:t>f</a:t>
            </a:r>
            <a:r>
              <a:rPr lang="cs-CZ" i="1" dirty="0" err="1">
                <a:sym typeface="Wingdings" panose="05000000000000000000" pitchFamily="2" charset="2"/>
              </a:rPr>
              <a:t>oot</a:t>
            </a:r>
            <a:r>
              <a:rPr lang="cs-CZ" dirty="0">
                <a:sym typeface="Wingdings" panose="05000000000000000000" pitchFamily="2" charset="2"/>
              </a:rPr>
              <a:t>, něm. </a:t>
            </a:r>
            <a:r>
              <a:rPr lang="cs-CZ" b="1" i="1" dirty="0" err="1">
                <a:sym typeface="Wingdings" panose="05000000000000000000" pitchFamily="2" charset="2"/>
              </a:rPr>
              <a:t>F</a:t>
            </a:r>
            <a:r>
              <a:rPr lang="cs-CZ" i="1" dirty="0" err="1">
                <a:sym typeface="Wingdings" panose="05000000000000000000" pitchFamily="2" charset="2"/>
              </a:rPr>
              <a:t>uß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znělé ztrácejí znělost</a:t>
            </a: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	lat. </a:t>
            </a:r>
            <a:r>
              <a:rPr lang="cs-CZ" b="1" i="1" dirty="0">
                <a:sym typeface="Wingdings" panose="05000000000000000000" pitchFamily="2" charset="2"/>
              </a:rPr>
              <a:t>d</a:t>
            </a:r>
            <a:r>
              <a:rPr lang="cs-CZ" i="1" dirty="0">
                <a:sym typeface="Wingdings" panose="05000000000000000000" pitchFamily="2" charset="2"/>
              </a:rPr>
              <a:t>ecem</a:t>
            </a:r>
            <a:r>
              <a:rPr lang="cs-CZ" dirty="0">
                <a:sym typeface="Wingdings" panose="05000000000000000000" pitchFamily="2" charset="2"/>
              </a:rPr>
              <a:t>  angl. </a:t>
            </a:r>
            <a:r>
              <a:rPr lang="cs-CZ" b="1" i="1" dirty="0">
                <a:sym typeface="Wingdings" panose="05000000000000000000" pitchFamily="2" charset="2"/>
              </a:rPr>
              <a:t>t</a:t>
            </a:r>
            <a:r>
              <a:rPr lang="cs-CZ" i="1" dirty="0">
                <a:sym typeface="Wingdings" panose="05000000000000000000" pitchFamily="2" charset="2"/>
              </a:rPr>
              <a:t>en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ztráta aspirace</a:t>
            </a: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	sanskrt </a:t>
            </a:r>
            <a:r>
              <a:rPr lang="en-GB" b="1" i="1" dirty="0" err="1"/>
              <a:t>bh</a:t>
            </a:r>
            <a:r>
              <a:rPr lang="en-GB" i="1" dirty="0" err="1"/>
              <a:t>rātṛ</a:t>
            </a:r>
            <a:r>
              <a:rPr lang="cs-CZ" i="1" dirty="0"/>
              <a:t> </a:t>
            </a:r>
            <a:r>
              <a:rPr lang="cs-CZ" dirty="0">
                <a:sym typeface="Wingdings" panose="05000000000000000000" pitchFamily="2" charset="2"/>
              </a:rPr>
              <a:t> angl. </a:t>
            </a:r>
            <a:r>
              <a:rPr lang="cs-CZ" i="1" dirty="0" err="1">
                <a:sym typeface="Wingdings" panose="05000000000000000000" pitchFamily="2" charset="2"/>
              </a:rPr>
              <a:t>brother</a:t>
            </a:r>
            <a:r>
              <a:rPr lang="cs-CZ" dirty="0">
                <a:sym typeface="Wingdings" panose="05000000000000000000" pitchFamily="2" charset="2"/>
              </a:rPr>
              <a:t>, něm. </a:t>
            </a:r>
            <a:r>
              <a:rPr lang="cs-CZ" i="1" dirty="0" err="1">
                <a:sym typeface="Wingdings" panose="05000000000000000000" pitchFamily="2" charset="2"/>
              </a:rPr>
              <a:t>Bruder</a:t>
            </a:r>
            <a:r>
              <a:rPr lang="cs-CZ" dirty="0">
                <a:sym typeface="Wingdings" panose="05000000000000000000" pitchFamily="2" charset="2"/>
              </a:rPr>
              <a:t> (srov. čes. </a:t>
            </a:r>
            <a:r>
              <a:rPr lang="cs-CZ" i="1" dirty="0">
                <a:sym typeface="Wingdings" panose="05000000000000000000" pitchFamily="2" charset="2"/>
              </a:rPr>
              <a:t>bratr</a:t>
            </a:r>
            <a:r>
              <a:rPr lang="cs-CZ" sz="2800" dirty="0">
                <a:sym typeface="Wingdings" panose="05000000000000000000" pitchFamily="2" charset="2"/>
              </a:rPr>
              <a:t>)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938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9EF54-5450-A9F0-FB38-5299B875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Wilhelm von Humboldt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28853-7720-C25B-C6BB-69E31347B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filolog, spisovatel, diplomat; přítel Goethův a Schillerův</a:t>
            </a:r>
          </a:p>
          <a:p>
            <a:r>
              <a:rPr lang="cs-CZ" dirty="0"/>
              <a:t>1810 založil berlínskou univerzitu (a katedru sanskrtu)</a:t>
            </a:r>
          </a:p>
          <a:p>
            <a:r>
              <a:rPr lang="cs-CZ" dirty="0"/>
              <a:t>klasické jazyky + mnoho živých jazyků (maďarština, tatarština, semitské jazyky, indiánské jazyky, asijské jazyky, …)</a:t>
            </a:r>
          </a:p>
          <a:p>
            <a:r>
              <a:rPr lang="cs-CZ" dirty="0"/>
              <a:t>díky vzdělání a vysokému postavení zasáhl do mnoha odvětví, hl. filosofie a teorie umění + lingvistika</a:t>
            </a:r>
          </a:p>
          <a:p>
            <a:r>
              <a:rPr lang="cs-CZ" dirty="0"/>
              <a:t>cíl – vytvořit srovnávací antropologii</a:t>
            </a:r>
          </a:p>
          <a:p>
            <a:pPr lvl="1"/>
            <a:r>
              <a:rPr lang="cs-CZ" dirty="0"/>
              <a:t>jazyky – pouze prostředek k dosažení tohoto cíle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1291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AD3CB-8ADE-5172-CC12-A834678E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Wilhelm von Humboldt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F0015-6D78-CD82-273A-91360F8C3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struktura jazyků – termín </a:t>
            </a:r>
            <a:r>
              <a:rPr lang="cs-CZ" i="1" dirty="0"/>
              <a:t>organismus</a:t>
            </a:r>
            <a:r>
              <a:rPr lang="cs-CZ" dirty="0"/>
              <a:t> nebo </a:t>
            </a:r>
            <a:r>
              <a:rPr lang="cs-CZ" i="1" dirty="0" err="1"/>
              <a:t>Sprachbau</a:t>
            </a:r>
            <a:endParaRPr lang="cs-CZ" i="1" dirty="0"/>
          </a:p>
          <a:p>
            <a:pPr lvl="1"/>
            <a:r>
              <a:rPr lang="cs-CZ" dirty="0">
                <a:sym typeface="Wingdings" panose="05000000000000000000" pitchFamily="2" charset="2"/>
              </a:rPr>
              <a:t> podle struktury – klasifikace jazyků 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předchůdce moderní typologie</a:t>
            </a:r>
          </a:p>
          <a:p>
            <a:r>
              <a:rPr lang="cs-CZ" dirty="0">
                <a:sym typeface="Wingdings" panose="05000000000000000000" pitchFamily="2" charset="2"/>
              </a:rPr>
              <a:t>zájem o živé jazyky (liší se tím od současníků)</a:t>
            </a:r>
          </a:p>
          <a:p>
            <a:r>
              <a:rPr lang="cs-CZ" dirty="0">
                <a:sym typeface="Wingdings" panose="05000000000000000000" pitchFamily="2" charset="2"/>
              </a:rPr>
              <a:t>původ jazyka (stejně jako </a:t>
            </a:r>
            <a:r>
              <a:rPr lang="cs-CZ" dirty="0" err="1">
                <a:sym typeface="Wingdings" panose="05000000000000000000" pitchFamily="2" charset="2"/>
              </a:rPr>
              <a:t>Bopp</a:t>
            </a:r>
            <a:r>
              <a:rPr lang="cs-CZ" dirty="0">
                <a:sym typeface="Wingdings" panose="05000000000000000000" pitchFamily="2" charset="2"/>
              </a:rPr>
              <a:t>) – ale jinou metodou  metafyzické úvahy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jazyk vznikl současně s člověkem, byl zcela kompletní a dokonalý  od té doby pouze dekadence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sanskrt nejstarší – tedy nejdokonalejší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97065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A8914-6056-9BCB-BF15-0DCAA1EB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Wilhelm von Humboldt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6AC83-FD94-C4FD-FF6B-0650D0AD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ideologie německého romantismu</a:t>
            </a:r>
          </a:p>
          <a:p>
            <a:r>
              <a:rPr lang="cs-CZ" dirty="0"/>
              <a:t>jazyk vytváří myšlení, odráží a formuje národního ducha </a:t>
            </a:r>
            <a:r>
              <a:rPr lang="cs-CZ" dirty="0">
                <a:sym typeface="Wingdings" panose="05000000000000000000" pitchFamily="2" charset="2"/>
              </a:rPr>
              <a:t> jazyky jsou různé proto, že se v nich zrcadlí mentalita jednotlivých národů</a:t>
            </a:r>
          </a:p>
          <a:p>
            <a:r>
              <a:rPr lang="cs-CZ" dirty="0">
                <a:sym typeface="Wingdings" panose="05000000000000000000" pitchFamily="2" charset="2"/>
              </a:rPr>
              <a:t>jazyky jsou různé, protože různé pohledy na svět</a:t>
            </a:r>
          </a:p>
          <a:p>
            <a:r>
              <a:rPr lang="cs-CZ" dirty="0">
                <a:sym typeface="Wingdings" panose="05000000000000000000" pitchFamily="2" charset="2"/>
              </a:rPr>
              <a:t>je třeba zkoumat strukturu jazyka: čím dokonalejší struktura, tím dokonalejší mentalita národa</a:t>
            </a:r>
          </a:p>
        </p:txBody>
      </p:sp>
    </p:spTree>
    <p:extLst>
      <p:ext uri="{BB962C8B-B14F-4D97-AF65-F5344CB8AC3E}">
        <p14:creationId xmlns:p14="http://schemas.microsoft.com/office/powerpoint/2010/main" val="7406912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906E2-42B0-90D8-02E9-DF2311C3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Humboldt VS ostatní současníci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BFBAB-ED59-CC5D-E55A-6B9BFA76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„mainstream“</a:t>
            </a:r>
          </a:p>
          <a:p>
            <a:pPr lvl="1"/>
            <a:r>
              <a:rPr lang="cs-CZ" dirty="0"/>
              <a:t>zájem o historii jazyků, zkoumání současného jazyka – nevědecké</a:t>
            </a:r>
          </a:p>
          <a:p>
            <a:pPr lvl="1"/>
            <a:r>
              <a:rPr lang="cs-CZ" dirty="0"/>
              <a:t>orientace na úzkou oblast jazyka a její vývoj během staletí nebo na rozdíly vývoje u příbuzných jazyků</a:t>
            </a:r>
          </a:p>
          <a:p>
            <a:pPr lvl="1"/>
            <a:r>
              <a:rPr lang="cs-CZ" dirty="0"/>
              <a:t>přínos: zavedení přísné vědecké metodologie</a:t>
            </a:r>
          </a:p>
          <a:p>
            <a:endParaRPr lang="cs-CZ" dirty="0"/>
          </a:p>
          <a:p>
            <a:r>
              <a:rPr lang="cs-CZ" dirty="0"/>
              <a:t>Humboldt </a:t>
            </a:r>
          </a:p>
          <a:p>
            <a:pPr lvl="1"/>
            <a:r>
              <a:rPr lang="cs-CZ" dirty="0"/>
              <a:t>zájem o současné živé jazyky, zajímal se o ně jako o celek, ale nevědecké metody </a:t>
            </a:r>
            <a:r>
              <a:rPr lang="cs-CZ" dirty="0">
                <a:sym typeface="Wingdings" panose="05000000000000000000" pitchFamily="2" charset="2"/>
              </a:rPr>
              <a:t> časté spekulace, nevědecké závěry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4430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F6508-A929-10CD-D818-6E8BA6F6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další rozvoj H a S jazykovědy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D6E224-0E34-BA26-1337-046586CB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zakladatele komparatistiky i historické gramatiky brzy navázali další</a:t>
            </a:r>
          </a:p>
          <a:p>
            <a:pPr lvl="1"/>
            <a:r>
              <a:rPr lang="cs-CZ" dirty="0"/>
              <a:t>Německo i zbytek Evropy</a:t>
            </a:r>
          </a:p>
          <a:p>
            <a:r>
              <a:rPr lang="cs-CZ" dirty="0"/>
              <a:t>postupné dokazování příbuznosti dalších a dalších jazyků</a:t>
            </a:r>
          </a:p>
          <a:p>
            <a:r>
              <a:rPr lang="cs-CZ" dirty="0"/>
              <a:t>pokračuje prakticky až do 20. stol.</a:t>
            </a:r>
          </a:p>
          <a:p>
            <a:r>
              <a:rPr lang="cs-CZ" dirty="0"/>
              <a:t>Josef Dobrovský</a:t>
            </a:r>
          </a:p>
          <a:p>
            <a:pPr lvl="1"/>
            <a:r>
              <a:rPr lang="cs-CZ" i="1" dirty="0"/>
              <a:t>Základy staroslověnského jazyka</a:t>
            </a:r>
            <a:r>
              <a:rPr lang="cs-CZ" dirty="0"/>
              <a:t> (</a:t>
            </a:r>
            <a:r>
              <a:rPr lang="cs-CZ" dirty="0" err="1"/>
              <a:t>zakl</a:t>
            </a:r>
            <a:r>
              <a:rPr lang="cs-CZ" dirty="0"/>
              <a:t>. H a S studia slovanských jazyků) 1822</a:t>
            </a:r>
          </a:p>
          <a:p>
            <a:r>
              <a:rPr lang="cs-CZ" dirty="0"/>
              <a:t>Franz </a:t>
            </a:r>
            <a:r>
              <a:rPr lang="cs-CZ" dirty="0" err="1"/>
              <a:t>Miklošič</a:t>
            </a:r>
            <a:endParaRPr lang="cs-CZ" dirty="0"/>
          </a:p>
          <a:p>
            <a:pPr lvl="1"/>
            <a:r>
              <a:rPr lang="cs-CZ" i="1" dirty="0"/>
              <a:t>Srovnávací gramatika slovanských jazyků</a:t>
            </a:r>
            <a:r>
              <a:rPr lang="cs-CZ" dirty="0"/>
              <a:t> 2. pol. 19. stol.</a:t>
            </a:r>
          </a:p>
          <a:p>
            <a:pPr lvl="1"/>
            <a:r>
              <a:rPr lang="cs-CZ" dirty="0"/>
              <a:t>světově proslulý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7053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FBF34-4AF4-C57E-826B-E85D9CE4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další rozvoj H a S jazykovědy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3E47F-AA04-F1DB-7999-16A3E870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= nové proudy – často naráží na odpor či nepochopení</a:t>
            </a:r>
          </a:p>
          <a:p>
            <a:pPr lvl="1"/>
            <a:r>
              <a:rPr lang="cs-CZ" dirty="0"/>
              <a:t>např. Francouzi, vyhýbají se jim</a:t>
            </a:r>
          </a:p>
          <a:p>
            <a:r>
              <a:rPr lang="cs-CZ" dirty="0"/>
              <a:t>klasičtí filologové – nepřátelští vůči H a S jazykovědě</a:t>
            </a:r>
          </a:p>
          <a:p>
            <a:pPr lvl="1"/>
            <a:r>
              <a:rPr lang="cs-CZ" dirty="0"/>
              <a:t>objevil se třetí klasický jazyk – navíc považován za dokonalejší </a:t>
            </a:r>
          </a:p>
          <a:p>
            <a:pPr lvl="1"/>
            <a:r>
              <a:rPr lang="cs-CZ" dirty="0"/>
              <a:t>často kritizovali nedostatečnou znalost klasických jazyků (byť místy právem)</a:t>
            </a:r>
          </a:p>
          <a:p>
            <a:pPr lvl="1"/>
            <a:r>
              <a:rPr lang="cs-CZ" dirty="0"/>
              <a:t>paradoxní – latina a řečtina skýtaly výrazně lepší možnosti pro komparatistiku (díla starší než 2000 let, obrovské množství dokladů) x slavisté díla k dispozici max cca 1000 let stará a malé množství, germanisti cca 14 století</a:t>
            </a:r>
          </a:p>
          <a:p>
            <a:r>
              <a:rPr lang="cs-CZ" dirty="0"/>
              <a:t>nakonec rozvoj románské komparatistiky – ale v Německu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významně obohatilo S i H gramatiku obecně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5331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E0214-23ED-7F94-9A4C-ED10CFA3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mladogramatikové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6400B-61D7-20CB-EA97-2D012EF5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 19. stol. S a H gramatika – nový </a:t>
            </a:r>
            <a:r>
              <a:rPr lang="cs-CZ" dirty="0" err="1"/>
              <a:t>implus</a:t>
            </a:r>
            <a:endParaRPr lang="cs-CZ" dirty="0"/>
          </a:p>
          <a:p>
            <a:r>
              <a:rPr lang="cs-CZ" dirty="0"/>
              <a:t>předchůdci (</a:t>
            </a:r>
            <a:r>
              <a:rPr lang="cs-CZ" dirty="0" err="1"/>
              <a:t>Rask</a:t>
            </a:r>
            <a:r>
              <a:rPr lang="cs-CZ" dirty="0"/>
              <a:t>, Grimm) – vědomi, že hláskové změny, které odhalili – řada výjimek </a:t>
            </a:r>
          </a:p>
          <a:p>
            <a:r>
              <a:rPr lang="cs-CZ" dirty="0"/>
              <a:t>výjimky – trn v oku lingvistů, střed pozornosti</a:t>
            </a:r>
          </a:p>
          <a:p>
            <a:r>
              <a:rPr lang="cs-CZ" b="1" dirty="0"/>
              <a:t>Karel Verner </a:t>
            </a:r>
            <a:r>
              <a:rPr lang="cs-CZ" dirty="0"/>
              <a:t>(mladý dánský badatel) – výjimky vysvětlil jako pravidelné změny </a:t>
            </a:r>
            <a:r>
              <a:rPr lang="cs-CZ" dirty="0">
                <a:sym typeface="Wingdings" panose="05000000000000000000" pitchFamily="2" charset="2"/>
              </a:rPr>
              <a:t> Vernerův zákon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např. vliv přízvuku na fonetické změny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vysvětloval výjimky jako zákonité změny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August </a:t>
            </a:r>
            <a:r>
              <a:rPr lang="cs-CZ" dirty="0" err="1">
                <a:sym typeface="Wingdings" panose="05000000000000000000" pitchFamily="2" charset="2"/>
              </a:rPr>
              <a:t>Leskien</a:t>
            </a:r>
            <a:r>
              <a:rPr lang="cs-CZ" dirty="0">
                <a:sym typeface="Wingdings" panose="05000000000000000000" pitchFamily="2" charset="2"/>
              </a:rPr>
              <a:t>  v hláskovém vývoji neexistují žádné výjimky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8164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88AF2-3F8F-D411-DE86-713C2916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mladogramatikové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1106C-06D0-C23E-974C-D79BBA5C2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generační střet – časopisy</a:t>
            </a:r>
          </a:p>
          <a:p>
            <a:r>
              <a:rPr lang="cs-CZ" dirty="0"/>
              <a:t>sami se tak ironicky označili a vyhlásili zrod nové lingvistiky, ostře se vymezili vůči svým učitelům, ti zase prohlásili, že nic nového nepřináší a není co vyhlašovat</a:t>
            </a:r>
          </a:p>
          <a:p>
            <a:r>
              <a:rPr lang="cs-CZ" dirty="0"/>
              <a:t>mimo češtinu obvykle novější termín </a:t>
            </a:r>
            <a:r>
              <a:rPr lang="cs-CZ" i="1" dirty="0" err="1"/>
              <a:t>neogramatikové</a:t>
            </a:r>
            <a:endParaRPr lang="cs-CZ" dirty="0"/>
          </a:p>
          <a:p>
            <a:r>
              <a:rPr lang="cs-CZ" dirty="0"/>
              <a:t>zastávají stanovisko nevyhnutelnosti hláskových změn – kromě jedné výjimka – analogie </a:t>
            </a:r>
          </a:p>
          <a:p>
            <a:r>
              <a:rPr lang="cs-CZ" dirty="0"/>
              <a:t>chtěli tak „povýšit“ jazykovědu mezi přírodní vědy</a:t>
            </a:r>
          </a:p>
          <a:p>
            <a:r>
              <a:rPr lang="cs-CZ" dirty="0"/>
              <a:t>ovzduší doby – romantismus střídá realismus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6519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C9255-6E5D-A86F-5E92-2F0B8A9E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mladogramatikové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9AE95-E271-C896-AA54-DAC80731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kritiky mladogramatiků</a:t>
            </a:r>
          </a:p>
          <a:p>
            <a:endParaRPr lang="cs-CZ" dirty="0"/>
          </a:p>
          <a:p>
            <a:r>
              <a:rPr lang="cs-CZ" dirty="0"/>
              <a:t>příliš mechanické pojetí – jazyky podléhají jazykovému kontaktu, nelze jazykové zákony slepě a dogmaticky aplikovat na každou situaci</a:t>
            </a:r>
          </a:p>
          <a:p>
            <a:pPr lvl="1"/>
            <a:r>
              <a:rPr lang="cs-CZ" dirty="0"/>
              <a:t>Hugo </a:t>
            </a:r>
            <a:r>
              <a:rPr lang="cs-CZ" dirty="0" err="1"/>
              <a:t>Schuchardt</a:t>
            </a:r>
            <a:endParaRPr lang="cs-CZ" dirty="0"/>
          </a:p>
          <a:p>
            <a:r>
              <a:rPr lang="cs-CZ" dirty="0"/>
              <a:t>význam slova a způsob použití může vést k jinému hláskovému vývoji</a:t>
            </a:r>
          </a:p>
          <a:p>
            <a:pPr lvl="1"/>
            <a:r>
              <a:rPr lang="cs-CZ" dirty="0"/>
              <a:t>Otto </a:t>
            </a:r>
            <a:r>
              <a:rPr lang="cs-CZ" dirty="0" err="1"/>
              <a:t>Jespersen</a:t>
            </a:r>
            <a:r>
              <a:rPr lang="cs-CZ" dirty="0"/>
              <a:t> (+ jazyk je společenský jev)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59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1F1A0-5C16-E2F1-9A0D-8BF4C70A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kořeny lingvistického myšlení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FA23E-F176-A3C3-183C-CCE6497A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cs-CZ" dirty="0"/>
              <a:t>Indie</a:t>
            </a:r>
          </a:p>
          <a:p>
            <a:r>
              <a:rPr lang="cs-CZ" dirty="0"/>
              <a:t>proč?</a:t>
            </a:r>
          </a:p>
          <a:p>
            <a:endParaRPr lang="cs-CZ" dirty="0"/>
          </a:p>
          <a:p>
            <a:r>
              <a:rPr lang="cs-CZ" dirty="0"/>
              <a:t>rozvoj lingvistiky jako důsledek snahy zachovat Védské hymny (2 tis. př. n. l.)</a:t>
            </a:r>
          </a:p>
          <a:p>
            <a:r>
              <a:rPr lang="cs-CZ" dirty="0"/>
              <a:t>znalost hymnů přenášena ústně – ale!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 vliv přirozeného jazyka</a:t>
            </a:r>
          </a:p>
          <a:p>
            <a:r>
              <a:rPr lang="cs-CZ" dirty="0">
                <a:sym typeface="Wingdings" panose="05000000000000000000" pitchFamily="2" charset="2"/>
              </a:rPr>
              <a:t>soudobý (okolo 4. stol.) – odlišný jazyka od jazyka véd</a:t>
            </a:r>
          </a:p>
        </p:txBody>
      </p:sp>
    </p:spTree>
    <p:extLst>
      <p:ext uri="{BB962C8B-B14F-4D97-AF65-F5344CB8AC3E}">
        <p14:creationId xmlns:p14="http://schemas.microsoft.com/office/powerpoint/2010/main" val="32816038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312EF-DDC3-37D0-086D-6AF66AA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význam H a S gramatiky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89DBA-BD20-7BBD-CD70-1CAD2BB1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zavedení přísné vědecké metodologie</a:t>
            </a:r>
          </a:p>
          <a:p>
            <a:r>
              <a:rPr lang="cs-CZ" dirty="0"/>
              <a:t>řešení otázek jazykového vývoje</a:t>
            </a:r>
          </a:p>
          <a:p>
            <a:r>
              <a:rPr lang="cs-CZ" dirty="0"/>
              <a:t>genetická klasifikace jazyků</a:t>
            </a:r>
          </a:p>
          <a:p>
            <a:r>
              <a:rPr lang="cs-CZ" dirty="0"/>
              <a:t>objasnění základních jevů artikulační fonetiky</a:t>
            </a:r>
          </a:p>
          <a:p>
            <a:endParaRPr lang="cs-CZ" dirty="0"/>
          </a:p>
          <a:p>
            <a:r>
              <a:rPr lang="cs-CZ" dirty="0"/>
              <a:t>další lingvistické směry často vznikají vymezováním se vůči mladogramatikům</a:t>
            </a:r>
          </a:p>
          <a:p>
            <a:r>
              <a:rPr lang="cs-CZ" dirty="0"/>
              <a:t>vliv i na 20. stol.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028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B6325-E9DD-A6EF-293A-FD24D8EB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čtení: KMI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06EB7-D273-C327-4D65-49FED17EA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jsou hlavní myšlenky/důvody/cíle KMI?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Znamenalo</a:t>
            </a:r>
            <a:r>
              <a:rPr lang="en-GB" dirty="0"/>
              <a:t> by </a:t>
            </a:r>
            <a:r>
              <a:rPr lang="en-GB" dirty="0" err="1"/>
              <a:t>zavedení</a:t>
            </a:r>
            <a:r>
              <a:rPr lang="en-GB" dirty="0"/>
              <a:t> KMI </a:t>
            </a:r>
            <a:r>
              <a:rPr lang="en-GB" dirty="0" err="1"/>
              <a:t>konec</a:t>
            </a:r>
            <a:r>
              <a:rPr lang="en-GB" dirty="0"/>
              <a:t> </a:t>
            </a:r>
            <a:r>
              <a:rPr lang="en-GB" dirty="0" err="1"/>
              <a:t>spisovné</a:t>
            </a:r>
            <a:r>
              <a:rPr lang="en-GB" dirty="0"/>
              <a:t> češtiny?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Jaký je váš názor na KMI?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4684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4FE97-E1ED-6EC5-CAB6-7EA19648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dialektologie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37B6B-D8AB-16EA-7BC0-51A7B149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8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6FDF0-C458-E144-617F-1E67A988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dialektologie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37530-09EA-3E84-E1B0-E0D6AF3D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studium dialektů</a:t>
            </a:r>
          </a:p>
          <a:p>
            <a:endParaRPr lang="cs-CZ" dirty="0"/>
          </a:p>
          <a:p>
            <a:r>
              <a:rPr lang="cs-CZ" dirty="0"/>
              <a:t>úzké spojení s dalšími disciplínami</a:t>
            </a:r>
          </a:p>
          <a:p>
            <a:pPr lvl="1"/>
            <a:r>
              <a:rPr lang="cs-CZ" dirty="0"/>
              <a:t>etymologie, fonetika a fonologie, obecná lingvistika, sociolingvistika</a:t>
            </a:r>
          </a:p>
          <a:p>
            <a:pPr lvl="1"/>
            <a:endParaRPr lang="cs-CZ" dirty="0"/>
          </a:p>
          <a:p>
            <a:r>
              <a:rPr lang="cs-CZ" dirty="0"/>
              <a:t>v českém prostředí první zájem poprvé v Blahoslavově gramatice (16. stol.)</a:t>
            </a:r>
          </a:p>
          <a:p>
            <a:r>
              <a:rPr lang="cs-CZ" dirty="0"/>
              <a:t>systematicky až v NO Šembera </a:t>
            </a:r>
            <a:r>
              <a:rPr lang="cs-CZ" i="1" dirty="0"/>
              <a:t>Základové dialektologie československé </a:t>
            </a:r>
            <a:r>
              <a:rPr lang="cs-CZ" dirty="0"/>
              <a:t>(19. stol.)</a:t>
            </a:r>
          </a:p>
        </p:txBody>
      </p:sp>
    </p:spTree>
    <p:extLst>
      <p:ext uri="{BB962C8B-B14F-4D97-AF65-F5344CB8AC3E}">
        <p14:creationId xmlns:p14="http://schemas.microsoft.com/office/powerpoint/2010/main" val="24780186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884E9-BD53-A0FC-4475-BCDD49A0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dialektologie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4F6A3F-703A-0015-34A3-DB55F265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b="1" dirty="0"/>
              <a:t>19. stol. = období historickosrovnávací jazykovědy</a:t>
            </a:r>
          </a:p>
          <a:p>
            <a:pPr lvl="1"/>
            <a:r>
              <a:rPr lang="cs-CZ" dirty="0"/>
              <a:t>D sbírání materiálu, třídění a popis izolovaných jevů</a:t>
            </a:r>
          </a:p>
          <a:p>
            <a:pPr lvl="1"/>
            <a:r>
              <a:rPr lang="cs-CZ" dirty="0"/>
              <a:t>poznávání potřeb D, postupné rozpracovávání metodologie</a:t>
            </a:r>
          </a:p>
          <a:p>
            <a:pPr lvl="1"/>
            <a:r>
              <a:rPr lang="cs-CZ" dirty="0"/>
              <a:t>první atlasy</a:t>
            </a:r>
          </a:p>
          <a:p>
            <a:pPr lvl="1"/>
            <a:r>
              <a:rPr lang="cs-CZ" dirty="0"/>
              <a:t>většinou hláskoslovné a morfologické jevy</a:t>
            </a:r>
          </a:p>
          <a:p>
            <a:pPr lvl="1"/>
            <a:r>
              <a:rPr lang="cs-CZ" dirty="0"/>
              <a:t>bez propojení s mimojazykovými faktory</a:t>
            </a:r>
          </a:p>
          <a:p>
            <a:pPr lvl="1"/>
            <a:r>
              <a:rPr lang="cs-CZ" dirty="0"/>
              <a:t>většinou monografie popisující menší dialekty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21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247F1-1A0A-71B5-389D-916261FB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dialektologie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214FD-337C-8FB6-AD27-34B33D3F3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2) </a:t>
            </a:r>
            <a:r>
              <a:rPr lang="cs-CZ" b="1" dirty="0"/>
              <a:t>strukturalistické období</a:t>
            </a:r>
          </a:p>
          <a:p>
            <a:pPr lvl="1"/>
            <a:r>
              <a:rPr lang="cs-CZ" dirty="0"/>
              <a:t>komplexní pohled na dialektologickou diferenciaci</a:t>
            </a:r>
          </a:p>
          <a:p>
            <a:pPr lvl="1"/>
            <a:r>
              <a:rPr lang="cs-CZ" dirty="0"/>
              <a:t>D = jednotný vnitřně strukturovaný celek, podléhá společným vývojovým tendencím i mimojazykovým faktorům (zeměpisným či sociálním)</a:t>
            </a:r>
          </a:p>
          <a:p>
            <a:pPr lvl="1"/>
            <a:r>
              <a:rPr lang="cs-CZ" dirty="0"/>
              <a:t>pozornost na všechny roviny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3) </a:t>
            </a:r>
            <a:r>
              <a:rPr lang="cs-CZ" b="1" dirty="0"/>
              <a:t>poslední třetina 20. stol.</a:t>
            </a:r>
          </a:p>
          <a:p>
            <a:pPr lvl="1"/>
            <a:r>
              <a:rPr lang="cs-CZ" dirty="0"/>
              <a:t>vliv technologií na zpracování dat</a:t>
            </a:r>
          </a:p>
          <a:p>
            <a:pPr lvl="1"/>
            <a:r>
              <a:rPr lang="cs-CZ" dirty="0"/>
              <a:t>kvantitativní metody</a:t>
            </a:r>
          </a:p>
          <a:p>
            <a:pPr lvl="1"/>
            <a:r>
              <a:rPr lang="cs-CZ" dirty="0"/>
              <a:t>interaktivní atlasy, korpusy, </a:t>
            </a:r>
            <a:r>
              <a:rPr lang="cs-CZ" dirty="0" err="1"/>
              <a:t>dialektometrie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9680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B4348-00F2-6218-7BA5-B6B34E3B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vznik dialektologie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D7477-5374-C98D-40A9-C9A1132E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dialektologické úvahy – staré, ale spíš jen postřehy</a:t>
            </a:r>
          </a:p>
          <a:p>
            <a:r>
              <a:rPr lang="cs-CZ" dirty="0"/>
              <a:t>Dante</a:t>
            </a:r>
          </a:p>
          <a:p>
            <a:r>
              <a:rPr lang="cs-CZ" dirty="0"/>
              <a:t>Francie 13. stol.</a:t>
            </a:r>
          </a:p>
          <a:p>
            <a:endParaRPr lang="cs-CZ" dirty="0"/>
          </a:p>
          <a:p>
            <a:r>
              <a:rPr lang="cs-CZ" dirty="0"/>
              <a:t>od 19. stol. systematický zájem o dialekty </a:t>
            </a:r>
          </a:p>
          <a:p>
            <a:pPr lvl="1"/>
            <a:r>
              <a:rPr lang="cs-CZ" dirty="0"/>
              <a:t>rozpracovávání metodologie</a:t>
            </a:r>
          </a:p>
          <a:p>
            <a:pPr lvl="1"/>
            <a:r>
              <a:rPr lang="cs-CZ" dirty="0"/>
              <a:t>zpočátku zmatené, těžké najít správný způsob sběru a třídění dat, najít nějaké vzorce</a:t>
            </a:r>
          </a:p>
          <a:p>
            <a:r>
              <a:rPr lang="cs-CZ" dirty="0"/>
              <a:t>spojeno s vývojem historické a komparativní lingvistiky</a:t>
            </a:r>
          </a:p>
          <a:p>
            <a:pPr lvl="1"/>
            <a:r>
              <a:rPr lang="cs-CZ" dirty="0"/>
              <a:t>dialektologické výzkumy odhalily obrovskou variabilitu jazyka, které si do té doby nebyli vědomi (narušilo to i např. Vernerův zákon)</a:t>
            </a:r>
          </a:p>
        </p:txBody>
      </p:sp>
    </p:spTree>
    <p:extLst>
      <p:ext uri="{BB962C8B-B14F-4D97-AF65-F5344CB8AC3E}">
        <p14:creationId xmlns:p14="http://schemas.microsoft.com/office/powerpoint/2010/main" val="28192521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BB8A5-D18C-6829-F9D3-8FD03D9B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Georg </a:t>
            </a:r>
            <a:r>
              <a:rPr lang="cs-CZ" b="1" dirty="0" err="1"/>
              <a:t>Wenker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78002-F00F-3468-9EA6-AFAC66650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19. stol., Německo</a:t>
            </a:r>
          </a:p>
          <a:p>
            <a:r>
              <a:rPr lang="cs-CZ" dirty="0"/>
              <a:t>seznam 40 vět – německým učitelům </a:t>
            </a:r>
            <a:r>
              <a:rPr lang="cs-CZ" dirty="0">
                <a:sym typeface="Wingdings" panose="05000000000000000000" pitchFamily="2" charset="2"/>
              </a:rPr>
              <a:t> přepis do místního dialektu</a:t>
            </a:r>
          </a:p>
          <a:p>
            <a:r>
              <a:rPr lang="cs-CZ" dirty="0">
                <a:sym typeface="Wingdings" panose="05000000000000000000" pitchFamily="2" charset="2"/>
              </a:rPr>
              <a:t>vrátilo se mu téměř 45 tisíc odpovědí!</a:t>
            </a:r>
          </a:p>
          <a:p>
            <a:r>
              <a:rPr lang="cs-CZ" dirty="0">
                <a:sym typeface="Wingdings" panose="05000000000000000000" pitchFamily="2" charset="2"/>
              </a:rPr>
              <a:t>příliš objemné  zaměřil se jen na některá slova</a:t>
            </a:r>
          </a:p>
          <a:p>
            <a:r>
              <a:rPr lang="cs-CZ" dirty="0">
                <a:sym typeface="Wingdings" panose="05000000000000000000" pitchFamily="2" charset="2"/>
              </a:rPr>
              <a:t>problém – jak zaznamenat do mapy</a:t>
            </a:r>
          </a:p>
          <a:p>
            <a:r>
              <a:rPr lang="cs-CZ" dirty="0">
                <a:sym typeface="Wingdings" panose="05000000000000000000" pitchFamily="2" charset="2"/>
              </a:rPr>
              <a:t>ručně mapy, kdy každá se věnovala jen jednomu rysu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453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B2488-0140-0596-16F2-E1DFB535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Georg </a:t>
            </a:r>
            <a:r>
              <a:rPr lang="cs-CZ" b="1" dirty="0" err="1"/>
              <a:t>Wenker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A4183-AF62-3B8A-FDFA-1D46EBF4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záměr – dokázat platnost mladogramatické poučky o zákonitosti fonetických změn</a:t>
            </a:r>
          </a:p>
          <a:p>
            <a:pPr lvl="1"/>
            <a:r>
              <a:rPr lang="cs-CZ" dirty="0"/>
              <a:t>dojde-li v některém slově k hláskové změně, musí k ní dojít ve všech obdobných slovech</a:t>
            </a:r>
          </a:p>
          <a:p>
            <a:r>
              <a:rPr lang="cs-CZ" dirty="0"/>
              <a:t>předpoklad – dialekty konzervují starší formu jazyka, nepodléhají tak rychle změnám</a:t>
            </a:r>
          </a:p>
          <a:p>
            <a:r>
              <a:rPr lang="cs-CZ" dirty="0"/>
              <a:t>úctyhodné – zveřejnil výsledky, byť jeho předpoklad vyvracely</a:t>
            </a:r>
          </a:p>
          <a:p>
            <a:r>
              <a:rPr lang="cs-CZ" dirty="0"/>
              <a:t>hláskové změny typické pro hornoněmecký dialekt – zasahovaly střídavě více či méně na sever, nejasná hranice mezi </a:t>
            </a:r>
            <a:r>
              <a:rPr lang="cs-CZ" dirty="0" err="1"/>
              <a:t>horno</a:t>
            </a:r>
            <a:r>
              <a:rPr lang="cs-CZ" dirty="0"/>
              <a:t>- a dolnoněmeckým dialektem + rozsáhlé území, kde dané změny jen u některých slov</a:t>
            </a:r>
          </a:p>
          <a:p>
            <a:r>
              <a:rPr lang="cs-CZ" dirty="0"/>
              <a:t>množství slov podléhající změnám zvolna klesalo od jihu k severu až došlo na nulu</a:t>
            </a:r>
          </a:p>
          <a:p>
            <a:r>
              <a:rPr lang="cs-CZ" dirty="0"/>
              <a:t>obdobný fakt potvrzen i v dalších zemích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2833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3D110-C541-4B77-7A5D-16A9ACD2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Georg </a:t>
            </a:r>
            <a:r>
              <a:rPr lang="cs-CZ" b="1" dirty="0" err="1"/>
              <a:t>Wenker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AE60B-4EF7-52E0-B6C6-C8E4BBE7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průkopník</a:t>
            </a:r>
          </a:p>
          <a:p>
            <a:r>
              <a:rPr lang="cs-CZ" dirty="0"/>
              <a:t>nápad zkoumat místní nářečí, zanést výsledky do map</a:t>
            </a:r>
          </a:p>
          <a:p>
            <a:endParaRPr lang="cs-CZ" dirty="0"/>
          </a:p>
          <a:p>
            <a:r>
              <a:rPr lang="cs-CZ" dirty="0"/>
              <a:t>zajímal se však jen o hláskové změny</a:t>
            </a:r>
          </a:p>
          <a:p>
            <a:r>
              <a:rPr lang="cs-CZ" dirty="0"/>
              <a:t>dotazníky vyplňovali neškolení lidé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126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7984</Words>
  <Application>Microsoft Office PowerPoint</Application>
  <PresentationFormat>Širokoúhlá obrazovka</PresentationFormat>
  <Paragraphs>1155</Paragraphs>
  <Slides>161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161</vt:i4>
      </vt:variant>
    </vt:vector>
  </HeadingPairs>
  <TitlesOfParts>
    <vt:vector size="166" baseType="lpstr">
      <vt:lpstr>Arial</vt:lpstr>
      <vt:lpstr>Calibri</vt:lpstr>
      <vt:lpstr>Calibri Light</vt:lpstr>
      <vt:lpstr>Wingdings</vt:lpstr>
      <vt:lpstr>Motiv Office</vt:lpstr>
      <vt:lpstr>Kapitoly z dějin evropské jazykovědy</vt:lpstr>
      <vt:lpstr>literatura</vt:lpstr>
      <vt:lpstr>obsah předmětu: kapitoly z dějiny lingvistiky</vt:lpstr>
      <vt:lpstr>proč studovat dějiny lingvistiky?</vt:lpstr>
      <vt:lpstr>dějiny…</vt:lpstr>
      <vt:lpstr>počátky myšlení o jazyce</vt:lpstr>
      <vt:lpstr>kořeny lingvistického myšlení</vt:lpstr>
      <vt:lpstr>kořeny lingvistického myšlení</vt:lpstr>
      <vt:lpstr>kořeny lingvistického myšlení</vt:lpstr>
      <vt:lpstr>kořeny lingvistického myšlení</vt:lpstr>
      <vt:lpstr>fonetika</vt:lpstr>
      <vt:lpstr>Pániniho gramatika</vt:lpstr>
      <vt:lpstr>Pániniho gramatika</vt:lpstr>
      <vt:lpstr>Pániniho gramatika</vt:lpstr>
      <vt:lpstr>význam</vt:lpstr>
      <vt:lpstr>význam</vt:lpstr>
      <vt:lpstr>Řecko</vt:lpstr>
      <vt:lpstr>Kratylos</vt:lpstr>
      <vt:lpstr>Kratylos</vt:lpstr>
      <vt:lpstr>Aristoteles</vt:lpstr>
      <vt:lpstr>Aristoteles</vt:lpstr>
      <vt:lpstr>alexandrijská škola</vt:lpstr>
      <vt:lpstr>alexandrijská škola</vt:lpstr>
      <vt:lpstr>řecká gramatika</vt:lpstr>
      <vt:lpstr>Řím</vt:lpstr>
      <vt:lpstr>římské gramatiky</vt:lpstr>
      <vt:lpstr>pozdní antika</vt:lpstr>
      <vt:lpstr>pozdní antika</vt:lpstr>
      <vt:lpstr>pozdní antika</vt:lpstr>
      <vt:lpstr>Prezentace aplikace PowerPoint</vt:lpstr>
      <vt:lpstr>středověk</vt:lpstr>
      <vt:lpstr>Prezentace aplikace PowerPoint</vt:lpstr>
      <vt:lpstr>středověk</vt:lpstr>
      <vt:lpstr>středověké myšlení</vt:lpstr>
      <vt:lpstr>scholastika</vt:lpstr>
      <vt:lpstr>spor o univerzálie</vt:lpstr>
      <vt:lpstr>spor o univerzálie</vt:lpstr>
      <vt:lpstr>středověk a písmo</vt:lpstr>
      <vt:lpstr>středověk a vzdělání</vt:lpstr>
      <vt:lpstr>gramatika</vt:lpstr>
      <vt:lpstr>gramatika</vt:lpstr>
      <vt:lpstr>středověk a „vulgární“ jazyky</vt:lpstr>
      <vt:lpstr>středověk a „vulgární“ jazyky</vt:lpstr>
      <vt:lpstr>středověk a „vulgární“ jazyky</vt:lpstr>
      <vt:lpstr>středověk a „vulgární“ jazyky</vt:lpstr>
      <vt:lpstr>rovnocennost jazyků</vt:lpstr>
      <vt:lpstr>rovnocennost jazyků</vt:lpstr>
      <vt:lpstr>rovnocennost jazyků</vt:lpstr>
      <vt:lpstr>rovnocennost jazyků</vt:lpstr>
      <vt:lpstr>rovnocennost jazyků</vt:lpstr>
      <vt:lpstr>humanismus a renesance</vt:lpstr>
      <vt:lpstr>humanismus a renesance</vt:lpstr>
      <vt:lpstr>humanismus a renesance</vt:lpstr>
      <vt:lpstr>humanismus a renesance</vt:lpstr>
      <vt:lpstr>přínos humanismu a renesance</vt:lpstr>
      <vt:lpstr>přínos humanismu a renesance</vt:lpstr>
      <vt:lpstr>počátky H a S gramatiky</vt:lpstr>
      <vt:lpstr>počátky H a S gramatiky</vt:lpstr>
      <vt:lpstr>lingvistika 17. stol.</vt:lpstr>
      <vt:lpstr>Gramatika Port-Royale</vt:lpstr>
      <vt:lpstr>Gramatika Port-Royale</vt:lpstr>
      <vt:lpstr>dále v 17. stol.</vt:lpstr>
      <vt:lpstr>18. stol.</vt:lpstr>
      <vt:lpstr>18. stol.</vt:lpstr>
      <vt:lpstr>18. stol.</vt:lpstr>
      <vt:lpstr>18. stol.</vt:lpstr>
      <vt:lpstr>srovnávací a historická gramatika 19. století</vt:lpstr>
      <vt:lpstr>„objevení“ sanskrtu</vt:lpstr>
      <vt:lpstr>„objevení“ sanskrtu</vt:lpstr>
      <vt:lpstr>„objevení“ sanskrtu</vt:lpstr>
      <vt:lpstr>„objevení“ sanskrtu</vt:lpstr>
      <vt:lpstr>„objevení“ sanskrtu</vt:lpstr>
      <vt:lpstr>„objevení“ sanskrtu</vt:lpstr>
      <vt:lpstr>srovnávací a historická gramatika</vt:lpstr>
      <vt:lpstr>Rasmus Rask</vt:lpstr>
      <vt:lpstr>Rasmus Rask</vt:lpstr>
      <vt:lpstr>Franz Bopp</vt:lpstr>
      <vt:lpstr>Franz Bopp</vt:lpstr>
      <vt:lpstr>Franz Bopp</vt:lpstr>
      <vt:lpstr>Jacob Grimm</vt:lpstr>
      <vt:lpstr>Wilhelm von Humboldt</vt:lpstr>
      <vt:lpstr>Wilhelm von Humboldt</vt:lpstr>
      <vt:lpstr>Wilhelm von Humboldt</vt:lpstr>
      <vt:lpstr>Humboldt VS ostatní současníci</vt:lpstr>
      <vt:lpstr>další rozvoj H a S jazykovědy</vt:lpstr>
      <vt:lpstr>další rozvoj H a S jazykovědy</vt:lpstr>
      <vt:lpstr>mladogramatikové</vt:lpstr>
      <vt:lpstr>mladogramatikové</vt:lpstr>
      <vt:lpstr>mladogramatikové</vt:lpstr>
      <vt:lpstr>význam H a S gramatiky</vt:lpstr>
      <vt:lpstr>čtení: KMI</vt:lpstr>
      <vt:lpstr>dialektologie</vt:lpstr>
      <vt:lpstr>dialektologie</vt:lpstr>
      <vt:lpstr>dialektologie</vt:lpstr>
      <vt:lpstr>dialektologie</vt:lpstr>
      <vt:lpstr>vznik dialektologie</vt:lpstr>
      <vt:lpstr>Georg Wenker</vt:lpstr>
      <vt:lpstr>Georg Wenker</vt:lpstr>
      <vt:lpstr>Georg Wenker</vt:lpstr>
      <vt:lpstr>Lingvistický atlas Francie</vt:lpstr>
      <vt:lpstr>první metodologické otázky/problémy</vt:lpstr>
      <vt:lpstr>mapy, atlasy</vt:lpstr>
      <vt:lpstr>mapy, atlasy</vt:lpstr>
      <vt:lpstr>mapy, atlasy</vt:lpstr>
      <vt:lpstr>další vývoj</vt:lpstr>
      <vt:lpstr>metodologie</vt:lpstr>
      <vt:lpstr>metody sběru materiálu</vt:lpstr>
      <vt:lpstr>metody sběru materiálu</vt:lpstr>
      <vt:lpstr>přímý dotazník</vt:lpstr>
      <vt:lpstr>přímý dotazník</vt:lpstr>
      <vt:lpstr>přímý dotazník</vt:lpstr>
      <vt:lpstr>přímý dotazník</vt:lpstr>
      <vt:lpstr>přímý dotazník</vt:lpstr>
      <vt:lpstr>přímý dotazník</vt:lpstr>
      <vt:lpstr>nepřímý dotazník</vt:lpstr>
      <vt:lpstr>nevýhody dotazníků</vt:lpstr>
      <vt:lpstr>paradox pozorovatele</vt:lpstr>
      <vt:lpstr>výběr informátorů</vt:lpstr>
      <vt:lpstr>kartografické metody</vt:lpstr>
      <vt:lpstr>výkladové metody</vt:lpstr>
      <vt:lpstr>co je to dialekt…?</vt:lpstr>
      <vt:lpstr>co je to dialekt…?</vt:lpstr>
      <vt:lpstr>co je to dialekt…?</vt:lpstr>
      <vt:lpstr>co je to dialekt…?</vt:lpstr>
      <vt:lpstr>co je to dialekt…?</vt:lpstr>
      <vt:lpstr>co je to jazyk…?</vt:lpstr>
      <vt:lpstr>co je to jazyk…?</vt:lpstr>
      <vt:lpstr>co je to jazyk…?</vt:lpstr>
      <vt:lpstr>co je to jazyk…?</vt:lpstr>
      <vt:lpstr>co je to jazyk…?</vt:lpstr>
      <vt:lpstr>co je to jazyk…?</vt:lpstr>
      <vt:lpstr>co je to jazyk…?</vt:lpstr>
      <vt:lpstr>geografické dialektní kontinuum</vt:lpstr>
      <vt:lpstr>geografické dialektní kontinuum</vt:lpstr>
      <vt:lpstr>geografické dialektní kontinuum</vt:lpstr>
      <vt:lpstr>geografické dialektní kontinuum</vt:lpstr>
      <vt:lpstr>geografické dialektní kontinuum</vt:lpstr>
      <vt:lpstr>geografické dialektní kontinuum</vt:lpstr>
      <vt:lpstr>geografické dialektní kontinuum</vt:lpstr>
      <vt:lpstr>geografické dialektní kontinuum</vt:lpstr>
      <vt:lpstr>Prezentace aplikace PowerPoint</vt:lpstr>
      <vt:lpstr>geografické dialektické kontinuum</vt:lpstr>
      <vt:lpstr>městská dialektologie</vt:lpstr>
      <vt:lpstr>městská dialektologie</vt:lpstr>
      <vt:lpstr>městská dialektologie</vt:lpstr>
      <vt:lpstr>dialektologie</vt:lpstr>
      <vt:lpstr>vznik strukturalismu</vt:lpstr>
      <vt:lpstr>jazyk jako systém</vt:lpstr>
      <vt:lpstr>Ferdinand de Saussure (1857–1913)</vt:lpstr>
      <vt:lpstr>Kurz obecné lingvistiky (1916)</vt:lpstr>
      <vt:lpstr>Kurz obecné lingvistiky (1916)</vt:lpstr>
      <vt:lpstr>synchronní VS diachronní přístup</vt:lpstr>
      <vt:lpstr>langue a parole</vt:lpstr>
      <vt:lpstr>teorie jazykového znaku</vt:lpstr>
      <vt:lpstr>teorie jazykového znaku</vt:lpstr>
      <vt:lpstr>jazyk jako systém</vt:lpstr>
      <vt:lpstr>předpoklady SL</vt:lpstr>
      <vt:lpstr>synergetická lingvistika</vt:lpstr>
      <vt:lpstr>jazyk je…</vt:lpstr>
      <vt:lpstr>synergetická lingvistika</vt:lpstr>
      <vt:lpstr>korpusová lingvistika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Kapitoly z dějin evropské jazykovědy</dc:title>
  <dc:creator>Káťa Pelegrinová</dc:creator>
  <cp:lastModifiedBy>Káťa Pelegrinová</cp:lastModifiedBy>
  <cp:revision>118</cp:revision>
  <dcterms:created xsi:type="dcterms:W3CDTF">2022-11-30T09:09:31Z</dcterms:created>
  <dcterms:modified xsi:type="dcterms:W3CDTF">2022-12-01T16:50:01Z</dcterms:modified>
</cp:coreProperties>
</file>